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gif" ContentType="image/gi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tags/tag1.xml" ContentType="application/vnd.openxmlformats-officedocument.presentationml.tags+xml"/>
  <Override PartName="/ppt/notesSlides/notesSlide3.xml" ContentType="application/vnd.openxmlformats-officedocument.presentationml.notesSlide+xml"/>
  <Override PartName="/ppt/comments/comment2.xml" ContentType="application/vnd.openxmlformats-officedocument.presentationml.comments+xml"/>
  <Override PartName="/ppt/tags/tag2.xml" ContentType="application/vnd.openxmlformats-officedocument.presentationml.tags+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6.xml" ContentType="application/vnd.openxmlformats-officedocument.presentationml.notesSlide+xml"/>
  <Override PartName="/ppt/tags/tag12.xml" ContentType="application/vnd.openxmlformats-officedocument.presentationml.tags+xml"/>
  <Override PartName="/ppt/notesSlides/notesSlide7.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8.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9.xml" ContentType="application/vnd.openxmlformats-officedocument.presentationml.notesSlide+xml"/>
  <Override PartName="/ppt/comments/comment3.xml" ContentType="application/vnd.openxmlformats-officedocument.presentationml.comments+xml"/>
  <Override PartName="/ppt/notesSlides/notesSlide10.xml" ContentType="application/vnd.openxmlformats-officedocument.presentationml.notesSlide+xml"/>
  <Override PartName="/ppt/comments/comment4.xml" ContentType="application/vnd.openxmlformats-officedocument.presentationml.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9.xml" ContentType="application/vnd.openxmlformats-officedocument.presentationml.tags+xml"/>
  <Override PartName="/ppt/notesSlides/notesSlide13.xml" ContentType="application/vnd.openxmlformats-officedocument.presentationml.notesSlide+xml"/>
  <Override PartName="/ppt/comments/comment5.xml" ContentType="application/vnd.openxmlformats-officedocument.presentationml.comments+xml"/>
  <Override PartName="/ppt/notesSlides/notesSlide14.xml" ContentType="application/vnd.openxmlformats-officedocument.presentationml.notesSlide+xml"/>
  <Override PartName="/ppt/tags/tag20.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19"/>
  </p:notesMasterIdLst>
  <p:sldIdLst>
    <p:sldId id="303" r:id="rId3"/>
    <p:sldId id="258" r:id="rId4"/>
    <p:sldId id="262" r:id="rId5"/>
    <p:sldId id="284" r:id="rId6"/>
    <p:sldId id="283" r:id="rId7"/>
    <p:sldId id="285" r:id="rId8"/>
    <p:sldId id="286" r:id="rId9"/>
    <p:sldId id="287" r:id="rId10"/>
    <p:sldId id="288" r:id="rId11"/>
    <p:sldId id="289" r:id="rId12"/>
    <p:sldId id="298" r:id="rId13"/>
    <p:sldId id="299" r:id="rId14"/>
    <p:sldId id="295" r:id="rId15"/>
    <p:sldId id="300" r:id="rId16"/>
    <p:sldId id="294" r:id="rId17"/>
    <p:sldId id="297" r:id="rId18"/>
  </p:sldIdLst>
  <p:sldSz cx="18288000" cy="10287000"/>
  <p:notesSz cx="6858000" cy="9144000"/>
  <p:embeddedFontLst>
    <p:embeddedFont>
      <p:font typeface="苏新诗古印宋简" panose="02010600030101010101" charset="-122"/>
      <p:regular r:id="rId20"/>
    </p:embeddedFont>
    <p:embeddedFont>
      <p:font typeface="微软雅黑 Light" panose="020B0502040204020203" pitchFamily="34" charset="-122"/>
      <p:regular r:id="rId21"/>
    </p:embeddedFont>
    <p:embeddedFont>
      <p:font typeface="Wingdings 2" panose="05020102010507070707" pitchFamily="18" charset="2"/>
      <p:regular r:id="rId22"/>
    </p:embeddedFont>
    <p:embeddedFont>
      <p:font typeface="HarmonyOS Sans Light" panose="02010600030101010101" charset="-122"/>
      <p:regular r:id="rId23"/>
    </p:embeddedFont>
    <p:embeddedFont>
      <p:font typeface="思源黑体 Heavy" panose="02010600030101010101" charset="-122"/>
      <p:regular r:id="rId24"/>
    </p:embeddedFont>
    <p:embeddedFont>
      <p:font typeface="思源黑体 CN Light" panose="02010600030101010101" charset="-122"/>
      <p:regular r:id="rId25"/>
    </p:embeddedFont>
    <p:embeddedFont>
      <p:font typeface="方正清刻本悦宋简体" panose="02000000000000000000" pitchFamily="2" charset="-122"/>
      <p:regular r:id="rId26"/>
    </p:embeddedFont>
    <p:embeddedFont>
      <p:font typeface="华文中宋" panose="02010600040101010101" pitchFamily="2" charset="-122"/>
      <p:regular r:id="rId27"/>
    </p:embeddedFont>
    <p:embeddedFont>
      <p:font typeface="Microsoft yahei" panose="020B0503020204020204" pitchFamily="34" charset="-122"/>
      <p:regular r:id="rId28"/>
      <p:bold r:id="rId29"/>
    </p:embeddedFont>
    <p:embeddedFont>
      <p:font typeface="字体圈欣意冠黑体" panose="02010600030101010101" charset="-122"/>
      <p:regular r:id="rId30"/>
    </p:embeddedFont>
    <p:embeddedFont>
      <p:font typeface="可画手书" panose="02010600030101010101" charset="-122"/>
      <p:regular r:id="rId31"/>
    </p:embeddedFont>
    <p:embeddedFont>
      <p:font typeface="华文行楷" panose="02010800040101010101" pitchFamily="2" charset="-122"/>
      <p:regular r:id="rId32"/>
    </p:embeddedFont>
    <p:embeddedFont>
      <p:font typeface="可画山海体-简" panose="02010600030101010101" charset="-122"/>
      <p:regular r:id="rId33"/>
    </p:embeddedFont>
    <p:embeddedFont>
      <p:font typeface="Calibri" panose="020F0502020204030204" pitchFamily="34" charset="0"/>
      <p:regular r:id="rId34"/>
      <p:bold r:id="rId35"/>
      <p:italic r:id="rId36"/>
      <p:boldItalic r:id="rId37"/>
    </p:embeddedFont>
    <p:embeddedFont>
      <p:font typeface="阿里妈妈数黑体" panose="02010600030101010101" charset="-122"/>
      <p:bold r:id="rId38"/>
    </p:embeddedFont>
    <p:embeddedFont>
      <p:font typeface="HarmonyOS Sans Bold" panose="02010600030101010101" charset="-122"/>
      <p:bold r:id="rId39"/>
    </p:embeddedFont>
    <p:embeddedFont>
      <p:font typeface="微软雅黑" panose="020B0503020204020204" pitchFamily="34" charset="-122"/>
      <p:regular r:id="rId40"/>
      <p:bold r:id="rId41"/>
    </p:embeddedFont>
    <p:embeddedFont>
      <p:font typeface="等线" panose="02010600030101010101" pitchFamily="2" charset="-122"/>
      <p:regular r:id="rId42"/>
      <p:bold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蒋沁怡" initials="蒋沁怡" lastIdx="9" clrIdx="0">
    <p:extLst>
      <p:ext uri="{19B8F6BF-5375-455C-9EA6-DF929625EA0E}">
        <p15:presenceInfo xmlns:p15="http://schemas.microsoft.com/office/powerpoint/2012/main" userId="蒋沁怡"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6092"/>
    <a:srgbClr val="E5ECF5"/>
    <a:srgbClr val="007D7A"/>
    <a:srgbClr val="009999"/>
    <a:srgbClr val="44546A"/>
    <a:srgbClr val="145592"/>
    <a:srgbClr val="8439BD"/>
    <a:srgbClr val="5787C1"/>
    <a:srgbClr val="E6E6E6"/>
    <a:srgbClr val="DCE6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9" autoAdjust="0"/>
    <p:restoredTop sz="81654" autoAdjust="0"/>
  </p:normalViewPr>
  <p:slideViewPr>
    <p:cSldViewPr>
      <p:cViewPr varScale="1">
        <p:scale>
          <a:sx n="57" d="100"/>
          <a:sy n="57" d="100"/>
        </p:scale>
        <p:origin x="68" y="108"/>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7.fntdata"/><Relationship Id="rId39" Type="http://schemas.openxmlformats.org/officeDocument/2006/relationships/font" Target="fonts/font20.fntdata"/><Relationship Id="rId21" Type="http://schemas.openxmlformats.org/officeDocument/2006/relationships/font" Target="fonts/font2.fntdata"/><Relationship Id="rId34" Type="http://schemas.openxmlformats.org/officeDocument/2006/relationships/font" Target="fonts/font15.fntdata"/><Relationship Id="rId42" Type="http://schemas.openxmlformats.org/officeDocument/2006/relationships/font" Target="fonts/font23.fntdata"/><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font" Target="fonts/font18.fntdata"/><Relationship Id="rId40" Type="http://schemas.openxmlformats.org/officeDocument/2006/relationships/font" Target="fonts/font21.fntdata"/><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font" Target="fonts/font17.fntdata"/><Relationship Id="rId10" Type="http://schemas.openxmlformats.org/officeDocument/2006/relationships/slide" Target="slides/slide8.xml"/><Relationship Id="rId19" Type="http://schemas.openxmlformats.org/officeDocument/2006/relationships/notesMaster" Target="notesMasters/notesMaster1.xml"/><Relationship Id="rId31" Type="http://schemas.openxmlformats.org/officeDocument/2006/relationships/font" Target="fonts/font12.fntdata"/><Relationship Id="rId44"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43" Type="http://schemas.openxmlformats.org/officeDocument/2006/relationships/font" Target="fonts/font24.fntdata"/><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font" Target="fonts/font19.fntdata"/><Relationship Id="rId46" Type="http://schemas.openxmlformats.org/officeDocument/2006/relationships/viewProps" Target="viewProps.xml"/><Relationship Id="rId20" Type="http://schemas.openxmlformats.org/officeDocument/2006/relationships/font" Target="fonts/font1.fntdata"/><Relationship Id="rId41" Type="http://schemas.openxmlformats.org/officeDocument/2006/relationships/font" Target="fonts/font22.fntdata"/></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7-16T10:34:47.344" idx="3">
    <p:pos x="10" y="10"/>
    <p:text>和重点不贴</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6-07-16T10:36:32.781" idx="4">
    <p:pos x="10" y="10"/>
    <p:text>引入：大都市发展快+对其他地区的影响。开篇点清楚。</p:text>
    <p:extLst>
      <p:ext uri="{C676402C-5697-4E1C-873F-D02D1690AC5C}">
        <p15:threadingInfo xmlns:p15="http://schemas.microsoft.com/office/powerpoint/2012/main" timeZoneBias="-48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6-07-16T10:44:45.282" idx="5">
    <p:pos x="10" y="10"/>
    <p:text>一件事情多个“流”</p:text>
    <p:extLst>
      <p:ext uri="{C676402C-5697-4E1C-873F-D02D1690AC5C}">
        <p15:threadingInfo xmlns:p15="http://schemas.microsoft.com/office/powerpoint/2012/main" timeZoneBias="-480"/>
      </p:ext>
    </p:extLst>
  </p:cm>
  <p:cm authorId="1" dt="2026-07-16T10:45:29.637" idx="6">
    <p:pos x="10" y="106"/>
    <p:text>与不同空间尺度的共同发展</p:text>
    <p:extLst>
      <p:ext uri="{C676402C-5697-4E1C-873F-D02D1690AC5C}">
        <p15:threadingInfo xmlns:p15="http://schemas.microsoft.com/office/powerpoint/2012/main" timeZoneBias="-480">
          <p15:parentCm authorId="1" idx="5"/>
        </p15:threadingInfo>
      </p:ext>
    </p:extLst>
  </p:cm>
  <p:cm authorId="1" dt="2026-07-16T10:46:47.558" idx="7">
    <p:pos x="10" y="202"/>
    <p:text>城市功能强+交通与通信</p:text>
    <p:extLst>
      <p:ext uri="{C676402C-5697-4E1C-873F-D02D1690AC5C}">
        <p15:threadingInfo xmlns:p15="http://schemas.microsoft.com/office/powerpoint/2012/main" timeZoneBias="-480">
          <p15:parentCm authorId="1" idx="5"/>
        </p15:threadingInfo>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6-07-16T10:49:25.362" idx="8">
    <p:pos x="10" y="10"/>
    <p:text>辐射差异的比较 放后面</p:text>
    <p:extLst>
      <p:ext uri="{C676402C-5697-4E1C-873F-D02D1690AC5C}">
        <p15:threadingInfo xmlns:p15="http://schemas.microsoft.com/office/powerpoint/2012/main" timeZoneBias="-48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6-07-16T10:51:42.029" idx="9">
    <p:pos x="10" y="10"/>
    <p:text>给不同尺度的支撑</p:text>
    <p:extLst>
      <p:ext uri="{C676402C-5697-4E1C-873F-D02D1690AC5C}">
        <p15:threadingInfo xmlns:p15="http://schemas.microsoft.com/office/powerpoint/2012/main" timeZoneBias="-4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E94E16-603C-49D9-9A1F-B96C2A290421}" type="datetimeFigureOut">
              <a:rPr lang="zh-CN" altLang="en-US" smtClean="0"/>
              <a:t>2026/8/17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07C150-35DD-4BF7-84E7-3B24301B5CBE}" type="slidenum">
              <a:rPr lang="zh-CN" altLang="en-US" smtClean="0"/>
              <a:t>‹#›</a:t>
            </a:fld>
            <a:endParaRPr lang="zh-CN" altLang="en-US"/>
          </a:p>
        </p:txBody>
      </p:sp>
    </p:spTree>
    <p:extLst>
      <p:ext uri="{BB962C8B-B14F-4D97-AF65-F5344CB8AC3E}">
        <p14:creationId xmlns:p14="http://schemas.microsoft.com/office/powerpoint/2010/main" val="3923051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同学们，上课啦！作为珠三角的孩子，我们生长在全中国最发达的地区之一。你们是否好奇我们的家乡是如何达成今天的成就呢？我们将通过</a:t>
            </a:r>
            <a:r>
              <a:rPr lang="en-US" altLang="zh-CN" dirty="0" smtClean="0"/>
              <a:t>《</a:t>
            </a:r>
            <a:r>
              <a:rPr lang="zh-CN" altLang="en-US" dirty="0" smtClean="0"/>
              <a:t>大都市及其辐射功能</a:t>
            </a:r>
            <a:r>
              <a:rPr lang="en-US" altLang="zh-CN" dirty="0" smtClean="0"/>
              <a:t>》</a:t>
            </a:r>
            <a:r>
              <a:rPr lang="zh-CN" altLang="en-US" dirty="0" smtClean="0"/>
              <a:t>这一课，从地理学的视角解答这个问题。老师交给大家一个任务，扮演家乡的发展规划咨询顾问，一起来合作探索家乡发展的空间组织过程吧！</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1</a:t>
            </a:fld>
            <a:endParaRPr lang="zh-CN" altLang="en-US"/>
          </a:p>
        </p:txBody>
      </p:sp>
    </p:spTree>
    <p:extLst>
      <p:ext uri="{BB962C8B-B14F-4D97-AF65-F5344CB8AC3E}">
        <p14:creationId xmlns:p14="http://schemas.microsoft.com/office/powerpoint/2010/main" val="2845132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问题的答案和区位息息相关。我们土生土长与大海与大陆的交汇带</a:t>
            </a:r>
            <a:r>
              <a:rPr lang="en-US" altLang="zh-CN" dirty="0" smtClean="0"/>
              <a:t>——</a:t>
            </a:r>
            <a:r>
              <a:rPr lang="zh-CN" altLang="en-US" dirty="0" smtClean="0"/>
              <a:t>湾区，在经济高速发展的今日，她被赋予了更多的社会经济意义，让我们通过视频来感受吧</a:t>
            </a:r>
            <a:r>
              <a:rPr lang="en-US" altLang="zh-CN" dirty="0" smtClean="0"/>
              <a:t>——</a:t>
            </a:r>
            <a:r>
              <a:rPr lang="zh-CN" altLang="en-US" dirty="0" smtClean="0"/>
              <a:t>（板书 大都市及其辐射功能 画大都市、腹地城市、交通线和要素流向的图例）</a:t>
            </a:r>
            <a:endParaRPr lang="en-US" altLang="zh-CN" dirty="0" smtClean="0"/>
          </a:p>
          <a:p>
            <a:r>
              <a:rPr lang="zh-CN" altLang="en-US" dirty="0" smtClean="0"/>
              <a:t>视频结束：大家知道这个新湾区叫什么吗？</a:t>
            </a:r>
          </a:p>
          <a:p>
            <a:r>
              <a:rPr lang="zh-CN" altLang="en-US" dirty="0" smtClean="0"/>
              <a:t>这个</a:t>
            </a:r>
            <a:r>
              <a:rPr lang="en-US" altLang="zh-CN" dirty="0" smtClean="0"/>
              <a:t>2020</a:t>
            </a:r>
            <a:r>
              <a:rPr lang="zh-CN" altLang="en-US" dirty="0" smtClean="0"/>
              <a:t>年的视频中出现了那么多繁华的景色，但你可曾想象</a:t>
            </a:r>
            <a:r>
              <a:rPr lang="en-US" altLang="zh-CN" dirty="0" smtClean="0"/>
              <a:t>1980</a:t>
            </a:r>
            <a:r>
              <a:rPr lang="zh-CN" altLang="en-US" dirty="0" smtClean="0"/>
              <a:t>的她只是一片遍布着小渔村的海岸？纽约湾区用了</a:t>
            </a:r>
            <a:r>
              <a:rPr lang="en-US" altLang="zh-CN" dirty="0" smtClean="0"/>
              <a:t>120</a:t>
            </a:r>
            <a:r>
              <a:rPr lang="zh-CN" altLang="en-US" dirty="0" smtClean="0"/>
              <a:t>年才完成了高度城市化的蜕变，而粤港澳大湾区又是如何书写这一篇中国奇迹的呢？</a:t>
            </a:r>
          </a:p>
          <a:p>
            <a:r>
              <a:rPr lang="zh-CN" altLang="en-US" dirty="0" smtClean="0"/>
              <a:t>让我们穿越回</a:t>
            </a:r>
            <a:r>
              <a:rPr lang="en-US" altLang="zh-CN" dirty="0" smtClean="0"/>
              <a:t>40</a:t>
            </a:r>
            <a:r>
              <a:rPr lang="zh-CN" altLang="en-US" dirty="0" smtClean="0"/>
              <a:t>年前，请同学们想象自己是珠三角的城市规划咨询师，和老师一同探索这个问题的答案吧！</a:t>
            </a:r>
          </a:p>
          <a:p>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2</a:t>
            </a:fld>
            <a:endParaRPr lang="zh-CN" altLang="en-US"/>
          </a:p>
        </p:txBody>
      </p:sp>
    </p:spTree>
    <p:extLst>
      <p:ext uri="{BB962C8B-B14F-4D97-AF65-F5344CB8AC3E}">
        <p14:creationId xmlns:p14="http://schemas.microsoft.com/office/powerpoint/2010/main" val="4291721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改革开放初期，面对着广东省内的发展不均与落后于世界脚步现状，邓小平同志在南方谈话中指明了方向</a:t>
            </a:r>
            <a:r>
              <a:rPr lang="en-US" altLang="zh-CN" dirty="0" smtClean="0"/>
              <a:t>——</a:t>
            </a:r>
            <a:r>
              <a:rPr lang="zh-CN" altLang="en-US" dirty="0" smtClean="0"/>
              <a:t>集聚发展大都市，以点带轴促区域。放眼今日，我们已经知晓，珠三角地区崛起的两座大城市是</a:t>
            </a:r>
            <a:r>
              <a:rPr lang="en-US" altLang="zh-CN" dirty="0" smtClean="0"/>
              <a:t>——</a:t>
            </a:r>
            <a:r>
              <a:rPr lang="zh-CN" altLang="en-US" dirty="0" smtClean="0"/>
              <a:t>（广州和深圳）</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3</a:t>
            </a:fld>
            <a:endParaRPr lang="zh-CN" altLang="en-US"/>
          </a:p>
        </p:txBody>
      </p:sp>
    </p:spTree>
    <p:extLst>
      <p:ext uri="{BB962C8B-B14F-4D97-AF65-F5344CB8AC3E}">
        <p14:creationId xmlns:p14="http://schemas.microsoft.com/office/powerpoint/2010/main" val="154488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但回到那个起步时期，请小咨询师们想想，作为珠三角区域优先发展的城市，广州、深圳有哪些区位优势？</a:t>
            </a:r>
          </a:p>
          <a:p>
            <a:r>
              <a:rPr lang="zh-CN" altLang="en-US" dirty="0" smtClean="0"/>
              <a:t>（板书 点兴 大都市）</a:t>
            </a:r>
          </a:p>
          <a:p>
            <a:r>
              <a:rPr lang="zh-CN" altLang="en-US" dirty="0" smtClean="0"/>
              <a:t>非常好，这些区位优势让广深二城成为了“集中力量办大事”的主要对象，</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4</a:t>
            </a:fld>
            <a:endParaRPr lang="zh-CN" altLang="en-US"/>
          </a:p>
        </p:txBody>
      </p:sp>
    </p:spTree>
    <p:extLst>
      <p:ext uri="{BB962C8B-B14F-4D97-AF65-F5344CB8AC3E}">
        <p14:creationId xmlns:p14="http://schemas.microsoft.com/office/powerpoint/2010/main" val="1368261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通过</a:t>
            </a:r>
            <a:r>
              <a:rPr lang="en-US" altLang="zh-CN" dirty="0" smtClean="0"/>
              <a:t>30</a:t>
            </a:r>
            <a:r>
              <a:rPr lang="zh-CN" altLang="en-US" dirty="0" smtClean="0"/>
              <a:t>年的发展，两城在人口、经济、交通等方面都取得了举世瞩目的成就，成为了大都市。观察老师红框的位置，小咨询师们可以发现，能让广深高速发展的秘籍，是不是“区域经济、政策等要素的</a:t>
            </a:r>
            <a:r>
              <a:rPr lang="en-US" altLang="zh-CN" dirty="0" smtClean="0"/>
              <a:t>——</a:t>
            </a:r>
            <a:r>
              <a:rPr lang="zh-CN" altLang="en-US" dirty="0" smtClean="0"/>
              <a:t>”（集聚）（板书 绘图 写集聚阶段）？</a:t>
            </a:r>
            <a:r>
              <a:rPr lang="zh-CN" altLang="zh-CN" sz="1200" kern="1200" dirty="0" smtClean="0">
                <a:solidFill>
                  <a:schemeClr val="tx1"/>
                </a:solidFill>
                <a:effectLst/>
                <a:latin typeface="+mn-lt"/>
                <a:ea typeface="+mn-ea"/>
                <a:cs typeface="+mn-cs"/>
              </a:rPr>
              <a:t>那么通过这些材料，我们就容易理解大都市的概念：规模较大的区域政治、经济或文化中心。</a:t>
            </a:r>
          </a:p>
          <a:p>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5</a:t>
            </a:fld>
            <a:endParaRPr lang="zh-CN" altLang="en-US"/>
          </a:p>
        </p:txBody>
      </p:sp>
    </p:spTree>
    <p:extLst>
      <p:ext uri="{BB962C8B-B14F-4D97-AF65-F5344CB8AC3E}">
        <p14:creationId xmlns:p14="http://schemas.microsoft.com/office/powerpoint/2010/main" val="2341355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然而，高强度的集聚并不是恒久的发展之道，面对多重问题，小咨询师们可还记得邓爷爷指示中在“集聚发展”之后的发展阶段是？（以点带轴促区域）（板书 大都市的概念：</a:t>
            </a:r>
            <a:r>
              <a:rPr lang="zh-CN" altLang="en-US" sz="1200" dirty="0" smtClean="0">
                <a:solidFill>
                  <a:prstClr val="black">
                    <a:lumMod val="75000"/>
                    <a:lumOff val="25000"/>
                  </a:prstClr>
                </a:solidFill>
                <a:latin typeface="华文中宋" panose="02010600040101010101" pitchFamily="2" charset="-122"/>
                <a:ea typeface="华文中宋" panose="02010600040101010101" pitchFamily="2" charset="-122"/>
              </a:rPr>
              <a:t>规模较大的区域</a:t>
            </a:r>
            <a:r>
              <a:rPr lang="zh-CN" altLang="zh-CN" sz="1200" kern="1200" dirty="0" smtClean="0">
                <a:solidFill>
                  <a:schemeClr val="tx1"/>
                </a:solidFill>
                <a:effectLst/>
                <a:latin typeface="+mn-lt"/>
                <a:ea typeface="+mn-ea"/>
                <a:cs typeface="+mn-cs"/>
              </a:rPr>
              <a:t>政治、经济或文化中心</a:t>
            </a:r>
            <a:r>
              <a:rPr lang="zh-CN" altLang="en-US" sz="1200" kern="1200" dirty="0" smtClean="0">
                <a:solidFill>
                  <a:schemeClr val="tx1"/>
                </a:solidFill>
                <a:effectLst/>
                <a:latin typeface="+mn-lt"/>
                <a:ea typeface="+mn-ea"/>
                <a:cs typeface="+mn-cs"/>
              </a:rPr>
              <a:t>城市</a:t>
            </a:r>
            <a:r>
              <a:rPr lang="zh-CN" altLang="en-US" dirty="0" smtClean="0"/>
              <a:t>）很好，那由集聚发展为主逐步转为辐射带动为主就是其中的核心要义。</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6</a:t>
            </a:fld>
            <a:endParaRPr lang="zh-CN" altLang="en-US"/>
          </a:p>
        </p:txBody>
      </p:sp>
    </p:spTree>
    <p:extLst>
      <p:ext uri="{BB962C8B-B14F-4D97-AF65-F5344CB8AC3E}">
        <p14:creationId xmlns:p14="http://schemas.microsoft.com/office/powerpoint/2010/main" val="1579583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广东省政府也早早认识到了城市发展转型必要性，发布了规划文件，老师摘录了其中两条内容和小咨询师们一同品读。</a:t>
            </a:r>
            <a:endParaRPr lang="en-US" altLang="zh-CN" dirty="0" smtClean="0"/>
          </a:p>
          <a:p>
            <a:r>
              <a:rPr lang="zh-CN" altLang="en-US" dirty="0" smtClean="0"/>
              <a:t>想必会对辐射功能一词有点疑惑，大都市的辐射功能究竟是什么？</a:t>
            </a:r>
            <a:endParaRPr lang="en-US" altLang="zh-CN" dirty="0" smtClean="0"/>
          </a:p>
          <a:p>
            <a:r>
              <a:rPr lang="zh-CN" altLang="en-US" dirty="0" smtClean="0"/>
              <a:t>可以理解为城市功能对所在区域的影响和带动，常表现为人流、物流等，那么我们就可以把受到城市辐射的地区成为其腹地。像第二条中深圳就作为产业转移的辐射源，而东莞惠州则是其腹地城市。</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7</a:t>
            </a:fld>
            <a:endParaRPr lang="zh-CN" altLang="en-US"/>
          </a:p>
        </p:txBody>
      </p:sp>
    </p:spTree>
    <p:extLst>
      <p:ext uri="{BB962C8B-B14F-4D97-AF65-F5344CB8AC3E}">
        <p14:creationId xmlns:p14="http://schemas.microsoft.com/office/powerpoint/2010/main" val="2883615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听上去，辐射功能似乎离我们很遥远，但实际上它渗透在我们生活的方方面面，请小咨询师们带上放大镜，阅读材料，感受真实生活中的辐射功能，并思考以下三种辐射形式主要依托哪种基础设施实现。</a:t>
            </a:r>
          </a:p>
          <a:p>
            <a:r>
              <a:rPr lang="zh-CN" altLang="en-US" dirty="0" smtClean="0"/>
              <a:t>（板书 轴扩 辐射功能 主要形式 人流 物流 依托交通）</a:t>
            </a:r>
          </a:p>
          <a:p>
            <a:r>
              <a:rPr lang="zh-CN" altLang="en-US" dirty="0" smtClean="0"/>
              <a:t>很棒！不愧是规划咨询师！交通运输网络就是那一根“轴”，大都市的辐射功能很大一部分就依靠它来实现与拓展，</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8</a:t>
            </a:fld>
            <a:endParaRPr lang="zh-CN" altLang="en-US"/>
          </a:p>
        </p:txBody>
      </p:sp>
    </p:spTree>
    <p:extLst>
      <p:ext uri="{BB962C8B-B14F-4D97-AF65-F5344CB8AC3E}">
        <p14:creationId xmlns:p14="http://schemas.microsoft.com/office/powerpoint/2010/main" val="2962801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那老师还想提示大家，并非所有的辐射功能都紧密依托交通网络，资金流、信息流也是重要的辐射功能形式。</a:t>
            </a:r>
          </a:p>
          <a:p>
            <a:r>
              <a:rPr lang="zh-CN" altLang="en-US" dirty="0" smtClean="0"/>
              <a:t>（板书 资金流 信息流）</a:t>
            </a:r>
          </a:p>
          <a:p>
            <a:r>
              <a:rPr lang="zh-CN" altLang="en-US" dirty="0" smtClean="0"/>
              <a:t>相信通过这些实例，小咨询师们一定能感受到辐射功能在我们生活中无处不在。</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9</a:t>
            </a:fld>
            <a:endParaRPr lang="zh-CN" altLang="en-US"/>
          </a:p>
        </p:txBody>
      </p:sp>
    </p:spTree>
    <p:extLst>
      <p:ext uri="{BB962C8B-B14F-4D97-AF65-F5344CB8AC3E}">
        <p14:creationId xmlns:p14="http://schemas.microsoft.com/office/powerpoint/2010/main" val="1362193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与此同时，它也存在强弱之分，让我们以科创辐射为例，请各位咨询师们小试牛刀，小组讨论解读三组材料，思考辐射功能主要受到哪些因素的影响。</a:t>
            </a:r>
          </a:p>
          <a:p>
            <a:r>
              <a:rPr lang="zh-CN" altLang="en-US" dirty="0" smtClean="0"/>
              <a:t>（板书 城市功能强度、城市</a:t>
            </a:r>
            <a:r>
              <a:rPr lang="en-US" altLang="zh-CN" dirty="0" smtClean="0"/>
              <a:t>-</a:t>
            </a:r>
            <a:r>
              <a:rPr lang="zh-CN" altLang="en-US" dirty="0" smtClean="0"/>
              <a:t>腹地间的距离 两个因素同学回答的时候写）</a:t>
            </a:r>
          </a:p>
          <a:p>
            <a:r>
              <a:rPr lang="zh-CN" altLang="en-US" dirty="0" smtClean="0"/>
              <a:t>看来这些问题难不倒小咨询师们，不知不觉间，我们已经掌握了辐射功能的形式与影响因素，</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10</a:t>
            </a:fld>
            <a:endParaRPr lang="zh-CN" altLang="en-US"/>
          </a:p>
        </p:txBody>
      </p:sp>
    </p:spTree>
    <p:extLst>
      <p:ext uri="{BB962C8B-B14F-4D97-AF65-F5344CB8AC3E}">
        <p14:creationId xmlns:p14="http://schemas.microsoft.com/office/powerpoint/2010/main" val="1766655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那大都市的辐射功能到底能对腹地产生多大的作用呢？广深发展后是否能像邓爷爷期望的那样协同珠三角其他城市共同发展呢？</a:t>
            </a:r>
            <a:r>
              <a:rPr lang="zh-CN" altLang="zh-CN" sz="1200" kern="1200" dirty="0" smtClean="0">
                <a:solidFill>
                  <a:schemeClr val="tx1"/>
                </a:solidFill>
                <a:effectLst/>
                <a:latin typeface="+mn-lt"/>
                <a:ea typeface="+mn-ea"/>
                <a:cs typeface="+mn-cs"/>
              </a:rPr>
              <a:t>我们一起通过珠三角城市群的城建面积变化来探寻问题的答案——</a:t>
            </a:r>
          </a:p>
          <a:p>
            <a:r>
              <a:rPr lang="zh-CN" altLang="zh-CN" sz="1200" kern="1200" dirty="0" smtClean="0">
                <a:solidFill>
                  <a:schemeClr val="tx1"/>
                </a:solidFill>
                <a:effectLst/>
                <a:latin typeface="+mn-lt"/>
                <a:ea typeface="+mn-ea"/>
                <a:cs typeface="+mn-cs"/>
              </a:rPr>
              <a:t>我们以广深佛莞为例，请小咨询师们</a:t>
            </a:r>
            <a:r>
              <a:rPr lang="en-US" altLang="zh-CN" sz="1200" kern="1200" dirty="0" smtClean="0">
                <a:solidFill>
                  <a:schemeClr val="tx1"/>
                </a:solidFill>
                <a:effectLst/>
                <a:latin typeface="+mn-lt"/>
                <a:ea typeface="+mn-ea"/>
                <a:cs typeface="+mn-cs"/>
              </a:rPr>
              <a:t>3-4</a:t>
            </a:r>
            <a:r>
              <a:rPr lang="zh-CN" altLang="zh-CN" sz="1200" kern="1200" dirty="0" smtClean="0">
                <a:solidFill>
                  <a:schemeClr val="tx1"/>
                </a:solidFill>
                <a:effectLst/>
                <a:latin typeface="+mn-lt"/>
                <a:ea typeface="+mn-ea"/>
                <a:cs typeface="+mn-cs"/>
              </a:rPr>
              <a:t>人一组，分为三个小组，分别观察手中的</a:t>
            </a:r>
            <a:r>
              <a:rPr lang="en-US" altLang="zh-CN" sz="1200" kern="1200" dirty="0" smtClean="0">
                <a:solidFill>
                  <a:schemeClr val="tx1"/>
                </a:solidFill>
                <a:effectLst/>
                <a:latin typeface="+mn-lt"/>
                <a:ea typeface="+mn-ea"/>
                <a:cs typeface="+mn-cs"/>
              </a:rPr>
              <a:t>1990</a:t>
            </a:r>
            <a:r>
              <a:rPr lang="zh-CN" altLang="zh-CN" sz="1200" kern="1200" dirty="0" smtClean="0">
                <a:solidFill>
                  <a:schemeClr val="tx1"/>
                </a:solidFill>
                <a:effectLst/>
                <a:latin typeface="+mn-lt"/>
                <a:ea typeface="+mn-ea"/>
                <a:cs typeface="+mn-cs"/>
              </a:rPr>
              <a:t>、</a:t>
            </a:r>
            <a:r>
              <a:rPr lang="en-US" altLang="zh-CN" sz="1200" kern="1200" dirty="0" smtClean="0">
                <a:solidFill>
                  <a:schemeClr val="tx1"/>
                </a:solidFill>
                <a:effectLst/>
                <a:latin typeface="+mn-lt"/>
                <a:ea typeface="+mn-ea"/>
                <a:cs typeface="+mn-cs"/>
              </a:rPr>
              <a:t>2005</a:t>
            </a:r>
            <a:r>
              <a:rPr lang="zh-CN" altLang="zh-CN" sz="1200" kern="1200" dirty="0" smtClean="0">
                <a:solidFill>
                  <a:schemeClr val="tx1"/>
                </a:solidFill>
                <a:effectLst/>
                <a:latin typeface="+mn-lt"/>
                <a:ea typeface="+mn-ea"/>
                <a:cs typeface="+mn-cs"/>
              </a:rPr>
              <a:t>和</a:t>
            </a:r>
            <a:r>
              <a:rPr lang="en-US" altLang="zh-CN" sz="1200" kern="1200" dirty="0" smtClean="0">
                <a:solidFill>
                  <a:schemeClr val="tx1"/>
                </a:solidFill>
                <a:effectLst/>
                <a:latin typeface="+mn-lt"/>
                <a:ea typeface="+mn-ea"/>
                <a:cs typeface="+mn-cs"/>
              </a:rPr>
              <a:t>2018</a:t>
            </a:r>
            <a:r>
              <a:rPr lang="zh-CN" altLang="zh-CN" sz="1200" kern="1200" dirty="0" smtClean="0">
                <a:solidFill>
                  <a:schemeClr val="tx1"/>
                </a:solidFill>
                <a:effectLst/>
                <a:latin typeface="+mn-lt"/>
                <a:ea typeface="+mn-ea"/>
                <a:cs typeface="+mn-cs"/>
              </a:rPr>
              <a:t>年的遥感影像，在空白底图上用斜线标出城建区，完成后小组间对比成果，思考城建区面积、拓张方向的变化情况。</a:t>
            </a:r>
          </a:p>
          <a:p>
            <a:r>
              <a:rPr lang="zh-CN" altLang="zh-CN" sz="1200" b="0" kern="1200" dirty="0" smtClean="0">
                <a:solidFill>
                  <a:schemeClr val="tx1"/>
                </a:solidFill>
                <a:effectLst/>
                <a:latin typeface="+mn-lt"/>
                <a:ea typeface="+mn-ea"/>
                <a:cs typeface="+mn-cs"/>
              </a:rPr>
              <a:t>（</a:t>
            </a:r>
            <a:r>
              <a:rPr lang="zh-CN" altLang="en-US" sz="1200" b="0" kern="1200" dirty="0" smtClean="0">
                <a:solidFill>
                  <a:schemeClr val="tx1"/>
                </a:solidFill>
                <a:effectLst/>
                <a:latin typeface="+mn-lt"/>
                <a:ea typeface="+mn-ea"/>
                <a:cs typeface="+mn-cs"/>
              </a:rPr>
              <a:t>先把图绘制完 </a:t>
            </a:r>
            <a:r>
              <a:rPr lang="zh-CN" altLang="zh-CN" sz="1200" b="0" kern="1200" dirty="0" smtClean="0">
                <a:solidFill>
                  <a:schemeClr val="tx1"/>
                </a:solidFill>
                <a:effectLst/>
                <a:latin typeface="+mn-lt"/>
                <a:ea typeface="+mn-ea"/>
                <a:cs typeface="+mn-cs"/>
              </a:rPr>
              <a:t>期间指导学生开展活动 给予提示）</a:t>
            </a:r>
          </a:p>
        </p:txBody>
      </p:sp>
      <p:sp>
        <p:nvSpPr>
          <p:cNvPr id="4" name="灯片编号占位符 3"/>
          <p:cNvSpPr>
            <a:spLocks noGrp="1"/>
          </p:cNvSpPr>
          <p:nvPr>
            <p:ph type="sldNum" sz="quarter" idx="10"/>
          </p:nvPr>
        </p:nvSpPr>
        <p:spPr/>
        <p:txBody>
          <a:bodyPr/>
          <a:lstStyle/>
          <a:p>
            <a:fld id="{6E07C150-35DD-4BF7-84E7-3B24301B5CBE}" type="slidenum">
              <a:rPr lang="zh-CN" altLang="en-US" smtClean="0"/>
              <a:t>11</a:t>
            </a:fld>
            <a:endParaRPr lang="zh-CN" altLang="en-US"/>
          </a:p>
        </p:txBody>
      </p:sp>
    </p:spTree>
    <p:extLst>
      <p:ext uri="{BB962C8B-B14F-4D97-AF65-F5344CB8AC3E}">
        <p14:creationId xmlns:p14="http://schemas.microsoft.com/office/powerpoint/2010/main" val="4278462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看了小咨询师们的成果，老师为你们感到骄傲。现在老师把自己的活动成果发给大家参考，同时让我们一起来从这四个角度回答刚刚的问题，面积大小上，四城都</a:t>
            </a:r>
            <a:r>
              <a:rPr lang="en-US" altLang="zh-CN" dirty="0" smtClean="0"/>
              <a:t>——</a:t>
            </a:r>
            <a:r>
              <a:rPr lang="zh-CN" altLang="en-US" dirty="0" smtClean="0"/>
              <a:t>（扩大），四所城市比较，哪两所城市发展早，面积大</a:t>
            </a:r>
            <a:r>
              <a:rPr lang="en-US" altLang="zh-CN" dirty="0" smtClean="0"/>
              <a:t>——</a:t>
            </a:r>
            <a:r>
              <a:rPr lang="zh-CN" altLang="en-US" dirty="0" smtClean="0"/>
              <a:t>（广州和深圳）城建区拓张上，佛山东莞都更倾向往哪侧发展？（接壤大都市），分布形态上，</a:t>
            </a:r>
            <a:r>
              <a:rPr lang="en-US" altLang="zh-CN" dirty="0" smtClean="0"/>
              <a:t>1990</a:t>
            </a:r>
            <a:r>
              <a:rPr lang="zh-CN" altLang="en-US" dirty="0" smtClean="0"/>
              <a:t>年是分布形态是？（零星状），而到了</a:t>
            </a:r>
            <a:r>
              <a:rPr lang="en-US" altLang="zh-CN" dirty="0" smtClean="0"/>
              <a:t>2018</a:t>
            </a:r>
            <a:r>
              <a:rPr lang="zh-CN" altLang="en-US" dirty="0" smtClean="0"/>
              <a:t>年，通过城建区拓展已连接成了团块状，那我们的零星的城市区变为了</a:t>
            </a:r>
            <a:r>
              <a:rPr lang="en-US" altLang="zh-CN" dirty="0" smtClean="0"/>
              <a:t>——</a:t>
            </a:r>
            <a:r>
              <a:rPr lang="zh-CN" altLang="en-US" dirty="0" smtClean="0"/>
              <a:t>（大都市群）。</a:t>
            </a:r>
            <a:endParaRPr lang="zh-CN" altLang="en-US" u="none" dirty="0" smtClean="0"/>
          </a:p>
          <a:p>
            <a:r>
              <a:rPr lang="zh-CN" altLang="en-US" dirty="0" smtClean="0"/>
              <a:t>（有同学回答出来后 板书 域联）</a:t>
            </a:r>
          </a:p>
          <a:p>
            <a:r>
              <a:rPr lang="zh-CN" altLang="en-US" dirty="0" smtClean="0"/>
              <a:t>非常棒，不愧是小咨询师们，老师也进一步为大家归结这个过程为“点分布</a:t>
            </a:r>
            <a:r>
              <a:rPr lang="en-US" altLang="zh-CN" dirty="0" smtClean="0"/>
              <a:t>-</a:t>
            </a:r>
            <a:r>
              <a:rPr lang="zh-CN" altLang="en-US" dirty="0" smtClean="0"/>
              <a:t>轴拓张</a:t>
            </a:r>
            <a:r>
              <a:rPr lang="en-US" altLang="zh-CN" dirty="0" smtClean="0"/>
              <a:t>-</a:t>
            </a:r>
            <a:r>
              <a:rPr lang="zh-CN" altLang="en-US" dirty="0" smtClean="0"/>
              <a:t>面相联”。</a:t>
            </a:r>
            <a:endParaRPr lang="en-US" altLang="zh-CN" dirty="0" smtClean="0"/>
          </a:p>
          <a:p>
            <a:r>
              <a:rPr lang="zh-CN" altLang="en-US" dirty="0" smtClean="0"/>
              <a:t>城市依区域而建，区域因城市而兴，通过遥感图像，我们可以直观地认识到，“极核广深”高速发展后“轴线”带动区域协调发展模式的力量，这是以地学智慧服务家乡发展的生动实例。</a:t>
            </a:r>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07C150-35DD-4BF7-84E7-3B24301B5CBE}"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2456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还记得我们课堂导入时提到的粤港澳大湾区吗？它正是在参照珠三角城市群的发展模式与经验的基础上提出的国家战略。大湾区在珠三角</a:t>
            </a:r>
            <a:r>
              <a:rPr lang="en-US" altLang="zh-CN" dirty="0" smtClean="0"/>
              <a:t>9</a:t>
            </a:r>
            <a:r>
              <a:rPr lang="zh-CN" altLang="en-US" dirty="0" smtClean="0"/>
              <a:t>城的基础上，将港澳纳入国家发展大局，促进交流共建，落实创新驱动发展。</a:t>
            </a:r>
            <a:endParaRPr lang="en-US" altLang="zh-CN"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老师留下最后一个问题：请咨询师们结合材料与所学内容，归纳</a:t>
            </a:r>
            <a:r>
              <a:rPr lang="en-US" altLang="zh-CN" dirty="0" smtClean="0"/>
              <a:t>1980</a:t>
            </a:r>
            <a:r>
              <a:rPr lang="zh-CN" altLang="en-US" dirty="0" smtClean="0"/>
              <a:t>年至今，珠三角地区“发展极”和“辐射范围”的变化过程。老师提示大家，可以划分为</a:t>
            </a:r>
            <a:r>
              <a:rPr lang="en-US" altLang="zh-CN" dirty="0" smtClean="0"/>
              <a:t>3</a:t>
            </a:r>
            <a:r>
              <a:rPr lang="zh-CN" altLang="en-US" dirty="0" smtClean="0"/>
              <a:t>个主要阶段哦。</a:t>
            </a:r>
            <a:endParaRPr lang="en-US" altLang="zh-CN"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smtClean="0"/>
              <a:t>（板书 区域分工合作、协调发展 绘图）（同学回答 老师放出答案）</a:t>
            </a:r>
          </a:p>
          <a:p>
            <a:r>
              <a:rPr lang="zh-CN" altLang="en-US" dirty="0" smtClean="0"/>
              <a:t>归纳的太到位了！小咨询师们，让我们转变空间尺度：发展的“极核”可以是一座城市，也可以是城市群，甚至整个湾区。</a:t>
            </a:r>
            <a:endParaRPr lang="en-US" altLang="zh-CN" dirty="0" smtClean="0"/>
          </a:p>
          <a:p>
            <a:r>
              <a:rPr lang="zh-CN" altLang="en-US" dirty="0" smtClean="0"/>
              <a:t>而粤港澳大湾区战略则是顺应了我国经济发展单元的变化趋势，将核心城市群作为发展极，沿干线辐射轴带，</a:t>
            </a:r>
            <a:endParaRPr lang="en-US" altLang="zh-CN" dirty="0" smtClean="0"/>
          </a:p>
          <a:p>
            <a:r>
              <a:rPr lang="zh-CN" altLang="en-US" dirty="0" smtClean="0"/>
              <a:t>我们学过，更壮大的发展极，他的辐射带动作用也会更加</a:t>
            </a:r>
            <a:r>
              <a:rPr lang="en-US" altLang="zh-CN" dirty="0" smtClean="0"/>
              <a:t>——</a:t>
            </a:r>
            <a:r>
              <a:rPr lang="zh-CN" altLang="en-US" dirty="0" smtClean="0"/>
              <a:t>（强），</a:t>
            </a:r>
            <a:endParaRPr lang="en-US" altLang="zh-CN" dirty="0" smtClean="0"/>
          </a:p>
          <a:p>
            <a:r>
              <a:rPr lang="zh-CN" altLang="en-US" dirty="0" smtClean="0"/>
              <a:t>以此更好地促进粤东西北及泛珠三角地区发展，走向共同富裕。</a:t>
            </a:r>
            <a:endParaRPr lang="en-US" altLang="zh-CN" dirty="0" smtClean="0"/>
          </a:p>
          <a:p>
            <a:r>
              <a:rPr lang="zh-CN" altLang="en-US" dirty="0" smtClean="0"/>
              <a:t>作为世界四大湾区之一，它将在集聚创新要素下蓬勃生长，辐射功能日益强大，终将作为一面中国的发展旗帜，面向世界，面向未来！</a:t>
            </a:r>
          </a:p>
        </p:txBody>
      </p:sp>
      <p:sp>
        <p:nvSpPr>
          <p:cNvPr id="4" name="灯片编号占位符 3"/>
          <p:cNvSpPr>
            <a:spLocks noGrp="1"/>
          </p:cNvSpPr>
          <p:nvPr>
            <p:ph type="sldNum" sz="quarter" idx="10"/>
          </p:nvPr>
        </p:nvSpPr>
        <p:spPr/>
        <p:txBody>
          <a:bodyPr/>
          <a:lstStyle/>
          <a:p>
            <a:fld id="{6E07C150-35DD-4BF7-84E7-3B24301B5CBE}" type="slidenum">
              <a:rPr lang="zh-CN" altLang="en-US" smtClean="0"/>
              <a:t>13</a:t>
            </a:fld>
            <a:endParaRPr lang="zh-CN" altLang="en-US"/>
          </a:p>
        </p:txBody>
      </p:sp>
    </p:spTree>
    <p:extLst>
      <p:ext uri="{BB962C8B-B14F-4D97-AF65-F5344CB8AC3E}">
        <p14:creationId xmlns:p14="http://schemas.microsoft.com/office/powerpoint/2010/main" val="1790513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各位小咨询师们，感谢你们和老师一同回溯了珠三角城市群</a:t>
            </a:r>
            <a:r>
              <a:rPr lang="en-US" altLang="zh-CN" dirty="0" smtClean="0"/>
              <a:t>40</a:t>
            </a:r>
            <a:r>
              <a:rPr lang="zh-CN" altLang="en-US" dirty="0" smtClean="0"/>
              <a:t>年来蓬勃的发展历程，让我们再一同复习核心内容。</a:t>
            </a:r>
            <a:endParaRPr lang="en-US" altLang="zh-CN" dirty="0" smtClean="0"/>
          </a:p>
          <a:p>
            <a:r>
              <a:rPr lang="zh-CN" altLang="en-US" dirty="0" smtClean="0"/>
              <a:t>本节课我们以点兴、轴扩、域联为主线，认识了大都市的崛起与特征，重点学习了大都市辐射功能的形式、影响因素，</a:t>
            </a:r>
            <a:endParaRPr lang="en-US" altLang="zh-CN" dirty="0" smtClean="0"/>
          </a:p>
          <a:p>
            <a:r>
              <a:rPr lang="zh-CN" altLang="en-US" dirty="0" smtClean="0"/>
              <a:t>并了解了在辐射带动作用下区域的协调发展之路。</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14</a:t>
            </a:fld>
            <a:endParaRPr lang="zh-CN" altLang="en-US"/>
          </a:p>
        </p:txBody>
      </p:sp>
    </p:spTree>
    <p:extLst>
      <p:ext uri="{BB962C8B-B14F-4D97-AF65-F5344CB8AC3E}">
        <p14:creationId xmlns:p14="http://schemas.microsoft.com/office/powerpoint/2010/main" val="1121661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那么，老师为大家布置一项课后作业。通过课后自主收集资料，分析港澳辐射带动珠三角城市群的制约因素，</a:t>
            </a:r>
            <a:endParaRPr lang="en-US" altLang="zh-CN" dirty="0" smtClean="0"/>
          </a:p>
          <a:p>
            <a:r>
              <a:rPr lang="zh-CN" altLang="en-US" dirty="0" smtClean="0"/>
              <a:t>与此同时，我们导入中也有了解其他三大湾区，请尝试自主查阅资料，分析粤港澳大湾区相比于其他三大湾区对世界辐射作用的不足之处，并提出相应发展建议。</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15</a:t>
            </a:fld>
            <a:endParaRPr lang="zh-CN" altLang="en-US"/>
          </a:p>
        </p:txBody>
      </p:sp>
    </p:spTree>
    <p:extLst>
      <p:ext uri="{BB962C8B-B14F-4D97-AF65-F5344CB8AC3E}">
        <p14:creationId xmlns:p14="http://schemas.microsoft.com/office/powerpoint/2010/main" val="20846726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smtClean="0"/>
              <a:t>模拟课堂到此结束，恳请老师同学们批评指正！</a:t>
            </a:r>
            <a:endParaRPr lang="zh-CN" altLang="en-US" dirty="0"/>
          </a:p>
        </p:txBody>
      </p:sp>
      <p:sp>
        <p:nvSpPr>
          <p:cNvPr id="4" name="灯片编号占位符 3"/>
          <p:cNvSpPr>
            <a:spLocks noGrp="1"/>
          </p:cNvSpPr>
          <p:nvPr>
            <p:ph type="sldNum" sz="quarter" idx="10"/>
          </p:nvPr>
        </p:nvSpPr>
        <p:spPr/>
        <p:txBody>
          <a:bodyPr/>
          <a:lstStyle/>
          <a:p>
            <a:fld id="{6E07C150-35DD-4BF7-84E7-3B24301B5CBE}" type="slidenum">
              <a:rPr lang="zh-CN" altLang="en-US" smtClean="0"/>
              <a:t>16</a:t>
            </a:fld>
            <a:endParaRPr lang="zh-CN" altLang="en-US"/>
          </a:p>
        </p:txBody>
      </p:sp>
    </p:spTree>
    <p:extLst>
      <p:ext uri="{BB962C8B-B14F-4D97-AF65-F5344CB8AC3E}">
        <p14:creationId xmlns:p14="http://schemas.microsoft.com/office/powerpoint/2010/main" val="3328021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 Id="rId4" Type="http://schemas.openxmlformats.org/officeDocument/2006/relationships/image" Target="../media/image4.sv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正文页">
    <p:spTree>
      <p:nvGrpSpPr>
        <p:cNvPr id="1" name=""/>
        <p:cNvGrpSpPr/>
        <p:nvPr/>
      </p:nvGrpSpPr>
      <p:grpSpPr>
        <a:xfrm>
          <a:off x="0" y="0"/>
          <a:ext cx="0" cy="0"/>
          <a:chOff x="0" y="0"/>
          <a:chExt cx="0" cy="0"/>
        </a:xfrm>
      </p:grpSpPr>
      <p:pic>
        <p:nvPicPr>
          <p:cNvPr id="3" name="图片 2" descr="卡通人物&#10;&#10;中度可信度描述已自动生成">
            <a:extLst>
              <a:ext uri="{FF2B5EF4-FFF2-40B4-BE49-F238E27FC236}">
                <a16:creationId xmlns:a16="http://schemas.microsoft.com/office/drawing/2014/main" id="{997A19AE-C04A-8E79-C147-B9719C38EFE2}"/>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644306" y="359892"/>
            <a:ext cx="2138870" cy="731493"/>
          </a:xfrm>
          <a:prstGeom prst="rect">
            <a:avLst/>
          </a:prstGeom>
          <a:effectLst/>
        </p:spPr>
      </p:pic>
      <p:sp>
        <p:nvSpPr>
          <p:cNvPr id="7" name="矩形 6">
            <a:extLst>
              <a:ext uri="{FF2B5EF4-FFF2-40B4-BE49-F238E27FC236}">
                <a16:creationId xmlns:a16="http://schemas.microsoft.com/office/drawing/2014/main" id="{A795BE9E-5164-AFE7-E39B-B0A0921E2C71}"/>
              </a:ext>
            </a:extLst>
          </p:cNvPr>
          <p:cNvSpPr/>
          <p:nvPr userDrawn="1"/>
        </p:nvSpPr>
        <p:spPr>
          <a:xfrm>
            <a:off x="0" y="1"/>
            <a:ext cx="18288000" cy="1309688"/>
          </a:xfrm>
          <a:prstGeom prst="rect">
            <a:avLst/>
          </a:prstGeom>
          <a:solidFill>
            <a:sysClr val="window" lastClr="FFFFFF"/>
          </a:solidFill>
          <a:ln w="12700" cap="flat" cmpd="sng" algn="ctr">
            <a:noFill/>
            <a:prstDash val="solid"/>
            <a:miter lim="800000"/>
          </a:ln>
          <a:effectLst>
            <a:outerShdw blurRad="241300" dist="50800" dir="5400000" algn="ctr" rotWithShape="0">
              <a:schemeClr val="accent1">
                <a:alpha val="10000"/>
              </a:schemeClr>
            </a:outerShdw>
          </a:effectLst>
        </p:spPr>
        <p:txBody>
          <a:bodyPr rtlCol="0" anchor="ctr"/>
          <a:lstStyle/>
          <a:p>
            <a:pPr marL="0" marR="0" lvl="0" indent="0" algn="ctr" defTabSz="1371600" eaLnBrk="1" fontAlgn="auto" latinLnBrk="0" hangingPunct="1">
              <a:lnSpc>
                <a:spcPct val="100000"/>
              </a:lnSpc>
              <a:spcBef>
                <a:spcPts val="0"/>
              </a:spcBef>
              <a:spcAft>
                <a:spcPts val="0"/>
              </a:spcAft>
              <a:buClrTx/>
              <a:buSzTx/>
              <a:buFontTx/>
              <a:buNone/>
              <a:tabLst/>
              <a:defRPr/>
            </a:pPr>
            <a:endParaRPr kumimoji="0" lang="zh-CN" altLang="en-US" sz="2700" b="0" i="0" u="none" strike="noStrike" kern="0" cap="none" spc="0" normalizeH="0" baseline="0" noProof="0">
              <a:ln>
                <a:noFill/>
              </a:ln>
              <a:solidFill>
                <a:prstClr val="white"/>
              </a:solidFill>
              <a:effectLst/>
              <a:uLnTx/>
              <a:uFillTx/>
              <a:latin typeface="Arial"/>
              <a:ea typeface="微软雅黑"/>
            </a:endParaRPr>
          </a:p>
        </p:txBody>
      </p:sp>
      <p:sp>
        <p:nvSpPr>
          <p:cNvPr id="16" name="文本占位符 15">
            <a:extLst>
              <a:ext uri="{FF2B5EF4-FFF2-40B4-BE49-F238E27FC236}">
                <a16:creationId xmlns:a16="http://schemas.microsoft.com/office/drawing/2014/main" id="{EE6D12E3-A6DF-14AC-1F81-D551BEBC4AFA}"/>
              </a:ext>
            </a:extLst>
          </p:cNvPr>
          <p:cNvSpPr>
            <a:spLocks noGrp="1"/>
          </p:cNvSpPr>
          <p:nvPr userDrawn="1">
            <p:ph type="body" sz="quarter" idx="10"/>
          </p:nvPr>
        </p:nvSpPr>
        <p:spPr>
          <a:xfrm>
            <a:off x="1340517" y="359893"/>
            <a:ext cx="15937833" cy="690509"/>
          </a:xfrm>
          <a:prstGeom prst="rect">
            <a:avLst/>
          </a:prstGeom>
        </p:spPr>
        <p:txBody>
          <a:bodyPr/>
          <a:lstStyle>
            <a:lvl1pPr marL="0" indent="0">
              <a:buNone/>
              <a:defRPr>
                <a:latin typeface="+mj-ea"/>
                <a:ea typeface="+mj-ea"/>
              </a:defRPr>
            </a:lvl1pPr>
            <a:lvl2pPr marL="685800" indent="0">
              <a:buNone/>
              <a:defRPr/>
            </a:lvl2pPr>
          </a:lstStyle>
          <a:p>
            <a:pPr lvl="0"/>
            <a:r>
              <a:rPr lang="zh-CN" altLang="en-US" dirty="0"/>
              <a:t>单击此处编辑母版文本样式</a:t>
            </a:r>
          </a:p>
        </p:txBody>
      </p:sp>
    </p:spTree>
    <p:extLst>
      <p:ext uri="{BB962C8B-B14F-4D97-AF65-F5344CB8AC3E}">
        <p14:creationId xmlns:p14="http://schemas.microsoft.com/office/powerpoint/2010/main" val="4016808977"/>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过渡页">
    <p:spTree>
      <p:nvGrpSpPr>
        <p:cNvPr id="1" name=""/>
        <p:cNvGrpSpPr/>
        <p:nvPr/>
      </p:nvGrpSpPr>
      <p:grpSpPr>
        <a:xfrm>
          <a:off x="0" y="0"/>
          <a:ext cx="0" cy="0"/>
          <a:chOff x="0" y="0"/>
          <a:chExt cx="0" cy="0"/>
        </a:xfrm>
      </p:grpSpPr>
      <p:pic>
        <p:nvPicPr>
          <p:cNvPr id="2" name="图片 1" descr="卡通人物&#10;&#10;中度可信度描述已自动生成">
            <a:extLst>
              <a:ext uri="{FF2B5EF4-FFF2-40B4-BE49-F238E27FC236}">
                <a16:creationId xmlns:a16="http://schemas.microsoft.com/office/drawing/2014/main" id="{78F6012F-B09E-D47E-5DA7-24CFDDF610F1}"/>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1930362" y="4766655"/>
            <a:ext cx="3312350" cy="1132824"/>
          </a:xfrm>
          <a:prstGeom prst="rect">
            <a:avLst/>
          </a:prstGeom>
          <a:effectLst/>
        </p:spPr>
      </p:pic>
      <p:sp>
        <p:nvSpPr>
          <p:cNvPr id="41" name="图片占位符 40">
            <a:extLst>
              <a:ext uri="{FF2B5EF4-FFF2-40B4-BE49-F238E27FC236}">
                <a16:creationId xmlns:a16="http://schemas.microsoft.com/office/drawing/2014/main" id="{565D185B-4886-C796-976F-1E3D4DBBD7AE}"/>
              </a:ext>
            </a:extLst>
          </p:cNvPr>
          <p:cNvSpPr>
            <a:spLocks noGrp="1"/>
          </p:cNvSpPr>
          <p:nvPr>
            <p:ph type="pic" sz="quarter" idx="10"/>
          </p:nvPr>
        </p:nvSpPr>
        <p:spPr>
          <a:xfrm>
            <a:off x="0" y="0"/>
            <a:ext cx="9144000" cy="10287000"/>
          </a:xfrm>
          <a:prstGeom prst="rect">
            <a:avLst/>
          </a:prstGeom>
        </p:spPr>
        <p:txBody>
          <a:bodyPr/>
          <a:lstStyle/>
          <a:p>
            <a:endParaRPr lang="zh-CN" altLang="en-US"/>
          </a:p>
        </p:txBody>
      </p:sp>
      <p:sp>
        <p:nvSpPr>
          <p:cNvPr id="30" name="矩形: 单圆角 29">
            <a:extLst>
              <a:ext uri="{FF2B5EF4-FFF2-40B4-BE49-F238E27FC236}">
                <a16:creationId xmlns:a16="http://schemas.microsoft.com/office/drawing/2014/main" id="{FC167F20-18DE-3334-A5B3-918CB66AE19B}"/>
              </a:ext>
            </a:extLst>
          </p:cNvPr>
          <p:cNvSpPr/>
          <p:nvPr/>
        </p:nvSpPr>
        <p:spPr>
          <a:xfrm rot="10800000">
            <a:off x="5034987" y="3129506"/>
            <a:ext cx="4109013" cy="4027989"/>
          </a:xfrm>
          <a:prstGeom prst="round1Rect">
            <a:avLst/>
          </a:prstGeom>
          <a:solidFill>
            <a:schemeClr val="bg1">
              <a:alpha val="84000"/>
            </a:schemeClr>
          </a:solidFill>
          <a:ln>
            <a:gradFill flip="none" rotWithShape="1">
              <a:gsLst>
                <a:gs pos="0">
                  <a:schemeClr val="accent1"/>
                </a:gs>
                <a:gs pos="100000">
                  <a:schemeClr val="bg1"/>
                </a:gs>
              </a:gsLst>
              <a:lin ang="81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33" name="矩形: 单圆角 32">
            <a:extLst>
              <a:ext uri="{FF2B5EF4-FFF2-40B4-BE49-F238E27FC236}">
                <a16:creationId xmlns:a16="http://schemas.microsoft.com/office/drawing/2014/main" id="{67B202CE-2176-A1A6-80A6-736DCFDFA14A}"/>
              </a:ext>
            </a:extLst>
          </p:cNvPr>
          <p:cNvSpPr/>
          <p:nvPr userDrawn="1"/>
        </p:nvSpPr>
        <p:spPr>
          <a:xfrm>
            <a:off x="9144000" y="3129506"/>
            <a:ext cx="8134350" cy="4027991"/>
          </a:xfrm>
          <a:prstGeom prst="round1Rect">
            <a:avLst/>
          </a:prstGeom>
          <a:solidFill>
            <a:schemeClr val="bg1"/>
          </a:solidFill>
          <a:ln>
            <a:gradFill flip="none" rotWithShape="1">
              <a:gsLst>
                <a:gs pos="0">
                  <a:schemeClr val="accent1"/>
                </a:gs>
                <a:gs pos="63000">
                  <a:schemeClr val="accent1">
                    <a:lumMod val="30000"/>
                    <a:lumOff val="70000"/>
                    <a:alpha val="0"/>
                  </a:schemeClr>
                </a:gs>
              </a:gsLst>
              <a:lin ang="8100000" scaled="1"/>
              <a:tileRect/>
            </a:gradFill>
          </a:ln>
          <a:effectLst>
            <a:outerShdw blurRad="127000" algn="ctr" rotWithShape="0">
              <a:schemeClr val="accent1">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effectLst>
                <a:outerShdw blurRad="63500" sx="10000" sy="10000" algn="ctr" rotWithShape="0">
                  <a:prstClr val="black">
                    <a:alpha val="40000"/>
                  </a:prstClr>
                </a:outerShdw>
              </a:effectLst>
            </a:endParaRPr>
          </a:p>
        </p:txBody>
      </p:sp>
      <p:cxnSp>
        <p:nvCxnSpPr>
          <p:cNvPr id="36" name="直接连接符 35">
            <a:extLst>
              <a:ext uri="{FF2B5EF4-FFF2-40B4-BE49-F238E27FC236}">
                <a16:creationId xmlns:a16="http://schemas.microsoft.com/office/drawing/2014/main" id="{7C9EFC32-6C5F-BA96-E9F3-8C01EAB9D257}"/>
              </a:ext>
            </a:extLst>
          </p:cNvPr>
          <p:cNvCxnSpPr/>
          <p:nvPr userDrawn="1"/>
        </p:nvCxnSpPr>
        <p:spPr>
          <a:xfrm>
            <a:off x="9540240" y="5500158"/>
            <a:ext cx="72999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矩形 36">
            <a:extLst>
              <a:ext uri="{FF2B5EF4-FFF2-40B4-BE49-F238E27FC236}">
                <a16:creationId xmlns:a16="http://schemas.microsoft.com/office/drawing/2014/main" id="{270547E1-B089-622D-3E82-858CAA2E346A}"/>
              </a:ext>
            </a:extLst>
          </p:cNvPr>
          <p:cNvSpPr/>
          <p:nvPr userDrawn="1"/>
        </p:nvSpPr>
        <p:spPr>
          <a:xfrm>
            <a:off x="9464040" y="5459199"/>
            <a:ext cx="1588770" cy="819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42" name="文本占位符 20">
            <a:extLst>
              <a:ext uri="{FF2B5EF4-FFF2-40B4-BE49-F238E27FC236}">
                <a16:creationId xmlns:a16="http://schemas.microsoft.com/office/drawing/2014/main" id="{A5F9B89A-D842-E784-2E63-D83A4215CEF7}"/>
              </a:ext>
            </a:extLst>
          </p:cNvPr>
          <p:cNvSpPr>
            <a:spLocks noGrp="1"/>
          </p:cNvSpPr>
          <p:nvPr userDrawn="1">
            <p:ph type="body" sz="quarter" idx="11" hasCustomPrompt="1"/>
          </p:nvPr>
        </p:nvSpPr>
        <p:spPr>
          <a:xfrm>
            <a:off x="9283475" y="4341873"/>
            <a:ext cx="7994876" cy="1006429"/>
          </a:xfrm>
          <a:prstGeom prst="rect">
            <a:avLst/>
          </a:prstGeom>
          <a:noFill/>
        </p:spPr>
        <p:txBody>
          <a:bodyPr wrap="square" rtlCol="0">
            <a:spAutoFit/>
          </a:bodyPr>
          <a:lstStyle>
            <a:lvl1pPr marL="0" indent="0">
              <a:buNone/>
              <a:defRPr lang="zh-CN" altLang="en-US" sz="6600" dirty="0" smtClean="0">
                <a:latin typeface="+mj-ea"/>
                <a:ea typeface="+mj-ea"/>
              </a:defRPr>
            </a:lvl1pPr>
          </a:lstStyle>
          <a:p>
            <a:pPr marL="0" lvl="0"/>
            <a:r>
              <a:rPr lang="zh-CN" altLang="en-US" dirty="0"/>
              <a:t>单击此处编辑标题</a:t>
            </a:r>
          </a:p>
        </p:txBody>
      </p:sp>
      <p:sp>
        <p:nvSpPr>
          <p:cNvPr id="43" name="文本占位符 23">
            <a:extLst>
              <a:ext uri="{FF2B5EF4-FFF2-40B4-BE49-F238E27FC236}">
                <a16:creationId xmlns:a16="http://schemas.microsoft.com/office/drawing/2014/main" id="{B08AEFEB-D29D-782E-6AD7-CDA59075B8A5}"/>
              </a:ext>
            </a:extLst>
          </p:cNvPr>
          <p:cNvSpPr>
            <a:spLocks noGrp="1"/>
          </p:cNvSpPr>
          <p:nvPr userDrawn="1">
            <p:ph type="body" sz="quarter" idx="12" hasCustomPrompt="1"/>
          </p:nvPr>
        </p:nvSpPr>
        <p:spPr>
          <a:xfrm>
            <a:off x="9293130" y="5684805"/>
            <a:ext cx="7547070" cy="383182"/>
          </a:xfrm>
          <a:prstGeom prst="rect">
            <a:avLst/>
          </a:prstGeom>
          <a:noFill/>
        </p:spPr>
        <p:txBody>
          <a:bodyPr wrap="square" rtlCol="0">
            <a:spAutoFit/>
          </a:bodyPr>
          <a:lstStyle>
            <a:lvl1pPr marL="0" indent="0">
              <a:buNone/>
              <a:defRPr lang="zh-CN" altLang="en-US" sz="2100" dirty="0" smtClean="0">
                <a:ea typeface="微软雅黑 Light" panose="020B0502040204020203" pitchFamily="34" charset="-122"/>
              </a:defRPr>
            </a:lvl1pPr>
          </a:lstStyle>
          <a:p>
            <a:pPr marL="0" lvl="0" algn="dist"/>
            <a:r>
              <a:rPr lang="zh-CN" altLang="en-US" dirty="0"/>
              <a:t>单击此处输入英文标题（全大写）</a:t>
            </a:r>
          </a:p>
        </p:txBody>
      </p:sp>
      <p:sp>
        <p:nvSpPr>
          <p:cNvPr id="44" name="文本占位符 23">
            <a:extLst>
              <a:ext uri="{FF2B5EF4-FFF2-40B4-BE49-F238E27FC236}">
                <a16:creationId xmlns:a16="http://schemas.microsoft.com/office/drawing/2014/main" id="{4E8A9235-CE1C-0A5A-CD6A-BD9B9DB9F129}"/>
              </a:ext>
            </a:extLst>
          </p:cNvPr>
          <p:cNvSpPr>
            <a:spLocks noGrp="1"/>
          </p:cNvSpPr>
          <p:nvPr userDrawn="1">
            <p:ph type="body" sz="quarter" idx="13" hasCustomPrompt="1"/>
          </p:nvPr>
        </p:nvSpPr>
        <p:spPr>
          <a:xfrm>
            <a:off x="13806486" y="8972975"/>
            <a:ext cx="3471864" cy="350096"/>
          </a:xfrm>
          <a:prstGeom prst="rect">
            <a:avLst/>
          </a:prstGeom>
        </p:spPr>
        <p:txBody>
          <a:bodyPr/>
          <a:lstStyle>
            <a:lvl1pPr algn="r">
              <a:defRPr lang="zh-CN" altLang="en-US" sz="1500" dirty="0" smtClean="0">
                <a:solidFill>
                  <a:schemeClr val="bg1">
                    <a:lumMod val="75000"/>
                  </a:schemeClr>
                </a:solidFill>
                <a:latin typeface="+mn-ea"/>
              </a:defRPr>
            </a:lvl1pPr>
          </a:lstStyle>
          <a:p>
            <a:pPr marL="257175" lvl="0" indent="-257175">
              <a:buFont typeface="Wingdings" panose="05000000000000000000" pitchFamily="2" charset="2"/>
              <a:buChar char="n"/>
            </a:pPr>
            <a:r>
              <a:rPr lang="zh-CN" altLang="en-US" dirty="0"/>
              <a:t>单击此处输入本节题名</a:t>
            </a:r>
          </a:p>
        </p:txBody>
      </p:sp>
      <p:sp>
        <p:nvSpPr>
          <p:cNvPr id="46" name="文本占位符 45">
            <a:extLst>
              <a:ext uri="{FF2B5EF4-FFF2-40B4-BE49-F238E27FC236}">
                <a16:creationId xmlns:a16="http://schemas.microsoft.com/office/drawing/2014/main" id="{B42327DF-17F3-65BD-274E-55413913B3E4}"/>
              </a:ext>
            </a:extLst>
          </p:cNvPr>
          <p:cNvSpPr>
            <a:spLocks noGrp="1"/>
          </p:cNvSpPr>
          <p:nvPr>
            <p:ph type="body" sz="quarter" idx="14" hasCustomPrompt="1"/>
          </p:nvPr>
        </p:nvSpPr>
        <p:spPr>
          <a:xfrm>
            <a:off x="5184116" y="3595349"/>
            <a:ext cx="3810756" cy="2959272"/>
          </a:xfrm>
          <a:prstGeom prst="rect">
            <a:avLst/>
          </a:prstGeom>
          <a:noFill/>
        </p:spPr>
        <p:txBody>
          <a:bodyPr wrap="square" rtlCol="0">
            <a:spAutoFit/>
          </a:bodyPr>
          <a:lstStyle>
            <a:lvl1pPr marL="0" indent="0" algn="ctr">
              <a:buNone/>
              <a:defRPr lang="zh-CN" altLang="en-US" sz="20700" b="1" dirty="0">
                <a:solidFill>
                  <a:schemeClr val="accent1"/>
                </a:solidFill>
                <a:latin typeface="字体圈欣意冠黑体" panose="00000500000000000000" pitchFamily="2" charset="-122"/>
                <a:ea typeface="字体圈欣意冠黑体" panose="00000500000000000000" pitchFamily="2" charset="-122"/>
              </a:defRPr>
            </a:lvl1pPr>
          </a:lstStyle>
          <a:p>
            <a:pPr marL="0" lvl="0" algn="ctr"/>
            <a:r>
              <a:rPr lang="en-US" altLang="zh-CN" dirty="0"/>
              <a:t>02</a:t>
            </a:r>
            <a:endParaRPr lang="zh-CN" altLang="en-US" dirty="0"/>
          </a:p>
        </p:txBody>
      </p:sp>
    </p:spTree>
    <p:extLst>
      <p:ext uri="{BB962C8B-B14F-4D97-AF65-F5344CB8AC3E}">
        <p14:creationId xmlns:p14="http://schemas.microsoft.com/office/powerpoint/2010/main" val="3351940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正文页">
    <p:spTree>
      <p:nvGrpSpPr>
        <p:cNvPr id="1" name=""/>
        <p:cNvGrpSpPr/>
        <p:nvPr/>
      </p:nvGrpSpPr>
      <p:grpSpPr>
        <a:xfrm>
          <a:off x="0" y="0"/>
          <a:ext cx="0" cy="0"/>
          <a:chOff x="0" y="0"/>
          <a:chExt cx="0" cy="0"/>
        </a:xfrm>
      </p:grpSpPr>
      <p:pic>
        <p:nvPicPr>
          <p:cNvPr id="3" name="图片 2" descr="卡通人物&#10;&#10;中度可信度描述已自动生成">
            <a:extLst>
              <a:ext uri="{FF2B5EF4-FFF2-40B4-BE49-F238E27FC236}">
                <a16:creationId xmlns:a16="http://schemas.microsoft.com/office/drawing/2014/main" id="{997A19AE-C04A-8E79-C147-B9719C38EFE2}"/>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644306" y="359892"/>
            <a:ext cx="2138870" cy="731493"/>
          </a:xfrm>
          <a:prstGeom prst="rect">
            <a:avLst/>
          </a:prstGeom>
          <a:effectLst/>
        </p:spPr>
      </p:pic>
      <p:sp>
        <p:nvSpPr>
          <p:cNvPr id="7" name="矩形 6">
            <a:extLst>
              <a:ext uri="{FF2B5EF4-FFF2-40B4-BE49-F238E27FC236}">
                <a16:creationId xmlns:a16="http://schemas.microsoft.com/office/drawing/2014/main" id="{A795BE9E-5164-AFE7-E39B-B0A0921E2C71}"/>
              </a:ext>
            </a:extLst>
          </p:cNvPr>
          <p:cNvSpPr/>
          <p:nvPr userDrawn="1"/>
        </p:nvSpPr>
        <p:spPr>
          <a:xfrm>
            <a:off x="0" y="1"/>
            <a:ext cx="18288000" cy="1309688"/>
          </a:xfrm>
          <a:prstGeom prst="rect">
            <a:avLst/>
          </a:prstGeom>
          <a:solidFill>
            <a:sysClr val="window" lastClr="FFFFFF"/>
          </a:solidFill>
          <a:ln w="12700" cap="flat" cmpd="sng" algn="ctr">
            <a:noFill/>
            <a:prstDash val="solid"/>
            <a:miter lim="800000"/>
          </a:ln>
          <a:effectLst>
            <a:outerShdw blurRad="241300" dist="50800" dir="5400000" algn="ctr" rotWithShape="0">
              <a:schemeClr val="accent1">
                <a:alpha val="10000"/>
              </a:schemeClr>
            </a:outerShdw>
          </a:effectLst>
        </p:spPr>
        <p:txBody>
          <a:bodyPr rtlCol="0" anchor="ctr"/>
          <a:lstStyle/>
          <a:p>
            <a:pPr marL="0" marR="0" lvl="0" indent="0" algn="ctr" defTabSz="1371600" eaLnBrk="1" fontAlgn="auto" latinLnBrk="0" hangingPunct="1">
              <a:lnSpc>
                <a:spcPct val="100000"/>
              </a:lnSpc>
              <a:spcBef>
                <a:spcPts val="0"/>
              </a:spcBef>
              <a:spcAft>
                <a:spcPts val="0"/>
              </a:spcAft>
              <a:buClrTx/>
              <a:buSzTx/>
              <a:buFontTx/>
              <a:buNone/>
              <a:tabLst/>
              <a:defRPr/>
            </a:pPr>
            <a:endParaRPr kumimoji="0" lang="zh-CN" altLang="en-US" sz="2700" b="0" i="0" u="none" strike="noStrike" kern="0" cap="none" spc="0" normalizeH="0" baseline="0" noProof="0">
              <a:ln>
                <a:noFill/>
              </a:ln>
              <a:solidFill>
                <a:prstClr val="white"/>
              </a:solidFill>
              <a:effectLst/>
              <a:uLnTx/>
              <a:uFillTx/>
              <a:latin typeface="Arial"/>
              <a:ea typeface="微软雅黑"/>
            </a:endParaRPr>
          </a:p>
        </p:txBody>
      </p:sp>
      <p:sp>
        <p:nvSpPr>
          <p:cNvPr id="16" name="文本占位符 15">
            <a:extLst>
              <a:ext uri="{FF2B5EF4-FFF2-40B4-BE49-F238E27FC236}">
                <a16:creationId xmlns:a16="http://schemas.microsoft.com/office/drawing/2014/main" id="{EE6D12E3-A6DF-14AC-1F81-D551BEBC4AFA}"/>
              </a:ext>
            </a:extLst>
          </p:cNvPr>
          <p:cNvSpPr>
            <a:spLocks noGrp="1"/>
          </p:cNvSpPr>
          <p:nvPr userDrawn="1">
            <p:ph type="body" sz="quarter" idx="10"/>
          </p:nvPr>
        </p:nvSpPr>
        <p:spPr>
          <a:xfrm>
            <a:off x="1340517" y="359893"/>
            <a:ext cx="15937833" cy="690509"/>
          </a:xfrm>
          <a:prstGeom prst="rect">
            <a:avLst/>
          </a:prstGeom>
        </p:spPr>
        <p:txBody>
          <a:bodyPr/>
          <a:lstStyle>
            <a:lvl1pPr marL="0" indent="0">
              <a:buNone/>
              <a:defRPr>
                <a:latin typeface="+mj-ea"/>
                <a:ea typeface="+mj-ea"/>
              </a:defRPr>
            </a:lvl1pPr>
            <a:lvl2pPr marL="685800" indent="0">
              <a:buNone/>
              <a:defRPr/>
            </a:lvl2pPr>
          </a:lstStyle>
          <a:p>
            <a:pPr lvl="0"/>
            <a:r>
              <a:rPr lang="zh-CN" altLang="en-US" dirty="0"/>
              <a:t>单击此处编辑母版文本样式</a:t>
            </a:r>
          </a:p>
        </p:txBody>
      </p:sp>
    </p:spTree>
    <p:extLst>
      <p:ext uri="{BB962C8B-B14F-4D97-AF65-F5344CB8AC3E}">
        <p14:creationId xmlns:p14="http://schemas.microsoft.com/office/powerpoint/2010/main" val="3955624616"/>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案例探究页">
    <p:bg>
      <p:bgPr>
        <a:solidFill>
          <a:schemeClr val="bg1">
            <a:lumMod val="95000"/>
          </a:schemeClr>
        </a:solidFill>
        <a:effectLst/>
      </p:bgPr>
    </p:bg>
    <p:spTree>
      <p:nvGrpSpPr>
        <p:cNvPr id="1" name=""/>
        <p:cNvGrpSpPr/>
        <p:nvPr/>
      </p:nvGrpSpPr>
      <p:grpSpPr>
        <a:xfrm>
          <a:off x="0" y="0"/>
          <a:ext cx="0" cy="0"/>
          <a:chOff x="0" y="0"/>
          <a:chExt cx="0" cy="0"/>
        </a:xfrm>
      </p:grpSpPr>
      <p:pic>
        <p:nvPicPr>
          <p:cNvPr id="14" name="图片 13" descr="卡通人物&#10;&#10;中度可信度描述已自动生成">
            <a:extLst>
              <a:ext uri="{FF2B5EF4-FFF2-40B4-BE49-F238E27FC236}">
                <a16:creationId xmlns:a16="http://schemas.microsoft.com/office/drawing/2014/main" id="{6571C290-1753-DAAE-6110-9845D3AE6DE7}"/>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598392" y="4881888"/>
            <a:ext cx="3312350" cy="1132824"/>
          </a:xfrm>
          <a:prstGeom prst="rect">
            <a:avLst/>
          </a:prstGeom>
          <a:effectLst/>
        </p:spPr>
      </p:pic>
      <p:pic>
        <p:nvPicPr>
          <p:cNvPr id="12" name="图片 11" descr="卡通人物&#10;&#10;中度可信度描述已自动生成">
            <a:extLst>
              <a:ext uri="{FF2B5EF4-FFF2-40B4-BE49-F238E27FC236}">
                <a16:creationId xmlns:a16="http://schemas.microsoft.com/office/drawing/2014/main" id="{B24062B9-9DF4-EC1E-F6C8-3E599C2691FA}"/>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78041" y="4601653"/>
            <a:ext cx="3312350" cy="1132824"/>
          </a:xfrm>
          <a:prstGeom prst="rect">
            <a:avLst/>
          </a:prstGeom>
          <a:effectLst/>
        </p:spPr>
      </p:pic>
      <p:sp>
        <p:nvSpPr>
          <p:cNvPr id="3" name="矩形: 圆角 2">
            <a:extLst>
              <a:ext uri="{FF2B5EF4-FFF2-40B4-BE49-F238E27FC236}">
                <a16:creationId xmlns:a16="http://schemas.microsoft.com/office/drawing/2014/main" id="{57205A38-1528-0C2E-8D24-B05D0419A389}"/>
              </a:ext>
            </a:extLst>
          </p:cNvPr>
          <p:cNvSpPr/>
          <p:nvPr/>
        </p:nvSpPr>
        <p:spPr>
          <a:xfrm>
            <a:off x="297180" y="297180"/>
            <a:ext cx="17693640" cy="9692640"/>
          </a:xfrm>
          <a:prstGeom prst="roundRect">
            <a:avLst>
              <a:gd name="adj" fmla="val 2169"/>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cxnSp>
        <p:nvCxnSpPr>
          <p:cNvPr id="5" name="直接连接符 4">
            <a:extLst>
              <a:ext uri="{FF2B5EF4-FFF2-40B4-BE49-F238E27FC236}">
                <a16:creationId xmlns:a16="http://schemas.microsoft.com/office/drawing/2014/main" id="{3B77B6E2-5DDE-F534-CE7F-8B001B634688}"/>
              </a:ext>
            </a:extLst>
          </p:cNvPr>
          <p:cNvCxnSpPr>
            <a:cxnSpLocks/>
          </p:cNvCxnSpPr>
          <p:nvPr userDrawn="1"/>
        </p:nvCxnSpPr>
        <p:spPr>
          <a:xfrm>
            <a:off x="558479" y="9987698"/>
            <a:ext cx="17171043" cy="0"/>
          </a:xfrm>
          <a:prstGeom prst="line">
            <a:avLst/>
          </a:prstGeom>
          <a:ln w="12700"/>
        </p:spPr>
        <p:style>
          <a:lnRef idx="1">
            <a:schemeClr val="accent1"/>
          </a:lnRef>
          <a:fillRef idx="0">
            <a:schemeClr val="accent1"/>
          </a:fillRef>
          <a:effectRef idx="0">
            <a:schemeClr val="accent1"/>
          </a:effectRef>
          <a:fontRef idx="minor">
            <a:schemeClr val="tx1"/>
          </a:fontRef>
        </p:style>
      </p:cxnSp>
      <p:grpSp>
        <p:nvGrpSpPr>
          <p:cNvPr id="2" name="组合 1">
            <a:extLst>
              <a:ext uri="{FF2B5EF4-FFF2-40B4-BE49-F238E27FC236}">
                <a16:creationId xmlns:a16="http://schemas.microsoft.com/office/drawing/2014/main" id="{A576659F-556E-5CA3-59E5-B14556DD90C0}"/>
              </a:ext>
            </a:extLst>
          </p:cNvPr>
          <p:cNvGrpSpPr/>
          <p:nvPr userDrawn="1"/>
        </p:nvGrpSpPr>
        <p:grpSpPr>
          <a:xfrm>
            <a:off x="304802" y="515911"/>
            <a:ext cx="16973549" cy="781743"/>
            <a:chOff x="203201" y="343940"/>
            <a:chExt cx="11315699" cy="521162"/>
          </a:xfrm>
        </p:grpSpPr>
        <p:sp>
          <p:nvSpPr>
            <p:cNvPr id="4" name="任意多边形: 形状 3">
              <a:extLst>
                <a:ext uri="{FF2B5EF4-FFF2-40B4-BE49-F238E27FC236}">
                  <a16:creationId xmlns:a16="http://schemas.microsoft.com/office/drawing/2014/main" id="{F9AD252A-1006-420E-9E15-EA7B075D3848}"/>
                </a:ext>
              </a:extLst>
            </p:cNvPr>
            <p:cNvSpPr/>
            <p:nvPr/>
          </p:nvSpPr>
          <p:spPr>
            <a:xfrm flipV="1">
              <a:off x="406401" y="343940"/>
              <a:ext cx="2204719" cy="521162"/>
            </a:xfrm>
            <a:custGeom>
              <a:avLst/>
              <a:gdLst>
                <a:gd name="connsiteX0" fmla="*/ 0 w 2565563"/>
                <a:gd name="connsiteY0" fmla="*/ 0 h 606460"/>
                <a:gd name="connsiteX1" fmla="*/ 2565563 w 2565563"/>
                <a:gd name="connsiteY1" fmla="*/ 0 h 606460"/>
                <a:gd name="connsiteX2" fmla="*/ 2565563 w 2565563"/>
                <a:gd name="connsiteY2" fmla="*/ 4436 h 606460"/>
                <a:gd name="connsiteX3" fmla="*/ 1963538 w 2565563"/>
                <a:gd name="connsiteY3" fmla="*/ 606460 h 606460"/>
                <a:gd name="connsiteX4" fmla="*/ 12914 w 2565563"/>
                <a:gd name="connsiteY4" fmla="*/ 606460 h 606460"/>
                <a:gd name="connsiteX5" fmla="*/ 683 w 2565563"/>
                <a:gd name="connsiteY5" fmla="*/ 485131 h 606460"/>
                <a:gd name="connsiteX6" fmla="*/ 0 w 2565563"/>
                <a:gd name="connsiteY6" fmla="*/ 482930 h 6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5563" h="606460">
                  <a:moveTo>
                    <a:pt x="0" y="0"/>
                  </a:moveTo>
                  <a:lnTo>
                    <a:pt x="2565563" y="0"/>
                  </a:lnTo>
                  <a:lnTo>
                    <a:pt x="2565563" y="4436"/>
                  </a:lnTo>
                  <a:cubicBezTo>
                    <a:pt x="2233073" y="4436"/>
                    <a:pt x="1963538" y="273970"/>
                    <a:pt x="1963538" y="606460"/>
                  </a:cubicBezTo>
                  <a:lnTo>
                    <a:pt x="12914" y="606460"/>
                  </a:lnTo>
                  <a:cubicBezTo>
                    <a:pt x="12914" y="564899"/>
                    <a:pt x="8703" y="524321"/>
                    <a:pt x="683" y="485131"/>
                  </a:cubicBezTo>
                  <a:lnTo>
                    <a:pt x="0" y="48293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700"/>
            </a:p>
          </p:txBody>
        </p:sp>
        <p:cxnSp>
          <p:nvCxnSpPr>
            <p:cNvPr id="6" name="直接连接符 5">
              <a:extLst>
                <a:ext uri="{FF2B5EF4-FFF2-40B4-BE49-F238E27FC236}">
                  <a16:creationId xmlns:a16="http://schemas.microsoft.com/office/drawing/2014/main" id="{D0DA55F6-7189-F47A-7867-2D290257B855}"/>
                </a:ext>
              </a:extLst>
            </p:cNvPr>
            <p:cNvCxnSpPr>
              <a:cxnSpLocks/>
            </p:cNvCxnSpPr>
            <p:nvPr/>
          </p:nvCxnSpPr>
          <p:spPr>
            <a:xfrm>
              <a:off x="406400" y="856283"/>
              <a:ext cx="11112500" cy="0"/>
            </a:xfrm>
            <a:prstGeom prst="line">
              <a:avLst/>
            </a:prstGeom>
            <a:solidFill>
              <a:schemeClr val="accent1"/>
            </a:solidFill>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a:extLst>
                <a:ext uri="{FF2B5EF4-FFF2-40B4-BE49-F238E27FC236}">
                  <a16:creationId xmlns:a16="http://schemas.microsoft.com/office/drawing/2014/main" id="{5FB175E1-291C-EEE5-F373-A9B511722409}"/>
                </a:ext>
              </a:extLst>
            </p:cNvPr>
            <p:cNvSpPr txBox="1"/>
            <p:nvPr/>
          </p:nvSpPr>
          <p:spPr>
            <a:xfrm>
              <a:off x="203201" y="363231"/>
              <a:ext cx="2143764" cy="461665"/>
            </a:xfrm>
            <a:prstGeom prst="rect">
              <a:avLst/>
            </a:prstGeom>
            <a:noFill/>
          </p:spPr>
          <p:txBody>
            <a:bodyPr wrap="square" tIns="0" rtlCol="0">
              <a:spAutoFit/>
            </a:bodyPr>
            <a:lstStyle/>
            <a:p>
              <a:pPr algn="ctr"/>
              <a:r>
                <a:rPr lang="zh-CN" altLang="en-US" sz="4200" b="1" dirty="0">
                  <a:solidFill>
                    <a:schemeClr val="bg1"/>
                  </a:solidFill>
                  <a:latin typeface="阿里妈妈数黑体" pitchFamily="2" charset="-122"/>
                  <a:ea typeface="阿里妈妈数黑体" pitchFamily="2" charset="-122"/>
                </a:rPr>
                <a:t>案例探究</a:t>
              </a:r>
            </a:p>
          </p:txBody>
        </p:sp>
      </p:grpSp>
      <p:grpSp>
        <p:nvGrpSpPr>
          <p:cNvPr id="8" name="组合 7">
            <a:extLst>
              <a:ext uri="{FF2B5EF4-FFF2-40B4-BE49-F238E27FC236}">
                <a16:creationId xmlns:a16="http://schemas.microsoft.com/office/drawing/2014/main" id="{F62ABD2A-CF39-FC44-192E-437FBA3AC0E3}"/>
              </a:ext>
            </a:extLst>
          </p:cNvPr>
          <p:cNvGrpSpPr/>
          <p:nvPr userDrawn="1"/>
        </p:nvGrpSpPr>
        <p:grpSpPr>
          <a:xfrm>
            <a:off x="17218428" y="712467"/>
            <a:ext cx="364722" cy="581748"/>
            <a:chOff x="11450374" y="635008"/>
            <a:chExt cx="142818" cy="227801"/>
          </a:xfrm>
          <a:solidFill>
            <a:schemeClr val="accent1"/>
          </a:solidFill>
        </p:grpSpPr>
        <p:sp>
          <p:nvSpPr>
            <p:cNvPr id="9" name="任意多边形: 形状 8">
              <a:extLst>
                <a:ext uri="{FF2B5EF4-FFF2-40B4-BE49-F238E27FC236}">
                  <a16:creationId xmlns:a16="http://schemas.microsoft.com/office/drawing/2014/main" id="{DF5BE3C8-63EA-8632-B8A6-9D8260C564C8}"/>
                </a:ext>
              </a:extLst>
            </p:cNvPr>
            <p:cNvSpPr/>
            <p:nvPr/>
          </p:nvSpPr>
          <p:spPr>
            <a:xfrm flipH="1">
              <a:off x="11496309" y="635008"/>
              <a:ext cx="96883" cy="136929"/>
            </a:xfrm>
            <a:custGeom>
              <a:avLst/>
              <a:gdLst>
                <a:gd name="connsiteX0" fmla="*/ 96755 w 96883"/>
                <a:gd name="connsiteY0" fmla="*/ 116615 h 136929"/>
                <a:gd name="connsiteX1" fmla="*/ 80666 w 96883"/>
                <a:gd name="connsiteY1" fmla="*/ 64303 h 136929"/>
                <a:gd name="connsiteX2" fmla="*/ 31791 w 96883"/>
                <a:gd name="connsiteY2" fmla="*/ 5924 h 136929"/>
                <a:gd name="connsiteX3" fmla="*/ 9523 w 96883"/>
                <a:gd name="connsiteY3" fmla="*/ 2688 h 136929"/>
                <a:gd name="connsiteX4" fmla="*/ 894 w 96883"/>
                <a:gd name="connsiteY4" fmla="*/ 23429 h 136929"/>
                <a:gd name="connsiteX5" fmla="*/ 26084 w 96883"/>
                <a:gd name="connsiteY5" fmla="*/ 95178 h 136929"/>
                <a:gd name="connsiteX6" fmla="*/ 62711 w 96883"/>
                <a:gd name="connsiteY6" fmla="*/ 136929 h 136929"/>
                <a:gd name="connsiteX7" fmla="*/ 96755 w 96883"/>
                <a:gd name="connsiteY7" fmla="*/ 116615 h 136929"/>
                <a:gd name="connsiteX8" fmla="*/ 50847 w 96883"/>
                <a:gd name="connsiteY8" fmla="*/ 46484 h 136929"/>
                <a:gd name="connsiteX9" fmla="*/ 51364 w 96883"/>
                <a:gd name="connsiteY9" fmla="*/ 49225 h 136929"/>
                <a:gd name="connsiteX10" fmla="*/ 49723 w 96883"/>
                <a:gd name="connsiteY10" fmla="*/ 51675 h 136929"/>
                <a:gd name="connsiteX11" fmla="*/ 47139 w 96883"/>
                <a:gd name="connsiteY11" fmla="*/ 52439 h 136929"/>
                <a:gd name="connsiteX12" fmla="*/ 46420 w 96883"/>
                <a:gd name="connsiteY12" fmla="*/ 52371 h 136929"/>
                <a:gd name="connsiteX13" fmla="*/ 44353 w 96883"/>
                <a:gd name="connsiteY13" fmla="*/ 51023 h 136929"/>
                <a:gd name="connsiteX14" fmla="*/ 19455 w 96883"/>
                <a:gd name="connsiteY14" fmla="*/ 16710 h 136929"/>
                <a:gd name="connsiteX15" fmla="*/ 20556 w 96883"/>
                <a:gd name="connsiteY15" fmla="*/ 11474 h 136929"/>
                <a:gd name="connsiteX16" fmla="*/ 23837 w 96883"/>
                <a:gd name="connsiteY16" fmla="*/ 10800 h 136929"/>
                <a:gd name="connsiteX17" fmla="*/ 25949 w 96883"/>
                <a:gd name="connsiteY17" fmla="*/ 12148 h 136929"/>
                <a:gd name="connsiteX18" fmla="*/ 50847 w 96883"/>
                <a:gd name="connsiteY18" fmla="*/ 46484 h 136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883" h="136929">
                  <a:moveTo>
                    <a:pt x="96755" y="116615"/>
                  </a:moveTo>
                  <a:cubicBezTo>
                    <a:pt x="97766" y="97335"/>
                    <a:pt x="92845" y="76999"/>
                    <a:pt x="80666" y="64303"/>
                  </a:cubicBezTo>
                  <a:cubicBezTo>
                    <a:pt x="59026" y="41630"/>
                    <a:pt x="44780" y="22507"/>
                    <a:pt x="31791" y="5924"/>
                  </a:cubicBezTo>
                  <a:cubicBezTo>
                    <a:pt x="27073" y="-98"/>
                    <a:pt x="18039" y="-2143"/>
                    <a:pt x="9523" y="2688"/>
                  </a:cubicBezTo>
                  <a:cubicBezTo>
                    <a:pt x="1006" y="7542"/>
                    <a:pt x="-1578" y="16148"/>
                    <a:pt x="894" y="23429"/>
                  </a:cubicBezTo>
                  <a:cubicBezTo>
                    <a:pt x="6781" y="40754"/>
                    <a:pt x="16264" y="63247"/>
                    <a:pt x="26084" y="95178"/>
                  </a:cubicBezTo>
                  <a:cubicBezTo>
                    <a:pt x="31252" y="111897"/>
                    <a:pt x="44532" y="125873"/>
                    <a:pt x="62711" y="136929"/>
                  </a:cubicBezTo>
                  <a:lnTo>
                    <a:pt x="96755" y="116615"/>
                  </a:lnTo>
                  <a:close/>
                  <a:moveTo>
                    <a:pt x="50847" y="46484"/>
                  </a:moveTo>
                  <a:cubicBezTo>
                    <a:pt x="51408" y="47270"/>
                    <a:pt x="51588" y="48237"/>
                    <a:pt x="51364" y="49225"/>
                  </a:cubicBezTo>
                  <a:cubicBezTo>
                    <a:pt x="51161" y="50169"/>
                    <a:pt x="50600" y="51068"/>
                    <a:pt x="49723" y="51675"/>
                  </a:cubicBezTo>
                  <a:cubicBezTo>
                    <a:pt x="48937" y="52214"/>
                    <a:pt x="48038" y="52484"/>
                    <a:pt x="47139" y="52439"/>
                  </a:cubicBezTo>
                  <a:cubicBezTo>
                    <a:pt x="46892" y="52439"/>
                    <a:pt x="46667" y="52416"/>
                    <a:pt x="46420" y="52371"/>
                  </a:cubicBezTo>
                  <a:cubicBezTo>
                    <a:pt x="45566" y="52191"/>
                    <a:pt x="44847" y="51697"/>
                    <a:pt x="44353" y="51023"/>
                  </a:cubicBezTo>
                  <a:lnTo>
                    <a:pt x="19455" y="16710"/>
                  </a:lnTo>
                  <a:cubicBezTo>
                    <a:pt x="18309" y="15092"/>
                    <a:pt x="18781" y="12733"/>
                    <a:pt x="20556" y="11474"/>
                  </a:cubicBezTo>
                  <a:cubicBezTo>
                    <a:pt x="21545" y="10822"/>
                    <a:pt x="22736" y="10553"/>
                    <a:pt x="23837" y="10800"/>
                  </a:cubicBezTo>
                  <a:cubicBezTo>
                    <a:pt x="24736" y="10980"/>
                    <a:pt x="25455" y="11474"/>
                    <a:pt x="25949" y="12148"/>
                  </a:cubicBezTo>
                  <a:lnTo>
                    <a:pt x="50847" y="46484"/>
                  </a:lnTo>
                  <a:close/>
                </a:path>
              </a:pathLst>
            </a:custGeom>
            <a:grpFill/>
            <a:ln w="223" cap="flat">
              <a:noFill/>
              <a:prstDash val="solid"/>
              <a:miter/>
            </a:ln>
          </p:spPr>
          <p:txBody>
            <a:bodyPr rtlCol="0" anchor="ctr"/>
            <a:lstStyle/>
            <a:p>
              <a:endParaRPr lang="zh-CN" altLang="en-US" sz="2700"/>
            </a:p>
          </p:txBody>
        </p:sp>
        <p:sp>
          <p:nvSpPr>
            <p:cNvPr id="10" name="任意多边形: 形状 9">
              <a:extLst>
                <a:ext uri="{FF2B5EF4-FFF2-40B4-BE49-F238E27FC236}">
                  <a16:creationId xmlns:a16="http://schemas.microsoft.com/office/drawing/2014/main" id="{0C4E9983-0BF0-F5F9-8628-75848F87EC75}"/>
                </a:ext>
              </a:extLst>
            </p:cNvPr>
            <p:cNvSpPr/>
            <p:nvPr/>
          </p:nvSpPr>
          <p:spPr>
            <a:xfrm flipH="1">
              <a:off x="11487046" y="761921"/>
              <a:ext cx="36941" cy="26196"/>
            </a:xfrm>
            <a:custGeom>
              <a:avLst/>
              <a:gdLst>
                <a:gd name="connsiteX0" fmla="*/ 675 w 36941"/>
                <a:gd name="connsiteY0" fmla="*/ 23611 h 26196"/>
                <a:gd name="connsiteX1" fmla="*/ 4068 w 36941"/>
                <a:gd name="connsiteY1" fmla="*/ 26060 h 26196"/>
                <a:gd name="connsiteX2" fmla="*/ 8450 w 36941"/>
                <a:gd name="connsiteY2" fmla="*/ 25318 h 26196"/>
                <a:gd name="connsiteX3" fmla="*/ 33842 w 36941"/>
                <a:gd name="connsiteY3" fmla="*/ 10173 h 26196"/>
                <a:gd name="connsiteX4" fmla="*/ 36291 w 36941"/>
                <a:gd name="connsiteY4" fmla="*/ 2578 h 26196"/>
                <a:gd name="connsiteX5" fmla="*/ 28494 w 36941"/>
                <a:gd name="connsiteY5" fmla="*/ 848 h 26196"/>
                <a:gd name="connsiteX6" fmla="*/ 3102 w 36941"/>
                <a:gd name="connsiteY6" fmla="*/ 16038 h 26196"/>
                <a:gd name="connsiteX7" fmla="*/ 675 w 36941"/>
                <a:gd name="connsiteY7" fmla="*/ 23611 h 26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941" h="26196">
                  <a:moveTo>
                    <a:pt x="675" y="23611"/>
                  </a:moveTo>
                  <a:cubicBezTo>
                    <a:pt x="1394" y="24914"/>
                    <a:pt x="2652" y="25745"/>
                    <a:pt x="4068" y="26060"/>
                  </a:cubicBezTo>
                  <a:cubicBezTo>
                    <a:pt x="5484" y="26375"/>
                    <a:pt x="7057" y="26150"/>
                    <a:pt x="8450" y="25318"/>
                  </a:cubicBezTo>
                  <a:lnTo>
                    <a:pt x="33842" y="10173"/>
                  </a:lnTo>
                  <a:cubicBezTo>
                    <a:pt x="36673" y="8555"/>
                    <a:pt x="37752" y="5162"/>
                    <a:pt x="36291" y="2578"/>
                  </a:cubicBezTo>
                  <a:cubicBezTo>
                    <a:pt x="34786" y="-6"/>
                    <a:pt x="31325" y="-770"/>
                    <a:pt x="28494" y="848"/>
                  </a:cubicBezTo>
                  <a:lnTo>
                    <a:pt x="3102" y="16038"/>
                  </a:lnTo>
                  <a:cubicBezTo>
                    <a:pt x="271" y="17633"/>
                    <a:pt x="-831" y="21027"/>
                    <a:pt x="675" y="23611"/>
                  </a:cubicBezTo>
                  <a:close/>
                </a:path>
              </a:pathLst>
            </a:custGeom>
            <a:grpFill/>
            <a:ln w="223" cap="flat">
              <a:noFill/>
              <a:prstDash val="solid"/>
              <a:miter/>
            </a:ln>
          </p:spPr>
          <p:txBody>
            <a:bodyPr rtlCol="0" anchor="ctr"/>
            <a:lstStyle/>
            <a:p>
              <a:endParaRPr lang="zh-CN" altLang="en-US" sz="2700"/>
            </a:p>
          </p:txBody>
        </p:sp>
        <p:sp>
          <p:nvSpPr>
            <p:cNvPr id="11" name="任意多边形: 形状 10">
              <a:extLst>
                <a:ext uri="{FF2B5EF4-FFF2-40B4-BE49-F238E27FC236}">
                  <a16:creationId xmlns:a16="http://schemas.microsoft.com/office/drawing/2014/main" id="{8D59D3BF-2116-540E-0D04-F34CEFB64CFB}"/>
                </a:ext>
              </a:extLst>
            </p:cNvPr>
            <p:cNvSpPr/>
            <p:nvPr/>
          </p:nvSpPr>
          <p:spPr>
            <a:xfrm flipH="1">
              <a:off x="11450374" y="781120"/>
              <a:ext cx="67071" cy="81689"/>
            </a:xfrm>
            <a:custGeom>
              <a:avLst/>
              <a:gdLst>
                <a:gd name="connsiteX0" fmla="*/ 3727 w 67071"/>
                <a:gd name="connsiteY0" fmla="*/ 48680 h 81689"/>
                <a:gd name="connsiteX1" fmla="*/ 56444 w 67071"/>
                <a:gd name="connsiteY1" fmla="*/ 81689 h 81689"/>
                <a:gd name="connsiteX2" fmla="*/ 58691 w 67071"/>
                <a:gd name="connsiteY2" fmla="*/ 80386 h 81689"/>
                <a:gd name="connsiteX3" fmla="*/ 38917 w 67071"/>
                <a:gd name="connsiteY3" fmla="*/ 46140 h 81689"/>
                <a:gd name="connsiteX4" fmla="*/ 26423 w 67071"/>
                <a:gd name="connsiteY4" fmla="*/ 39714 h 81689"/>
                <a:gd name="connsiteX5" fmla="*/ 29861 w 67071"/>
                <a:gd name="connsiteY5" fmla="*/ 23287 h 81689"/>
                <a:gd name="connsiteX6" fmla="*/ 45793 w 67071"/>
                <a:gd name="connsiteY6" fmla="*/ 28546 h 81689"/>
                <a:gd name="connsiteX7" fmla="*/ 44826 w 67071"/>
                <a:gd name="connsiteY7" fmla="*/ 42927 h 81689"/>
                <a:gd name="connsiteX8" fmla="*/ 64511 w 67071"/>
                <a:gd name="connsiteY8" fmla="*/ 77038 h 81689"/>
                <a:gd name="connsiteX9" fmla="*/ 66983 w 67071"/>
                <a:gd name="connsiteY9" fmla="*/ 75622 h 81689"/>
                <a:gd name="connsiteX10" fmla="*/ 64691 w 67071"/>
                <a:gd name="connsiteY10" fmla="*/ 13513 h 81689"/>
                <a:gd name="connsiteX11" fmla="*/ 19726 w 67071"/>
                <a:gd name="connsiteY11" fmla="*/ 5985 h 81689"/>
                <a:gd name="connsiteX12" fmla="*/ 3727 w 67071"/>
                <a:gd name="connsiteY12" fmla="*/ 48680 h 8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071" h="81689">
                  <a:moveTo>
                    <a:pt x="3727" y="48680"/>
                  </a:moveTo>
                  <a:cubicBezTo>
                    <a:pt x="12558" y="63937"/>
                    <a:pt x="43501" y="59286"/>
                    <a:pt x="56444" y="81689"/>
                  </a:cubicBezTo>
                  <a:lnTo>
                    <a:pt x="58691" y="80386"/>
                  </a:lnTo>
                  <a:lnTo>
                    <a:pt x="38917" y="46140"/>
                  </a:lnTo>
                  <a:cubicBezTo>
                    <a:pt x="34265" y="46882"/>
                    <a:pt x="29187" y="44477"/>
                    <a:pt x="26423" y="39714"/>
                  </a:cubicBezTo>
                  <a:cubicBezTo>
                    <a:pt x="22985" y="33736"/>
                    <a:pt x="24490" y="26366"/>
                    <a:pt x="29861" y="23287"/>
                  </a:cubicBezTo>
                  <a:cubicBezTo>
                    <a:pt x="35209" y="20209"/>
                    <a:pt x="42332" y="22546"/>
                    <a:pt x="45793" y="28546"/>
                  </a:cubicBezTo>
                  <a:cubicBezTo>
                    <a:pt x="48647" y="33467"/>
                    <a:pt x="48062" y="39287"/>
                    <a:pt x="44826" y="42927"/>
                  </a:cubicBezTo>
                  <a:lnTo>
                    <a:pt x="64511" y="77038"/>
                  </a:lnTo>
                  <a:lnTo>
                    <a:pt x="66983" y="75622"/>
                  </a:lnTo>
                  <a:cubicBezTo>
                    <a:pt x="54062" y="53219"/>
                    <a:pt x="73499" y="28793"/>
                    <a:pt x="64691" y="13513"/>
                  </a:cubicBezTo>
                  <a:cubicBezTo>
                    <a:pt x="55770" y="-1902"/>
                    <a:pt x="36535" y="-3723"/>
                    <a:pt x="19726" y="5985"/>
                  </a:cubicBezTo>
                  <a:cubicBezTo>
                    <a:pt x="2873" y="15692"/>
                    <a:pt x="-5306" y="33017"/>
                    <a:pt x="3727" y="48680"/>
                  </a:cubicBezTo>
                  <a:close/>
                </a:path>
              </a:pathLst>
            </a:custGeom>
            <a:grpFill/>
            <a:ln w="223" cap="flat">
              <a:noFill/>
              <a:prstDash val="solid"/>
              <a:miter/>
            </a:ln>
          </p:spPr>
          <p:txBody>
            <a:bodyPr rtlCol="0" anchor="ctr"/>
            <a:lstStyle/>
            <a:p>
              <a:endParaRPr lang="zh-CN" altLang="en-US" sz="2700"/>
            </a:p>
          </p:txBody>
        </p:sp>
      </p:grpSp>
      <p:sp>
        <p:nvSpPr>
          <p:cNvPr id="13" name="文本占位符 20">
            <a:extLst>
              <a:ext uri="{FF2B5EF4-FFF2-40B4-BE49-F238E27FC236}">
                <a16:creationId xmlns:a16="http://schemas.microsoft.com/office/drawing/2014/main" id="{7962D3BE-5159-DC73-ACF2-5352DEC43908}"/>
              </a:ext>
            </a:extLst>
          </p:cNvPr>
          <p:cNvSpPr>
            <a:spLocks noGrp="1"/>
          </p:cNvSpPr>
          <p:nvPr>
            <p:ph type="body" sz="quarter" idx="11" hasCustomPrompt="1"/>
          </p:nvPr>
        </p:nvSpPr>
        <p:spPr>
          <a:xfrm>
            <a:off x="3891573" y="627764"/>
            <a:ext cx="12969240" cy="627864"/>
          </a:xfrm>
          <a:prstGeom prst="rect">
            <a:avLst/>
          </a:prstGeom>
          <a:noFill/>
        </p:spPr>
        <p:txBody>
          <a:bodyPr wrap="square" tIns="0" rtlCol="0">
            <a:spAutoFit/>
          </a:bodyPr>
          <a:lstStyle>
            <a:lvl1pPr marL="0" indent="0">
              <a:buNone/>
              <a:defRPr lang="zh-CN" altLang="en-US" sz="4200" dirty="0" smtClean="0">
                <a:latin typeface="+mj-ea"/>
                <a:ea typeface="+mj-ea"/>
              </a:defRPr>
            </a:lvl1pPr>
          </a:lstStyle>
          <a:p>
            <a:pPr marL="0" lvl="0"/>
            <a:r>
              <a:rPr lang="zh-CN" altLang="en-US" dirty="0"/>
              <a:t>单击此处编辑标题</a:t>
            </a:r>
          </a:p>
        </p:txBody>
      </p:sp>
    </p:spTree>
    <p:extLst>
      <p:ext uri="{BB962C8B-B14F-4D97-AF65-F5344CB8AC3E}">
        <p14:creationId xmlns:p14="http://schemas.microsoft.com/office/powerpoint/2010/main" val="1006814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课后练习页1">
    <p:spTree>
      <p:nvGrpSpPr>
        <p:cNvPr id="1" name=""/>
        <p:cNvGrpSpPr/>
        <p:nvPr/>
      </p:nvGrpSpPr>
      <p:grpSpPr>
        <a:xfrm>
          <a:off x="0" y="0"/>
          <a:ext cx="0" cy="0"/>
          <a:chOff x="0" y="0"/>
          <a:chExt cx="0" cy="0"/>
        </a:xfrm>
      </p:grpSpPr>
      <p:pic>
        <p:nvPicPr>
          <p:cNvPr id="2" name="图片 1" descr="卡通人物&#10;&#10;中度可信度描述已自动生成">
            <a:extLst>
              <a:ext uri="{FF2B5EF4-FFF2-40B4-BE49-F238E27FC236}">
                <a16:creationId xmlns:a16="http://schemas.microsoft.com/office/drawing/2014/main" id="{0781CD08-F7B5-C576-DEFD-9EA42D4C073F}"/>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49300" y="7626434"/>
            <a:ext cx="3312350" cy="1132824"/>
          </a:xfrm>
          <a:prstGeom prst="rect">
            <a:avLst/>
          </a:prstGeom>
          <a:effectLst/>
        </p:spPr>
      </p:pic>
      <p:sp>
        <p:nvSpPr>
          <p:cNvPr id="3" name="文本框 2">
            <a:extLst>
              <a:ext uri="{FF2B5EF4-FFF2-40B4-BE49-F238E27FC236}">
                <a16:creationId xmlns:a16="http://schemas.microsoft.com/office/drawing/2014/main" id="{E825ECA0-C922-2046-A3E8-43D1DA9990E7}"/>
              </a:ext>
            </a:extLst>
          </p:cNvPr>
          <p:cNvSpPr txBox="1"/>
          <p:nvPr userDrawn="1"/>
        </p:nvSpPr>
        <p:spPr>
          <a:xfrm>
            <a:off x="1254359" y="5704940"/>
            <a:ext cx="7889642" cy="2123658"/>
          </a:xfrm>
          <a:prstGeom prst="rect">
            <a:avLst/>
          </a:prstGeom>
          <a:noFill/>
        </p:spPr>
        <p:txBody>
          <a:bodyPr wrap="square" rtlCol="0">
            <a:spAutoFit/>
          </a:bodyPr>
          <a:lstStyle/>
          <a:p>
            <a:r>
              <a:rPr lang="zh-CN" altLang="en-US" sz="13200" dirty="0">
                <a:solidFill>
                  <a:schemeClr val="accent1"/>
                </a:solidFill>
                <a:latin typeface="阿里妈妈数黑体" pitchFamily="2" charset="-122"/>
                <a:ea typeface="阿里妈妈数黑体" pitchFamily="2" charset="-122"/>
              </a:rPr>
              <a:t>课后练习</a:t>
            </a:r>
          </a:p>
        </p:txBody>
      </p:sp>
      <p:sp>
        <p:nvSpPr>
          <p:cNvPr id="4" name="矩形 3">
            <a:extLst>
              <a:ext uri="{FF2B5EF4-FFF2-40B4-BE49-F238E27FC236}">
                <a16:creationId xmlns:a16="http://schemas.microsoft.com/office/drawing/2014/main" id="{55FEFB51-2826-872A-9D87-94304DE3A94D}"/>
              </a:ext>
            </a:extLst>
          </p:cNvPr>
          <p:cNvSpPr/>
          <p:nvPr userDrawn="1"/>
        </p:nvSpPr>
        <p:spPr>
          <a:xfrm>
            <a:off x="637575" y="7354361"/>
            <a:ext cx="16287750" cy="254127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5" name="文本框 4">
            <a:extLst>
              <a:ext uri="{FF2B5EF4-FFF2-40B4-BE49-F238E27FC236}">
                <a16:creationId xmlns:a16="http://schemas.microsoft.com/office/drawing/2014/main" id="{4512CC8A-5C22-5EDD-E2DD-409C8BC8DE5A}"/>
              </a:ext>
            </a:extLst>
          </p:cNvPr>
          <p:cNvSpPr txBox="1"/>
          <p:nvPr userDrawn="1"/>
        </p:nvSpPr>
        <p:spPr>
          <a:xfrm>
            <a:off x="1393258" y="8211491"/>
            <a:ext cx="6622214" cy="553998"/>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US" altLang="zh-CN" sz="3000" b="0" i="0" u="none" strike="noStrike" kern="1200" cap="all" spc="0" normalizeH="0" noProof="0" dirty="0">
                <a:ln>
                  <a:noFill/>
                </a:ln>
                <a:solidFill>
                  <a:schemeClr val="accent1"/>
                </a:solidFill>
                <a:effectLst/>
                <a:uLnTx/>
                <a:uFillTx/>
                <a:latin typeface="HarmonyOS Sans Bold" panose="00000800000000000000" pitchFamily="2" charset="0"/>
                <a:ea typeface="等线" panose="02010600030101010101" pitchFamily="2" charset="-122"/>
              </a:rPr>
              <a:t>Class assignment</a:t>
            </a:r>
            <a:endParaRPr kumimoji="0" lang="zh-CN" altLang="en-US" sz="3000" b="0" i="0" u="none" strike="noStrike" kern="1200" cap="all" spc="0" normalizeH="0" noProof="0" dirty="0">
              <a:ln>
                <a:noFill/>
              </a:ln>
              <a:solidFill>
                <a:schemeClr val="accent1"/>
              </a:solidFill>
              <a:effectLst/>
              <a:uLnTx/>
              <a:uFillTx/>
              <a:latin typeface="HarmonyOS Sans Bold" panose="00000800000000000000" pitchFamily="2" charset="0"/>
              <a:ea typeface="等线" panose="02010600030101010101" pitchFamily="2" charset="-122"/>
            </a:endParaRPr>
          </a:p>
        </p:txBody>
      </p:sp>
      <p:grpSp>
        <p:nvGrpSpPr>
          <p:cNvPr id="6" name="组合 5">
            <a:extLst>
              <a:ext uri="{FF2B5EF4-FFF2-40B4-BE49-F238E27FC236}">
                <a16:creationId xmlns:a16="http://schemas.microsoft.com/office/drawing/2014/main" id="{1A3B99D0-BDAA-904A-65BE-064B75BAF6D9}"/>
              </a:ext>
            </a:extLst>
          </p:cNvPr>
          <p:cNvGrpSpPr/>
          <p:nvPr userDrawn="1"/>
        </p:nvGrpSpPr>
        <p:grpSpPr>
          <a:xfrm>
            <a:off x="1569065" y="7820201"/>
            <a:ext cx="6446406" cy="73209"/>
            <a:chOff x="3041904" y="5118889"/>
            <a:chExt cx="4297604" cy="48806"/>
          </a:xfrm>
        </p:grpSpPr>
        <p:cxnSp>
          <p:nvCxnSpPr>
            <p:cNvPr id="7" name="直接连接符 6">
              <a:extLst>
                <a:ext uri="{FF2B5EF4-FFF2-40B4-BE49-F238E27FC236}">
                  <a16:creationId xmlns:a16="http://schemas.microsoft.com/office/drawing/2014/main" id="{ABA2E303-4BB1-4BD3-787B-CFBD46FC1C7C}"/>
                </a:ext>
              </a:extLst>
            </p:cNvPr>
            <p:cNvCxnSpPr>
              <a:cxnSpLocks/>
            </p:cNvCxnSpPr>
            <p:nvPr/>
          </p:nvCxnSpPr>
          <p:spPr>
            <a:xfrm>
              <a:off x="3092704" y="5146195"/>
              <a:ext cx="42468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矩形 7">
              <a:extLst>
                <a:ext uri="{FF2B5EF4-FFF2-40B4-BE49-F238E27FC236}">
                  <a16:creationId xmlns:a16="http://schemas.microsoft.com/office/drawing/2014/main" id="{6DFDCDDD-CC9D-1379-2C85-5BF47DF098E4}"/>
                </a:ext>
              </a:extLst>
            </p:cNvPr>
            <p:cNvSpPr/>
            <p:nvPr/>
          </p:nvSpPr>
          <p:spPr>
            <a:xfrm>
              <a:off x="3041904" y="5118889"/>
              <a:ext cx="684276" cy="4880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grpSp>
      <p:sp>
        <p:nvSpPr>
          <p:cNvPr id="10" name="图片占位符 40">
            <a:extLst>
              <a:ext uri="{FF2B5EF4-FFF2-40B4-BE49-F238E27FC236}">
                <a16:creationId xmlns:a16="http://schemas.microsoft.com/office/drawing/2014/main" id="{4E93CDB3-21DE-D0DE-0303-8F47014A62E8}"/>
              </a:ext>
            </a:extLst>
          </p:cNvPr>
          <p:cNvSpPr>
            <a:spLocks noGrp="1"/>
          </p:cNvSpPr>
          <p:nvPr>
            <p:ph type="pic" sz="quarter" idx="10"/>
          </p:nvPr>
        </p:nvSpPr>
        <p:spPr>
          <a:xfrm>
            <a:off x="990601" y="1336865"/>
            <a:ext cx="16287749" cy="4111436"/>
          </a:xfrm>
          <a:prstGeom prst="roundRect">
            <a:avLst>
              <a:gd name="adj" fmla="val 4880"/>
            </a:avLst>
          </a:prstGeom>
        </p:spPr>
        <p:txBody>
          <a:bodyPr/>
          <a:lstStyle/>
          <a:p>
            <a:endParaRPr lang="zh-CN" altLang="en-US"/>
          </a:p>
        </p:txBody>
      </p:sp>
      <p:sp>
        <p:nvSpPr>
          <p:cNvPr id="12" name="文本占位符 23">
            <a:extLst>
              <a:ext uri="{FF2B5EF4-FFF2-40B4-BE49-F238E27FC236}">
                <a16:creationId xmlns:a16="http://schemas.microsoft.com/office/drawing/2014/main" id="{06602002-7986-4F5B-29E5-C123C5ECC21F}"/>
              </a:ext>
            </a:extLst>
          </p:cNvPr>
          <p:cNvSpPr>
            <a:spLocks noGrp="1"/>
          </p:cNvSpPr>
          <p:nvPr>
            <p:ph type="body" sz="quarter" idx="13" hasCustomPrompt="1"/>
          </p:nvPr>
        </p:nvSpPr>
        <p:spPr>
          <a:xfrm>
            <a:off x="13806486" y="8972975"/>
            <a:ext cx="3471864" cy="350096"/>
          </a:xfrm>
          <a:prstGeom prst="rect">
            <a:avLst/>
          </a:prstGeom>
        </p:spPr>
        <p:txBody>
          <a:bodyPr/>
          <a:lstStyle>
            <a:lvl1pPr algn="r">
              <a:defRPr lang="zh-CN" altLang="en-US" sz="1500" dirty="0" smtClean="0">
                <a:solidFill>
                  <a:schemeClr val="bg1">
                    <a:lumMod val="75000"/>
                  </a:schemeClr>
                </a:solidFill>
                <a:latin typeface="+mn-ea"/>
              </a:defRPr>
            </a:lvl1pPr>
          </a:lstStyle>
          <a:p>
            <a:pPr marL="257175" lvl="0" indent="-257175">
              <a:buFont typeface="Wingdings" panose="05000000000000000000" pitchFamily="2" charset="2"/>
              <a:buChar char="n"/>
            </a:pPr>
            <a:r>
              <a:rPr lang="zh-CN" altLang="en-US" dirty="0"/>
              <a:t>单击此处输入本节题名</a:t>
            </a:r>
          </a:p>
        </p:txBody>
      </p:sp>
    </p:spTree>
    <p:extLst>
      <p:ext uri="{BB962C8B-B14F-4D97-AF65-F5344CB8AC3E}">
        <p14:creationId xmlns:p14="http://schemas.microsoft.com/office/powerpoint/2010/main" val="2986369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anim calcmode="lin" valueType="num">
                                      <p:cBhvr>
                                        <p:cTn id="8" dur="500" fill="hold"/>
                                        <p:tgtEl>
                                          <p:spTgt spid="3"/>
                                        </p:tgtEl>
                                        <p:attrNameLst>
                                          <p:attrName>ppt_x</p:attrName>
                                        </p:attrNameLst>
                                      </p:cBhvr>
                                      <p:tavLst>
                                        <p:tav tm="0">
                                          <p:val>
                                            <p:strVal val="#ppt_x"/>
                                          </p:val>
                                        </p:tav>
                                        <p:tav tm="100000">
                                          <p:val>
                                            <p:strVal val="#ppt_x"/>
                                          </p:val>
                                        </p:tav>
                                      </p:tavLst>
                                    </p:anim>
                                    <p:anim calcmode="lin" valueType="num">
                                      <p:cBhvr>
                                        <p:cTn id="9" dur="5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anim calcmode="lin" valueType="num">
                                      <p:cBhvr>
                                        <p:cTn id="18" dur="500" fill="hold"/>
                                        <p:tgtEl>
                                          <p:spTgt spid="6"/>
                                        </p:tgtEl>
                                        <p:attrNameLst>
                                          <p:attrName>ppt_x</p:attrName>
                                        </p:attrNameLst>
                                      </p:cBhvr>
                                      <p:tavLst>
                                        <p:tav tm="0">
                                          <p:val>
                                            <p:strVal val="#ppt_x"/>
                                          </p:val>
                                        </p:tav>
                                        <p:tav tm="100000">
                                          <p:val>
                                            <p:strVal val="#ppt_x"/>
                                          </p:val>
                                        </p:tav>
                                      </p:tavLst>
                                    </p:anim>
                                    <p:anim calcmode="lin" valueType="num">
                                      <p:cBhvr>
                                        <p:cTn id="1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课后练习页2">
    <p:bg>
      <p:bgPr>
        <a:solidFill>
          <a:schemeClr val="bg1">
            <a:lumMod val="95000"/>
          </a:schemeClr>
        </a:solidFill>
        <a:effectLst/>
      </p:bgPr>
    </p:bg>
    <p:spTree>
      <p:nvGrpSpPr>
        <p:cNvPr id="1" name=""/>
        <p:cNvGrpSpPr/>
        <p:nvPr/>
      </p:nvGrpSpPr>
      <p:grpSpPr>
        <a:xfrm>
          <a:off x="0" y="0"/>
          <a:ext cx="0" cy="0"/>
          <a:chOff x="0" y="0"/>
          <a:chExt cx="0" cy="0"/>
        </a:xfrm>
      </p:grpSpPr>
      <p:pic>
        <p:nvPicPr>
          <p:cNvPr id="2" name="图片 1" descr="卡通人物&#10;&#10;中度可信度描述已自动生成">
            <a:extLst>
              <a:ext uri="{FF2B5EF4-FFF2-40B4-BE49-F238E27FC236}">
                <a16:creationId xmlns:a16="http://schemas.microsoft.com/office/drawing/2014/main" id="{64AD0FEF-23F4-02EC-D8C1-D99E86D92B26}"/>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472412" y="3705314"/>
            <a:ext cx="3312350" cy="1132824"/>
          </a:xfrm>
          <a:prstGeom prst="rect">
            <a:avLst/>
          </a:prstGeom>
          <a:effectLst/>
        </p:spPr>
      </p:pic>
      <p:sp>
        <p:nvSpPr>
          <p:cNvPr id="3" name="矩形: 圆角 2">
            <a:extLst>
              <a:ext uri="{FF2B5EF4-FFF2-40B4-BE49-F238E27FC236}">
                <a16:creationId xmlns:a16="http://schemas.microsoft.com/office/drawing/2014/main" id="{57205A38-1528-0C2E-8D24-B05D0419A389}"/>
              </a:ext>
            </a:extLst>
          </p:cNvPr>
          <p:cNvSpPr/>
          <p:nvPr/>
        </p:nvSpPr>
        <p:spPr>
          <a:xfrm>
            <a:off x="297180" y="297180"/>
            <a:ext cx="17693640" cy="9692640"/>
          </a:xfrm>
          <a:prstGeom prst="roundRect">
            <a:avLst>
              <a:gd name="adj" fmla="val 2169"/>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cxnSp>
        <p:nvCxnSpPr>
          <p:cNvPr id="5" name="直接连接符 4">
            <a:extLst>
              <a:ext uri="{FF2B5EF4-FFF2-40B4-BE49-F238E27FC236}">
                <a16:creationId xmlns:a16="http://schemas.microsoft.com/office/drawing/2014/main" id="{3B77B6E2-5DDE-F534-CE7F-8B001B634688}"/>
              </a:ext>
            </a:extLst>
          </p:cNvPr>
          <p:cNvCxnSpPr>
            <a:cxnSpLocks/>
          </p:cNvCxnSpPr>
          <p:nvPr userDrawn="1"/>
        </p:nvCxnSpPr>
        <p:spPr>
          <a:xfrm>
            <a:off x="558479" y="9987698"/>
            <a:ext cx="17171043" cy="0"/>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2" name="图形 11">
            <a:extLst>
              <a:ext uri="{FF2B5EF4-FFF2-40B4-BE49-F238E27FC236}">
                <a16:creationId xmlns:a16="http://schemas.microsoft.com/office/drawing/2014/main" id="{E43791CF-1620-D4FF-5B9A-CF3D48D404C0}"/>
              </a:ext>
            </a:extLst>
          </p:cNvPr>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90600" y="632460"/>
            <a:ext cx="647700" cy="647700"/>
          </a:xfrm>
          <a:prstGeom prst="rect">
            <a:avLst/>
          </a:prstGeom>
        </p:spPr>
      </p:pic>
      <p:sp>
        <p:nvSpPr>
          <p:cNvPr id="14" name="文本框 13">
            <a:extLst>
              <a:ext uri="{FF2B5EF4-FFF2-40B4-BE49-F238E27FC236}">
                <a16:creationId xmlns:a16="http://schemas.microsoft.com/office/drawing/2014/main" id="{82798AEC-8EC6-7ABB-8F12-3EB7BCCCA237}"/>
              </a:ext>
            </a:extLst>
          </p:cNvPr>
          <p:cNvSpPr txBox="1"/>
          <p:nvPr userDrawn="1"/>
        </p:nvSpPr>
        <p:spPr>
          <a:xfrm>
            <a:off x="1813670" y="623945"/>
            <a:ext cx="9141105" cy="738664"/>
          </a:xfrm>
          <a:prstGeom prst="rect">
            <a:avLst/>
          </a:prstGeom>
          <a:noFill/>
        </p:spPr>
        <p:txBody>
          <a:bodyPr wrap="square">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zh-CN" altLang="en-US" sz="4200" b="0" i="0" u="none" strike="noStrike" kern="1200" cap="none" spc="0" normalizeH="0" baseline="0" noProof="0" dirty="0">
                <a:ln>
                  <a:noFill/>
                </a:ln>
                <a:solidFill>
                  <a:prstClr val="black"/>
                </a:solidFill>
                <a:effectLst/>
                <a:uLnTx/>
                <a:uFillTx/>
                <a:latin typeface="阿里妈妈数黑体" pitchFamily="2" charset="-122"/>
                <a:ea typeface="阿里妈妈数黑体" pitchFamily="2" charset="-122"/>
              </a:rPr>
              <a:t>课后练习</a:t>
            </a:r>
          </a:p>
        </p:txBody>
      </p:sp>
    </p:spTree>
    <p:extLst>
      <p:ext uri="{BB962C8B-B14F-4D97-AF65-F5344CB8AC3E}">
        <p14:creationId xmlns:p14="http://schemas.microsoft.com/office/powerpoint/2010/main" val="3516993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空白页">
    <p:spTree>
      <p:nvGrpSpPr>
        <p:cNvPr id="1" name=""/>
        <p:cNvGrpSpPr/>
        <p:nvPr/>
      </p:nvGrpSpPr>
      <p:grpSpPr>
        <a:xfrm>
          <a:off x="0" y="0"/>
          <a:ext cx="0" cy="0"/>
          <a:chOff x="0" y="0"/>
          <a:chExt cx="0" cy="0"/>
        </a:xfrm>
      </p:grpSpPr>
    </p:spTree>
    <p:extLst>
      <p:ext uri="{BB962C8B-B14F-4D97-AF65-F5344CB8AC3E}">
        <p14:creationId xmlns:p14="http://schemas.microsoft.com/office/powerpoint/2010/main" val="5171563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998361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标题幻灯片">
    <p:bg>
      <p:bgPr>
        <a:gradFill>
          <a:gsLst>
            <a:gs pos="0">
              <a:schemeClr val="accent1">
                <a:lumMod val="20000"/>
                <a:lumOff val="80000"/>
              </a:schemeClr>
            </a:gs>
            <a:gs pos="94000">
              <a:schemeClr val="accent1"/>
            </a:gs>
          </a:gsLst>
          <a:lin ang="18900000" scaled="1"/>
        </a:gradFill>
        <a:effectLst/>
      </p:bgPr>
    </p:bg>
    <p:spTree>
      <p:nvGrpSpPr>
        <p:cNvPr id="1" name=""/>
        <p:cNvGrpSpPr/>
        <p:nvPr/>
      </p:nvGrpSpPr>
      <p:grpSpPr>
        <a:xfrm>
          <a:off x="0" y="0"/>
          <a:ext cx="0" cy="0"/>
          <a:chOff x="0" y="0"/>
          <a:chExt cx="0" cy="0"/>
        </a:xfrm>
      </p:grpSpPr>
      <p:pic>
        <p:nvPicPr>
          <p:cNvPr id="4" name="图片 3" descr="卡通人物&#10;&#10;中度可信度描述已自动生成">
            <a:extLst>
              <a:ext uri="{FF2B5EF4-FFF2-40B4-BE49-F238E27FC236}">
                <a16:creationId xmlns:a16="http://schemas.microsoft.com/office/drawing/2014/main" id="{3B1A51D0-42CB-ED2C-7CC4-3CEABD403817}"/>
              </a:ext>
            </a:extLst>
          </p:cNvPr>
          <p:cNvPicPr>
            <a:picLocks noChangeAspect="1"/>
          </p:cNvPicPr>
          <p:nvPr userDrawn="1"/>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472412" y="3705314"/>
            <a:ext cx="3312350" cy="1132824"/>
          </a:xfrm>
          <a:prstGeom prst="rect">
            <a:avLst/>
          </a:prstGeom>
          <a:effectLst/>
        </p:spPr>
      </p:pic>
      <p:sp>
        <p:nvSpPr>
          <p:cNvPr id="2" name="任意多边形: 形状 1">
            <a:extLst>
              <a:ext uri="{FF2B5EF4-FFF2-40B4-BE49-F238E27FC236}">
                <a16:creationId xmlns:a16="http://schemas.microsoft.com/office/drawing/2014/main" id="{B72CBD65-200E-4545-9E33-5D5095D5E439}"/>
              </a:ext>
            </a:extLst>
          </p:cNvPr>
          <p:cNvSpPr/>
          <p:nvPr userDrawn="1"/>
        </p:nvSpPr>
        <p:spPr>
          <a:xfrm>
            <a:off x="0" y="0"/>
            <a:ext cx="18288000" cy="10287000"/>
          </a:xfrm>
          <a:custGeom>
            <a:avLst/>
            <a:gdLst>
              <a:gd name="connsiteX0" fmla="*/ 12191999 w 12191999"/>
              <a:gd name="connsiteY0" fmla="*/ 6455263 h 6857999"/>
              <a:gd name="connsiteX1" fmla="*/ 12191999 w 12191999"/>
              <a:gd name="connsiteY1" fmla="*/ 6857999 h 6857999"/>
              <a:gd name="connsiteX2" fmla="*/ 11727702 w 12191999"/>
              <a:gd name="connsiteY2" fmla="*/ 6857999 h 6857999"/>
              <a:gd name="connsiteX3" fmla="*/ 12191999 w 12191999"/>
              <a:gd name="connsiteY3" fmla="*/ 5119086 h 6857999"/>
              <a:gd name="connsiteX4" fmla="*/ 12191999 w 12191999"/>
              <a:gd name="connsiteY4" fmla="*/ 5861407 h 6857999"/>
              <a:gd name="connsiteX5" fmla="*/ 11043071 w 12191999"/>
              <a:gd name="connsiteY5" fmla="*/ 6857999 h 6857999"/>
              <a:gd name="connsiteX6" fmla="*/ 10187281 w 12191999"/>
              <a:gd name="connsiteY6" fmla="*/ 6857999 h 6857999"/>
              <a:gd name="connsiteX7" fmla="*/ 12191999 w 12191999"/>
              <a:gd name="connsiteY7" fmla="*/ 3782907 h 6857999"/>
              <a:gd name="connsiteX8" fmla="*/ 12191999 w 12191999"/>
              <a:gd name="connsiteY8" fmla="*/ 4525227 h 6857999"/>
              <a:gd name="connsiteX9" fmla="*/ 9502648 w 12191999"/>
              <a:gd name="connsiteY9" fmla="*/ 6857999 h 6857999"/>
              <a:gd name="connsiteX10" fmla="*/ 8646858 w 12191999"/>
              <a:gd name="connsiteY10" fmla="*/ 6857999 h 6857999"/>
              <a:gd name="connsiteX11" fmla="*/ 12191999 w 12191999"/>
              <a:gd name="connsiteY11" fmla="*/ 2446729 h 6857999"/>
              <a:gd name="connsiteX12" fmla="*/ 12191999 w 12191999"/>
              <a:gd name="connsiteY12" fmla="*/ 3189049 h 6857999"/>
              <a:gd name="connsiteX13" fmla="*/ 7962226 w 12191999"/>
              <a:gd name="connsiteY13" fmla="*/ 6857999 h 6857999"/>
              <a:gd name="connsiteX14" fmla="*/ 7106436 w 12191999"/>
              <a:gd name="connsiteY14" fmla="*/ 6857999 h 6857999"/>
              <a:gd name="connsiteX15" fmla="*/ 12191999 w 12191999"/>
              <a:gd name="connsiteY15" fmla="*/ 1110548 h 6857999"/>
              <a:gd name="connsiteX16" fmla="*/ 12191999 w 12191999"/>
              <a:gd name="connsiteY16" fmla="*/ 1852871 h 6857999"/>
              <a:gd name="connsiteX17" fmla="*/ 6421804 w 12191999"/>
              <a:gd name="connsiteY17" fmla="*/ 6857999 h 6857999"/>
              <a:gd name="connsiteX18" fmla="*/ 5566014 w 12191999"/>
              <a:gd name="connsiteY18" fmla="*/ 6857999 h 6857999"/>
              <a:gd name="connsiteX19" fmla="*/ 4229774 w 12191999"/>
              <a:gd name="connsiteY19" fmla="*/ 0 h 6857999"/>
              <a:gd name="connsiteX20" fmla="*/ 5085560 w 12191999"/>
              <a:gd name="connsiteY20" fmla="*/ 0 h 6857999"/>
              <a:gd name="connsiteX21" fmla="*/ 1 w 12191999"/>
              <a:gd name="connsiteY21" fmla="*/ 4411268 h 6857999"/>
              <a:gd name="connsiteX22" fmla="*/ 1 w 12191999"/>
              <a:gd name="connsiteY22" fmla="*/ 3668950 h 6857999"/>
              <a:gd name="connsiteX23" fmla="*/ 8851041 w 12191999"/>
              <a:gd name="connsiteY23" fmla="*/ 0 h 6857999"/>
              <a:gd name="connsiteX24" fmla="*/ 9706830 w 12191999"/>
              <a:gd name="connsiteY24" fmla="*/ 0 h 6857999"/>
              <a:gd name="connsiteX25" fmla="*/ 1800541 w 12191999"/>
              <a:gd name="connsiteY25" fmla="*/ 6857999 h 6857999"/>
              <a:gd name="connsiteX26" fmla="*/ 944752 w 12191999"/>
              <a:gd name="connsiteY26" fmla="*/ 6857999 h 6857999"/>
              <a:gd name="connsiteX27" fmla="*/ 3545141 w 12191999"/>
              <a:gd name="connsiteY27" fmla="*/ 0 h 6857999"/>
              <a:gd name="connsiteX28" fmla="*/ 0 w 12191999"/>
              <a:gd name="connsiteY28" fmla="*/ 3075092 h 6857999"/>
              <a:gd name="connsiteX29" fmla="*/ 0 w 12191999"/>
              <a:gd name="connsiteY29" fmla="*/ 2332773 h 6857999"/>
              <a:gd name="connsiteX30" fmla="*/ 2689353 w 12191999"/>
              <a:gd name="connsiteY30" fmla="*/ 0 h 6857999"/>
              <a:gd name="connsiteX31" fmla="*/ 11247248 w 12191999"/>
              <a:gd name="connsiteY31" fmla="*/ 0 h 6857999"/>
              <a:gd name="connsiteX32" fmla="*/ 3340959 w 12191999"/>
              <a:gd name="connsiteY32" fmla="*/ 6857999 h 6857999"/>
              <a:gd name="connsiteX33" fmla="*/ 2485169 w 12191999"/>
              <a:gd name="connsiteY33" fmla="*/ 6857999 h 6857999"/>
              <a:gd name="connsiteX34" fmla="*/ 10391459 w 12191999"/>
              <a:gd name="connsiteY34" fmla="*/ 0 h 6857999"/>
              <a:gd name="connsiteX35" fmla="*/ 7310616 w 12191999"/>
              <a:gd name="connsiteY35" fmla="*/ 0 h 6857999"/>
              <a:gd name="connsiteX36" fmla="*/ 8166407 w 12191999"/>
              <a:gd name="connsiteY36" fmla="*/ 0 h 6857999"/>
              <a:gd name="connsiteX37" fmla="*/ 260119 w 12191999"/>
              <a:gd name="connsiteY37" fmla="*/ 6857999 h 6857999"/>
              <a:gd name="connsiteX38" fmla="*/ 0 w 12191999"/>
              <a:gd name="connsiteY38" fmla="*/ 6857999 h 6857999"/>
              <a:gd name="connsiteX39" fmla="*/ 0 w 12191999"/>
              <a:gd name="connsiteY39" fmla="*/ 6341306 h 6857999"/>
              <a:gd name="connsiteX40" fmla="*/ 1148931 w 12191999"/>
              <a:gd name="connsiteY40" fmla="*/ 0 h 6857999"/>
              <a:gd name="connsiteX41" fmla="*/ 2004721 w 12191999"/>
              <a:gd name="connsiteY41" fmla="*/ 0 h 6857999"/>
              <a:gd name="connsiteX42" fmla="*/ 1 w 12191999"/>
              <a:gd name="connsiteY42" fmla="*/ 1738916 h 6857999"/>
              <a:gd name="connsiteX43" fmla="*/ 0 w 12191999"/>
              <a:gd name="connsiteY43" fmla="*/ 996594 h 6857999"/>
              <a:gd name="connsiteX44" fmla="*/ 6625986 w 12191999"/>
              <a:gd name="connsiteY44" fmla="*/ 0 h 6857999"/>
              <a:gd name="connsiteX45" fmla="*/ 0 w 12191999"/>
              <a:gd name="connsiteY45" fmla="*/ 5747450 h 6857999"/>
              <a:gd name="connsiteX46" fmla="*/ 0 w 12191999"/>
              <a:gd name="connsiteY46" fmla="*/ 5005127 h 6857999"/>
              <a:gd name="connsiteX47" fmla="*/ 5770193 w 12191999"/>
              <a:gd name="connsiteY47" fmla="*/ 0 h 6857999"/>
              <a:gd name="connsiteX48" fmla="*/ 1 w 12191999"/>
              <a:gd name="connsiteY48" fmla="*/ 0 h 6857999"/>
              <a:gd name="connsiteX49" fmla="*/ 464298 w 12191999"/>
              <a:gd name="connsiteY49" fmla="*/ 0 h 6857999"/>
              <a:gd name="connsiteX50" fmla="*/ 1 w 12191999"/>
              <a:gd name="connsiteY50" fmla="*/ 402737 h 6857999"/>
              <a:gd name="connsiteX51" fmla="*/ 12191999 w 12191999"/>
              <a:gd name="connsiteY51" fmla="*/ 0 h 6857999"/>
              <a:gd name="connsiteX52" fmla="*/ 12191999 w 12191999"/>
              <a:gd name="connsiteY52" fmla="*/ 516692 h 6857999"/>
              <a:gd name="connsiteX53" fmla="*/ 4881382 w 12191999"/>
              <a:gd name="connsiteY53" fmla="*/ 6857999 h 6857999"/>
              <a:gd name="connsiteX54" fmla="*/ 4025591 w 12191999"/>
              <a:gd name="connsiteY54" fmla="*/ 6857999 h 6857999"/>
              <a:gd name="connsiteX55" fmla="*/ 11931880 w 12191999"/>
              <a:gd name="connsiteY55"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1999" h="6857999">
                <a:moveTo>
                  <a:pt x="12191999" y="6455263"/>
                </a:moveTo>
                <a:lnTo>
                  <a:pt x="12191999" y="6857999"/>
                </a:lnTo>
                <a:lnTo>
                  <a:pt x="11727702" y="6857999"/>
                </a:lnTo>
                <a:close/>
                <a:moveTo>
                  <a:pt x="12191999" y="5119086"/>
                </a:moveTo>
                <a:lnTo>
                  <a:pt x="12191999" y="5861407"/>
                </a:lnTo>
                <a:lnTo>
                  <a:pt x="11043071" y="6857999"/>
                </a:lnTo>
                <a:lnTo>
                  <a:pt x="10187281" y="6857999"/>
                </a:lnTo>
                <a:close/>
                <a:moveTo>
                  <a:pt x="12191999" y="3782907"/>
                </a:moveTo>
                <a:lnTo>
                  <a:pt x="12191999" y="4525227"/>
                </a:lnTo>
                <a:lnTo>
                  <a:pt x="9502648" y="6857999"/>
                </a:lnTo>
                <a:lnTo>
                  <a:pt x="8646858" y="6857999"/>
                </a:lnTo>
                <a:close/>
                <a:moveTo>
                  <a:pt x="12191999" y="2446729"/>
                </a:moveTo>
                <a:lnTo>
                  <a:pt x="12191999" y="3189049"/>
                </a:lnTo>
                <a:lnTo>
                  <a:pt x="7962226" y="6857999"/>
                </a:lnTo>
                <a:lnTo>
                  <a:pt x="7106436" y="6857999"/>
                </a:lnTo>
                <a:close/>
                <a:moveTo>
                  <a:pt x="12191999" y="1110548"/>
                </a:moveTo>
                <a:lnTo>
                  <a:pt x="12191999" y="1852871"/>
                </a:lnTo>
                <a:lnTo>
                  <a:pt x="6421804" y="6857999"/>
                </a:lnTo>
                <a:lnTo>
                  <a:pt x="5566014" y="6857999"/>
                </a:lnTo>
                <a:close/>
                <a:moveTo>
                  <a:pt x="4229774" y="0"/>
                </a:moveTo>
                <a:lnTo>
                  <a:pt x="5085560" y="0"/>
                </a:lnTo>
                <a:lnTo>
                  <a:pt x="1" y="4411268"/>
                </a:lnTo>
                <a:lnTo>
                  <a:pt x="1" y="3668950"/>
                </a:lnTo>
                <a:close/>
                <a:moveTo>
                  <a:pt x="8851041" y="0"/>
                </a:moveTo>
                <a:lnTo>
                  <a:pt x="9706830" y="0"/>
                </a:lnTo>
                <a:lnTo>
                  <a:pt x="1800541" y="6857999"/>
                </a:lnTo>
                <a:lnTo>
                  <a:pt x="944752" y="6857999"/>
                </a:lnTo>
                <a:close/>
                <a:moveTo>
                  <a:pt x="3545141" y="0"/>
                </a:moveTo>
                <a:lnTo>
                  <a:pt x="0" y="3075092"/>
                </a:lnTo>
                <a:lnTo>
                  <a:pt x="0" y="2332773"/>
                </a:lnTo>
                <a:lnTo>
                  <a:pt x="2689353" y="0"/>
                </a:lnTo>
                <a:close/>
                <a:moveTo>
                  <a:pt x="11247248" y="0"/>
                </a:moveTo>
                <a:lnTo>
                  <a:pt x="3340959" y="6857999"/>
                </a:lnTo>
                <a:lnTo>
                  <a:pt x="2485169" y="6857999"/>
                </a:lnTo>
                <a:lnTo>
                  <a:pt x="10391459" y="0"/>
                </a:lnTo>
                <a:close/>
                <a:moveTo>
                  <a:pt x="7310616" y="0"/>
                </a:moveTo>
                <a:lnTo>
                  <a:pt x="8166407" y="0"/>
                </a:lnTo>
                <a:lnTo>
                  <a:pt x="260119" y="6857999"/>
                </a:lnTo>
                <a:lnTo>
                  <a:pt x="0" y="6857999"/>
                </a:lnTo>
                <a:lnTo>
                  <a:pt x="0" y="6341306"/>
                </a:lnTo>
                <a:close/>
                <a:moveTo>
                  <a:pt x="1148931" y="0"/>
                </a:moveTo>
                <a:lnTo>
                  <a:pt x="2004721" y="0"/>
                </a:lnTo>
                <a:lnTo>
                  <a:pt x="1" y="1738916"/>
                </a:lnTo>
                <a:lnTo>
                  <a:pt x="0" y="996594"/>
                </a:lnTo>
                <a:close/>
                <a:moveTo>
                  <a:pt x="6625986" y="0"/>
                </a:moveTo>
                <a:lnTo>
                  <a:pt x="0" y="5747450"/>
                </a:lnTo>
                <a:lnTo>
                  <a:pt x="0" y="5005127"/>
                </a:lnTo>
                <a:lnTo>
                  <a:pt x="5770193" y="0"/>
                </a:lnTo>
                <a:close/>
                <a:moveTo>
                  <a:pt x="1" y="0"/>
                </a:moveTo>
                <a:lnTo>
                  <a:pt x="464298" y="0"/>
                </a:lnTo>
                <a:lnTo>
                  <a:pt x="1" y="402737"/>
                </a:lnTo>
                <a:close/>
                <a:moveTo>
                  <a:pt x="12191999" y="0"/>
                </a:moveTo>
                <a:lnTo>
                  <a:pt x="12191999" y="516692"/>
                </a:lnTo>
                <a:lnTo>
                  <a:pt x="4881382" y="6857999"/>
                </a:lnTo>
                <a:lnTo>
                  <a:pt x="4025591" y="6857999"/>
                </a:lnTo>
                <a:lnTo>
                  <a:pt x="11931880" y="0"/>
                </a:lnTo>
                <a:close/>
              </a:path>
            </a:pathLst>
          </a:custGeom>
          <a:gradFill flip="none" rotWithShape="1">
            <a:gsLst>
              <a:gs pos="0">
                <a:schemeClr val="bg1">
                  <a:lumMod val="95000"/>
                  <a:alpha val="25000"/>
                </a:schemeClr>
              </a:gs>
              <a:gs pos="100000">
                <a:schemeClr val="bg1">
                  <a:alpha val="0"/>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521" dirty="0"/>
              <a:t>z</a:t>
            </a:r>
            <a:endParaRPr lang="zh-CN" altLang="en-US" sz="1521" dirty="0"/>
          </a:p>
        </p:txBody>
      </p:sp>
      <p:sp>
        <p:nvSpPr>
          <p:cNvPr id="3" name="矩形 2">
            <a:extLst>
              <a:ext uri="{FF2B5EF4-FFF2-40B4-BE49-F238E27FC236}">
                <a16:creationId xmlns:a16="http://schemas.microsoft.com/office/drawing/2014/main" id="{AB349263-3B89-4E32-9221-B95220088C0C}"/>
              </a:ext>
            </a:extLst>
          </p:cNvPr>
          <p:cNvSpPr/>
          <p:nvPr userDrawn="1"/>
        </p:nvSpPr>
        <p:spPr>
          <a:xfrm>
            <a:off x="251923" y="212975"/>
            <a:ext cx="17784158" cy="9861051"/>
          </a:xfrm>
          <a:prstGeom prst="rect">
            <a:avLst/>
          </a:prstGeom>
          <a:solidFill>
            <a:schemeClr val="bg1"/>
          </a:solidFill>
          <a:ln>
            <a:noFill/>
          </a:ln>
          <a:effectLst>
            <a:outerShdw blurRad="254000" sx="101000" sy="101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6517" rtl="0" eaLnBrk="1" fontAlgn="auto" latinLnBrk="0" hangingPunct="1">
              <a:lnSpc>
                <a:spcPct val="100000"/>
              </a:lnSpc>
              <a:spcBef>
                <a:spcPts val="0"/>
              </a:spcBef>
              <a:spcAft>
                <a:spcPts val="0"/>
              </a:spcAft>
              <a:buClrTx/>
              <a:buSzTx/>
              <a:buFontTx/>
              <a:buNone/>
              <a:tabLst/>
              <a:defRPr/>
            </a:pPr>
            <a:r>
              <a:rPr kumimoji="0" lang="en-US" altLang="zh-CN" sz="1521" b="0" i="0" u="none" strike="noStrike" kern="1200" cap="none" spc="0" normalizeH="0" baseline="0" noProof="0" dirty="0">
                <a:ln>
                  <a:noFill/>
                </a:ln>
                <a:solidFill>
                  <a:prstClr val="white"/>
                </a:solidFill>
                <a:effectLst/>
                <a:uLnTx/>
                <a:uFillTx/>
                <a:latin typeface="思源黑体 CN Light"/>
                <a:ea typeface="思源黑体 CN Light"/>
                <a:cs typeface="+mn-cs"/>
              </a:rPr>
              <a:t>20</a:t>
            </a:r>
            <a:endParaRPr kumimoji="0" lang="zh-CN" altLang="en-US" sz="1521" b="0" i="0" u="none" strike="noStrike" kern="1200" cap="none" spc="0" normalizeH="0" baseline="0" noProof="0" dirty="0">
              <a:ln>
                <a:noFill/>
              </a:ln>
              <a:solidFill>
                <a:prstClr val="white"/>
              </a:solidFill>
              <a:effectLst/>
              <a:uLnTx/>
              <a:uFillTx/>
              <a:latin typeface="思源黑体 CN Light"/>
              <a:ea typeface="思源黑体 CN Light"/>
              <a:cs typeface="+mn-cs"/>
            </a:endParaRPr>
          </a:p>
        </p:txBody>
      </p:sp>
      <p:grpSp>
        <p:nvGrpSpPr>
          <p:cNvPr id="5" name="组合 4">
            <a:extLst>
              <a:ext uri="{FF2B5EF4-FFF2-40B4-BE49-F238E27FC236}">
                <a16:creationId xmlns:a16="http://schemas.microsoft.com/office/drawing/2014/main" id="{52F71568-F0BF-22A5-5029-44DC1D059DFF}"/>
              </a:ext>
            </a:extLst>
          </p:cNvPr>
          <p:cNvGrpSpPr/>
          <p:nvPr userDrawn="1"/>
        </p:nvGrpSpPr>
        <p:grpSpPr>
          <a:xfrm>
            <a:off x="990601" y="879345"/>
            <a:ext cx="833942" cy="68580"/>
            <a:chOff x="5628571" y="3858535"/>
            <a:chExt cx="555961" cy="45720"/>
          </a:xfrm>
        </p:grpSpPr>
        <p:grpSp>
          <p:nvGrpSpPr>
            <p:cNvPr id="6" name="组合 5">
              <a:extLst>
                <a:ext uri="{FF2B5EF4-FFF2-40B4-BE49-F238E27FC236}">
                  <a16:creationId xmlns:a16="http://schemas.microsoft.com/office/drawing/2014/main" id="{BEB906FE-4BE0-4B25-0B84-30AA7648D6F4}"/>
                </a:ext>
              </a:extLst>
            </p:cNvPr>
            <p:cNvGrpSpPr/>
            <p:nvPr/>
          </p:nvGrpSpPr>
          <p:grpSpPr>
            <a:xfrm>
              <a:off x="5628571" y="3858535"/>
              <a:ext cx="361401" cy="45720"/>
              <a:chOff x="6016623" y="3937001"/>
              <a:chExt cx="603252" cy="76316"/>
            </a:xfrm>
          </p:grpSpPr>
          <p:sp>
            <p:nvSpPr>
              <p:cNvPr id="10" name="矩形 9">
                <a:extLst>
                  <a:ext uri="{FF2B5EF4-FFF2-40B4-BE49-F238E27FC236}">
                    <a16:creationId xmlns:a16="http://schemas.microsoft.com/office/drawing/2014/main" id="{AFD18F33-73A9-1F7C-B188-268A42CC6216}"/>
                  </a:ext>
                </a:extLst>
              </p:cNvPr>
              <p:cNvSpPr/>
              <p:nvPr/>
            </p:nvSpPr>
            <p:spPr>
              <a:xfrm>
                <a:off x="6016623" y="3937001"/>
                <a:ext cx="539750" cy="76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11" name="矩形: 圆角 10">
                <a:extLst>
                  <a:ext uri="{FF2B5EF4-FFF2-40B4-BE49-F238E27FC236}">
                    <a16:creationId xmlns:a16="http://schemas.microsoft.com/office/drawing/2014/main" id="{E2AACC90-D023-7D6E-E10E-7E74BB38CD45}"/>
                  </a:ext>
                </a:extLst>
              </p:cNvPr>
              <p:cNvSpPr/>
              <p:nvPr/>
            </p:nvSpPr>
            <p:spPr>
              <a:xfrm>
                <a:off x="6229350" y="3937001"/>
                <a:ext cx="390525" cy="76316"/>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grpSp>
        <p:sp>
          <p:nvSpPr>
            <p:cNvPr id="7" name="椭圆 6">
              <a:extLst>
                <a:ext uri="{FF2B5EF4-FFF2-40B4-BE49-F238E27FC236}">
                  <a16:creationId xmlns:a16="http://schemas.microsoft.com/office/drawing/2014/main" id="{2DB8C844-C6FB-A35A-46C7-BD435E7C06CB}"/>
                </a:ext>
              </a:extLst>
            </p:cNvPr>
            <p:cNvSpPr/>
            <p:nvPr/>
          </p:nvSpPr>
          <p:spPr>
            <a:xfrm>
              <a:off x="6023428" y="3858535"/>
              <a:ext cx="45720" cy="457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8" name="椭圆 7">
              <a:extLst>
                <a:ext uri="{FF2B5EF4-FFF2-40B4-BE49-F238E27FC236}">
                  <a16:creationId xmlns:a16="http://schemas.microsoft.com/office/drawing/2014/main" id="{D3CD3069-17C6-D534-AF78-61CE5775E6C9}"/>
                </a:ext>
              </a:extLst>
            </p:cNvPr>
            <p:cNvSpPr/>
            <p:nvPr/>
          </p:nvSpPr>
          <p:spPr>
            <a:xfrm>
              <a:off x="6081120" y="3858535"/>
              <a:ext cx="45720" cy="4572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9" name="椭圆 8">
              <a:extLst>
                <a:ext uri="{FF2B5EF4-FFF2-40B4-BE49-F238E27FC236}">
                  <a16:creationId xmlns:a16="http://schemas.microsoft.com/office/drawing/2014/main" id="{F6143A17-0E13-F00B-7F1B-A884F11D235B}"/>
                </a:ext>
              </a:extLst>
            </p:cNvPr>
            <p:cNvSpPr/>
            <p:nvPr/>
          </p:nvSpPr>
          <p:spPr>
            <a:xfrm>
              <a:off x="6138812" y="3858535"/>
              <a:ext cx="45720" cy="4572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grpSp>
      <p:sp>
        <p:nvSpPr>
          <p:cNvPr id="12" name="文本占位符 16">
            <a:extLst>
              <a:ext uri="{FF2B5EF4-FFF2-40B4-BE49-F238E27FC236}">
                <a16:creationId xmlns:a16="http://schemas.microsoft.com/office/drawing/2014/main" id="{26A12C45-799B-CFD0-F90E-2053D96D1B4B}"/>
              </a:ext>
            </a:extLst>
          </p:cNvPr>
          <p:cNvSpPr>
            <a:spLocks noGrp="1"/>
          </p:cNvSpPr>
          <p:nvPr>
            <p:ph type="body" sz="quarter" idx="10"/>
          </p:nvPr>
        </p:nvSpPr>
        <p:spPr>
          <a:xfrm>
            <a:off x="1900323" y="597167"/>
            <a:ext cx="11708997" cy="614414"/>
          </a:xfrm>
          <a:prstGeom prst="rect">
            <a:avLst/>
          </a:prstGeom>
        </p:spPr>
        <p:txBody>
          <a:bodyPr/>
          <a:lstStyle>
            <a:lvl1pPr marL="0" indent="0">
              <a:buNone/>
              <a:defRPr sz="3600">
                <a:latin typeface="+mj-ea"/>
                <a:ea typeface="+mj-ea"/>
              </a:defRPr>
            </a:lvl1pPr>
          </a:lstStyle>
          <a:p>
            <a:pPr lvl="0"/>
            <a:r>
              <a:rPr lang="zh-CN" altLang="en-US" dirty="0"/>
              <a:t>单击此处编辑</a:t>
            </a:r>
          </a:p>
        </p:txBody>
      </p:sp>
    </p:spTree>
    <p:extLst>
      <p:ext uri="{BB962C8B-B14F-4D97-AF65-F5344CB8AC3E}">
        <p14:creationId xmlns:p14="http://schemas.microsoft.com/office/powerpoint/2010/main" val="627890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11915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288">
          <p15:clr>
            <a:srgbClr val="F26B43"/>
          </p15:clr>
        </p15:guide>
        <p15:guide id="2" pos="3840">
          <p15:clr>
            <a:srgbClr val="F26B43"/>
          </p15:clr>
        </p15:guide>
        <p15:guide id="3" pos="416">
          <p15:clr>
            <a:srgbClr val="F26B43"/>
          </p15:clr>
        </p15:guide>
        <p15:guide id="4" pos="7256">
          <p15:clr>
            <a:srgbClr val="F26B43"/>
          </p15:clr>
        </p15:guide>
        <p15:guide id="5" orient="horz" pos="648">
          <p15:clr>
            <a:srgbClr val="F26B43"/>
          </p15:clr>
        </p15:guide>
        <p15:guide id="6" orient="horz" pos="712">
          <p15:clr>
            <a:srgbClr val="F26B43"/>
          </p15:clr>
        </p15:guide>
        <p15:guide id="7" orient="horz" pos="3928">
          <p15:clr>
            <a:srgbClr val="F26B43"/>
          </p15:clr>
        </p15:guide>
        <p15:guide id="8"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slideLayout" Target="../slideLayouts/slideLayout7.xml"/><Relationship Id="rId7" Type="http://schemas.openxmlformats.org/officeDocument/2006/relationships/image" Target="../media/image8.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notesSlide" Target="../notesSlides/notesSlide3.xml"/><Relationship Id="rId7" Type="http://schemas.microsoft.com/office/2007/relationships/hdphoto" Target="../media/hdphoto1.wdp"/><Relationship Id="rId2" Type="http://schemas.openxmlformats.org/officeDocument/2006/relationships/slideLayout" Target="../slideLayouts/slideLayout1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5.png"/><Relationship Id="rId10" Type="http://schemas.openxmlformats.org/officeDocument/2006/relationships/comments" Target="../comments/comment2.xml"/><Relationship Id="rId4" Type="http://schemas.openxmlformats.org/officeDocument/2006/relationships/image" Target="../media/image9.jp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4.xml"/><Relationship Id="rId7" Type="http://schemas.microsoft.com/office/2007/relationships/hdphoto" Target="../media/hdphoto2.wdp"/><Relationship Id="rId12" Type="http://schemas.openxmlformats.org/officeDocument/2006/relationships/image" Target="../media/image12.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13.png"/><Relationship Id="rId11" Type="http://schemas.openxmlformats.org/officeDocument/2006/relationships/image" Target="../media/image16.png"/><Relationship Id="rId5" Type="http://schemas.openxmlformats.org/officeDocument/2006/relationships/image" Target="../media/image5.png"/><Relationship Id="rId10" Type="http://schemas.openxmlformats.org/officeDocument/2006/relationships/image" Target="../media/image15.png"/><Relationship Id="rId4" Type="http://schemas.openxmlformats.org/officeDocument/2006/relationships/notesSlide" Target="../notesSlides/notesSlide4.xml"/><Relationship Id="rId9" Type="http://schemas.openxmlformats.org/officeDocument/2006/relationships/image" Target="../../clipboard/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20.png"/><Relationship Id="rId3" Type="http://schemas.openxmlformats.org/officeDocument/2006/relationships/tags" Target="../tags/tag6.xml"/><Relationship Id="rId7" Type="http://schemas.openxmlformats.org/officeDocument/2006/relationships/image" Target="../media/image5.png"/><Relationship Id="rId12" Type="http://schemas.openxmlformats.org/officeDocument/2006/relationships/image" Target="../media/image19.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notesSlide" Target="../notesSlides/notesSlide5.xml"/><Relationship Id="rId11" Type="http://schemas.openxmlformats.org/officeDocument/2006/relationships/image" Target="../media/image18.png"/><Relationship Id="rId5" Type="http://schemas.openxmlformats.org/officeDocument/2006/relationships/slideLayout" Target="../slideLayouts/slideLayout14.xml"/><Relationship Id="rId15" Type="http://schemas.openxmlformats.org/officeDocument/2006/relationships/image" Target="../media/image12.png"/><Relationship Id="rId10" Type="http://schemas.openxmlformats.org/officeDocument/2006/relationships/image" Target="../media/image17.jpeg"/><Relationship Id="rId4" Type="http://schemas.openxmlformats.org/officeDocument/2006/relationships/tags" Target="../tags/tag7.xml"/><Relationship Id="rId9" Type="http://schemas.microsoft.com/office/2007/relationships/hdphoto" Target="../media/hdphoto2.wdp"/><Relationship Id="rId1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20.png"/><Relationship Id="rId3" Type="http://schemas.openxmlformats.org/officeDocument/2006/relationships/tags" Target="../tags/tag10.xml"/><Relationship Id="rId7" Type="http://schemas.openxmlformats.org/officeDocument/2006/relationships/image" Target="../media/image5.png"/><Relationship Id="rId12" Type="http://schemas.openxmlformats.org/officeDocument/2006/relationships/image" Target="../media/image23.jpg"/><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notesSlide" Target="../notesSlides/notesSlide6.xml"/><Relationship Id="rId11" Type="http://schemas.openxmlformats.org/officeDocument/2006/relationships/image" Target="../media/image22.jpg"/><Relationship Id="rId5" Type="http://schemas.openxmlformats.org/officeDocument/2006/relationships/slideLayout" Target="../slideLayouts/slideLayout14.xml"/><Relationship Id="rId15" Type="http://schemas.openxmlformats.org/officeDocument/2006/relationships/image" Target="../media/image12.png"/><Relationship Id="rId10" Type="http://schemas.openxmlformats.org/officeDocument/2006/relationships/image" Target="../media/image21.jpg"/><Relationship Id="rId4" Type="http://schemas.openxmlformats.org/officeDocument/2006/relationships/tags" Target="../tags/tag11.xml"/><Relationship Id="rId9" Type="http://schemas.microsoft.com/office/2007/relationships/hdphoto" Target="../media/hdphoto2.wdp"/><Relationship Id="rId14" Type="http://schemas.openxmlformats.org/officeDocument/2006/relationships/image" Target="../media/image24.jpg"/></Relationships>
</file>

<file path=ppt/slides/_rels/slide7.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notesSlide" Target="../notesSlides/notesSlide7.xml"/><Relationship Id="rId7" Type="http://schemas.openxmlformats.org/officeDocument/2006/relationships/image" Target="../media/image25.jpg"/><Relationship Id="rId2" Type="http://schemas.openxmlformats.org/officeDocument/2006/relationships/slideLayout" Target="../slideLayouts/slideLayout14.xml"/><Relationship Id="rId1" Type="http://schemas.openxmlformats.org/officeDocument/2006/relationships/tags" Target="../tags/tag12.xml"/><Relationship Id="rId6" Type="http://schemas.microsoft.com/office/2007/relationships/hdphoto" Target="../media/hdphoto2.wdp"/><Relationship Id="rId5" Type="http://schemas.openxmlformats.org/officeDocument/2006/relationships/image" Target="../media/image13.png"/><Relationship Id="rId4" Type="http://schemas.openxmlformats.org/officeDocument/2006/relationships/image" Target="../media/image5.png"/><Relationship Id="rId9"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29.png"/><Relationship Id="rId3" Type="http://schemas.openxmlformats.org/officeDocument/2006/relationships/tags" Target="../tags/tag15.xml"/><Relationship Id="rId7" Type="http://schemas.openxmlformats.org/officeDocument/2006/relationships/image" Target="../media/image13.png"/><Relationship Id="rId12" Type="http://schemas.openxmlformats.org/officeDocument/2006/relationships/image" Target="../media/image28.png"/><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image" Target="../media/image5.png"/><Relationship Id="rId11" Type="http://schemas.openxmlformats.org/officeDocument/2006/relationships/image" Target="../../clipboard/media/image2.svg"/><Relationship Id="rId5" Type="http://schemas.openxmlformats.org/officeDocument/2006/relationships/notesSlide" Target="../notesSlides/notesSlide8.xml"/><Relationship Id="rId15" Type="http://schemas.openxmlformats.org/officeDocument/2006/relationships/image" Target="../media/image27.png"/><Relationship Id="rId10" Type="http://schemas.openxmlformats.org/officeDocument/2006/relationships/image" Target="../media/image14.png"/><Relationship Id="rId4" Type="http://schemas.openxmlformats.org/officeDocument/2006/relationships/slideLayout" Target="../slideLayouts/slideLayout14.xml"/><Relationship Id="rId9" Type="http://schemas.openxmlformats.org/officeDocument/2006/relationships/image" Target="../media/image15.png"/><Relationship Id="rId14"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27.png"/><Relationship Id="rId3" Type="http://schemas.openxmlformats.org/officeDocument/2006/relationships/tags" Target="../tags/tag18.xml"/><Relationship Id="rId7" Type="http://schemas.openxmlformats.org/officeDocument/2006/relationships/image" Target="../media/image13.png"/><Relationship Id="rId12" Type="http://schemas.openxmlformats.org/officeDocument/2006/relationships/image" Target="../media/image33.jpeg"/><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5.png"/><Relationship Id="rId11" Type="http://schemas.openxmlformats.org/officeDocument/2006/relationships/image" Target="../media/image32.png"/><Relationship Id="rId5" Type="http://schemas.openxmlformats.org/officeDocument/2006/relationships/notesSlide" Target="../notesSlides/notesSlide9.xml"/><Relationship Id="rId10" Type="http://schemas.openxmlformats.org/officeDocument/2006/relationships/image" Target="../media/image31.png"/><Relationship Id="rId4" Type="http://schemas.openxmlformats.org/officeDocument/2006/relationships/slideLayout" Target="../slideLayouts/slideLayout14.xml"/><Relationship Id="rId9" Type="http://schemas.openxmlformats.org/officeDocument/2006/relationships/image" Target="../media/image30.png"/><Relationship Id="rId14" Type="http://schemas.openxmlformats.org/officeDocument/2006/relationships/comments" Target="../comments/comment3.xml"/></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5.png"/><Relationship Id="rId7"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5.png"/><Relationship Id="rId5" Type="http://schemas.microsoft.com/office/2007/relationships/hdphoto" Target="../media/hdphoto2.wdp"/><Relationship Id="rId10" Type="http://schemas.openxmlformats.org/officeDocument/2006/relationships/comments" Target="../comments/comment4.xml"/><Relationship Id="rId4" Type="http://schemas.openxmlformats.org/officeDocument/2006/relationships/image" Target="../media/image13.png"/><Relationship Id="rId9"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27.png"/><Relationship Id="rId3" Type="http://schemas.openxmlformats.org/officeDocument/2006/relationships/image" Target="../media/image5.png"/><Relationship Id="rId7" Type="http://schemas.openxmlformats.org/officeDocument/2006/relationships/image" Target="../media/image36.jpeg"/><Relationship Id="rId12"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image" Target="../media/image35.jpeg"/><Relationship Id="rId11" Type="http://schemas.openxmlformats.org/officeDocument/2006/relationships/image" Target="../media/image30.png"/><Relationship Id="rId5" Type="http://schemas.microsoft.com/office/2007/relationships/hdphoto" Target="../media/hdphoto2.wdp"/><Relationship Id="rId10" Type="http://schemas.openxmlformats.org/officeDocument/2006/relationships/image" Target="../media/image39.png"/><Relationship Id="rId4" Type="http://schemas.openxmlformats.org/officeDocument/2006/relationships/image" Target="../media/image13.png"/><Relationship Id="rId9"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0.gif"/><Relationship Id="rId7"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microsoft.com/office/2007/relationships/hdphoto" Target="../media/hdphoto2.wdp"/><Relationship Id="rId5" Type="http://schemas.openxmlformats.org/officeDocument/2006/relationships/image" Target="../media/image13.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43.jpg"/><Relationship Id="rId3" Type="http://schemas.openxmlformats.org/officeDocument/2006/relationships/notesSlide" Target="../notesSlides/notesSlide13.xml"/><Relationship Id="rId7" Type="http://schemas.openxmlformats.org/officeDocument/2006/relationships/image" Target="../media/image42.png"/><Relationship Id="rId2" Type="http://schemas.openxmlformats.org/officeDocument/2006/relationships/slideLayout" Target="../slideLayouts/slideLayout14.xml"/><Relationship Id="rId1" Type="http://schemas.openxmlformats.org/officeDocument/2006/relationships/tags" Target="../tags/tag19.xml"/><Relationship Id="rId6" Type="http://schemas.microsoft.com/office/2007/relationships/hdphoto" Target="../media/hdphoto2.wdp"/><Relationship Id="rId11" Type="http://schemas.openxmlformats.org/officeDocument/2006/relationships/comments" Target="../comments/comment5.xml"/><Relationship Id="rId5" Type="http://schemas.openxmlformats.org/officeDocument/2006/relationships/image" Target="../media/image13.png"/><Relationship Id="rId10" Type="http://schemas.openxmlformats.org/officeDocument/2006/relationships/image" Target="../media/image15.png"/><Relationship Id="rId4" Type="http://schemas.openxmlformats.org/officeDocument/2006/relationships/image" Target="../media/image5.png"/><Relationship Id="rId9" Type="http://schemas.openxmlformats.org/officeDocument/2006/relationships/image" Target="../media/image41.png"/></Relationships>
</file>

<file path=ppt/slides/_rels/slide1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image" Target="../media/image44.jpg"/><Relationship Id="rId5" Type="http://schemas.microsoft.com/office/2007/relationships/hdphoto" Target="../media/hdphoto2.wdp"/><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8" Type="http://schemas.openxmlformats.org/officeDocument/2006/relationships/image" Target="../media/image43.jpg"/><Relationship Id="rId3" Type="http://schemas.openxmlformats.org/officeDocument/2006/relationships/notesSlide" Target="../notesSlides/notesSlide15.xml"/><Relationship Id="rId7" Type="http://schemas.openxmlformats.org/officeDocument/2006/relationships/image" Target="../media/image42.png"/><Relationship Id="rId2" Type="http://schemas.openxmlformats.org/officeDocument/2006/relationships/slideLayout" Target="../slideLayouts/slideLayout12.xml"/><Relationship Id="rId1" Type="http://schemas.openxmlformats.org/officeDocument/2006/relationships/tags" Target="../tags/tag20.xml"/><Relationship Id="rId6" Type="http://schemas.microsoft.com/office/2007/relationships/hdphoto" Target="../media/hdphoto2.wdp"/><Relationship Id="rId5" Type="http://schemas.openxmlformats.org/officeDocument/2006/relationships/image" Target="../media/image13.png"/><Relationship Id="rId4" Type="http://schemas.openxmlformats.org/officeDocument/2006/relationships/image" Target="../media/image5.png"/><Relationship Id="rId9" Type="http://schemas.openxmlformats.org/officeDocument/2006/relationships/image" Target="../media/image46.png"/></Relationships>
</file>

<file path=ppt/slides/_rels/slide1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
            <a:ext cx="18288000" cy="10325100"/>
          </a:xfrm>
          <a:custGeom>
            <a:avLst/>
            <a:gdLst/>
            <a:ahLst/>
            <a:cxnLst/>
            <a:rect l="l" t="t" r="r" b="b"/>
            <a:pathLst>
              <a:path w="18288000" h="12026189">
                <a:moveTo>
                  <a:pt x="0" y="0"/>
                </a:moveTo>
                <a:lnTo>
                  <a:pt x="18288000" y="0"/>
                </a:lnTo>
                <a:lnTo>
                  <a:pt x="18288000" y="12026189"/>
                </a:lnTo>
                <a:lnTo>
                  <a:pt x="0" y="12026189"/>
                </a:lnTo>
                <a:lnTo>
                  <a:pt x="0" y="0"/>
                </a:lnTo>
                <a:close/>
              </a:path>
            </a:pathLst>
          </a:custGeom>
          <a:blipFill>
            <a:blip r:embed="rId3"/>
            <a:srcRect/>
            <a:stretch>
              <a:fillRect t="1" b="-16476"/>
            </a:stretch>
          </a:blipFill>
        </p:spPr>
      </p:sp>
      <p:grpSp>
        <p:nvGrpSpPr>
          <p:cNvPr id="11" name="Group 11" hidden="1"/>
          <p:cNvGrpSpPr/>
          <p:nvPr/>
        </p:nvGrpSpPr>
        <p:grpSpPr>
          <a:xfrm>
            <a:off x="838492" y="2101716"/>
            <a:ext cx="11408121" cy="1735507"/>
            <a:chOff x="0" y="0"/>
            <a:chExt cx="15210828" cy="2314009"/>
          </a:xfrm>
        </p:grpSpPr>
        <p:sp>
          <p:nvSpPr>
            <p:cNvPr id="12" name="TextBox 12"/>
            <p:cNvSpPr txBox="1"/>
            <p:nvPr/>
          </p:nvSpPr>
          <p:spPr>
            <a:xfrm>
              <a:off x="0" y="-28575"/>
              <a:ext cx="1478260" cy="2342584"/>
            </a:xfrm>
            <a:prstGeom prst="rect">
              <a:avLst/>
            </a:prstGeom>
          </p:spPr>
          <p:txBody>
            <a:bodyPr lIns="0" tIns="0" rIns="0" bIns="0" rtlCol="0" anchor="t">
              <a:spAutoFit/>
            </a:bodyPr>
            <a:lstStyle/>
            <a:p>
              <a:pPr algn="l">
                <a:lnSpc>
                  <a:spcPts val="12815"/>
                </a:lnSpc>
              </a:pPr>
              <a:r>
                <a:rPr lang="en-US" sz="11442" spc="686">
                  <a:solidFill>
                    <a:srgbClr val="FFFFFF"/>
                  </a:solidFill>
                  <a:latin typeface="可画手书"/>
                  <a:ea typeface="可画手书"/>
                  <a:cs typeface="可画手书"/>
                  <a:sym typeface="可画手书"/>
                </a:rPr>
                <a:t>大</a:t>
              </a:r>
            </a:p>
          </p:txBody>
        </p:sp>
        <p:sp>
          <p:nvSpPr>
            <p:cNvPr id="13" name="TextBox 13"/>
            <p:cNvSpPr txBox="1"/>
            <p:nvPr/>
          </p:nvSpPr>
          <p:spPr>
            <a:xfrm>
              <a:off x="1716571" y="-28575"/>
              <a:ext cx="1478260" cy="2342584"/>
            </a:xfrm>
            <a:prstGeom prst="rect">
              <a:avLst/>
            </a:prstGeom>
          </p:spPr>
          <p:txBody>
            <a:bodyPr lIns="0" tIns="0" rIns="0" bIns="0" rtlCol="0" anchor="t">
              <a:spAutoFit/>
            </a:bodyPr>
            <a:lstStyle/>
            <a:p>
              <a:pPr algn="l">
                <a:lnSpc>
                  <a:spcPts val="12815"/>
                </a:lnSpc>
              </a:pPr>
              <a:r>
                <a:rPr lang="en-US" sz="11442" spc="686">
                  <a:solidFill>
                    <a:srgbClr val="FFFFFF"/>
                  </a:solidFill>
                  <a:latin typeface="可画手书"/>
                  <a:ea typeface="可画手书"/>
                  <a:cs typeface="可画手书"/>
                  <a:sym typeface="可画手书"/>
                </a:rPr>
                <a:t>都</a:t>
              </a:r>
            </a:p>
          </p:txBody>
        </p:sp>
        <p:sp>
          <p:nvSpPr>
            <p:cNvPr id="14" name="TextBox 14"/>
            <p:cNvSpPr txBox="1"/>
            <p:nvPr/>
          </p:nvSpPr>
          <p:spPr>
            <a:xfrm>
              <a:off x="3433142" y="-28575"/>
              <a:ext cx="1478260" cy="2342584"/>
            </a:xfrm>
            <a:prstGeom prst="rect">
              <a:avLst/>
            </a:prstGeom>
          </p:spPr>
          <p:txBody>
            <a:bodyPr lIns="0" tIns="0" rIns="0" bIns="0" rtlCol="0" anchor="t">
              <a:spAutoFit/>
            </a:bodyPr>
            <a:lstStyle/>
            <a:p>
              <a:pPr algn="l">
                <a:lnSpc>
                  <a:spcPts val="12815"/>
                </a:lnSpc>
              </a:pPr>
              <a:r>
                <a:rPr lang="en-US" sz="11442" spc="686" dirty="0">
                  <a:solidFill>
                    <a:srgbClr val="FFFFFF"/>
                  </a:solidFill>
                  <a:latin typeface="可画手书"/>
                  <a:ea typeface="可画手书"/>
                  <a:cs typeface="可画手书"/>
                  <a:sym typeface="可画手书"/>
                </a:rPr>
                <a:t>市</a:t>
              </a:r>
            </a:p>
          </p:txBody>
        </p:sp>
        <p:sp>
          <p:nvSpPr>
            <p:cNvPr id="15" name="TextBox 15"/>
            <p:cNvSpPr txBox="1"/>
            <p:nvPr/>
          </p:nvSpPr>
          <p:spPr>
            <a:xfrm>
              <a:off x="5149713" y="-28575"/>
              <a:ext cx="1478260" cy="2342584"/>
            </a:xfrm>
            <a:prstGeom prst="rect">
              <a:avLst/>
            </a:prstGeom>
          </p:spPr>
          <p:txBody>
            <a:bodyPr lIns="0" tIns="0" rIns="0" bIns="0" rtlCol="0" anchor="t">
              <a:spAutoFit/>
            </a:bodyPr>
            <a:lstStyle/>
            <a:p>
              <a:pPr algn="l">
                <a:lnSpc>
                  <a:spcPts val="12815"/>
                </a:lnSpc>
              </a:pPr>
              <a:r>
                <a:rPr lang="en-US" sz="11442" spc="686">
                  <a:solidFill>
                    <a:srgbClr val="FFFFFF"/>
                  </a:solidFill>
                  <a:latin typeface="可画手书"/>
                  <a:ea typeface="可画手书"/>
                  <a:cs typeface="可画手书"/>
                  <a:sym typeface="可画手书"/>
                </a:rPr>
                <a:t>及</a:t>
              </a:r>
            </a:p>
          </p:txBody>
        </p:sp>
        <p:sp>
          <p:nvSpPr>
            <p:cNvPr id="16" name="TextBox 16"/>
            <p:cNvSpPr txBox="1"/>
            <p:nvPr/>
          </p:nvSpPr>
          <p:spPr>
            <a:xfrm>
              <a:off x="6866284" y="-28575"/>
              <a:ext cx="1478260" cy="2342584"/>
            </a:xfrm>
            <a:prstGeom prst="rect">
              <a:avLst/>
            </a:prstGeom>
          </p:spPr>
          <p:txBody>
            <a:bodyPr lIns="0" tIns="0" rIns="0" bIns="0" rtlCol="0" anchor="t">
              <a:spAutoFit/>
            </a:bodyPr>
            <a:lstStyle/>
            <a:p>
              <a:pPr algn="l">
                <a:lnSpc>
                  <a:spcPts val="12815"/>
                </a:lnSpc>
              </a:pPr>
              <a:r>
                <a:rPr lang="en-US" sz="11442" spc="686" dirty="0">
                  <a:solidFill>
                    <a:srgbClr val="FFFFFF"/>
                  </a:solidFill>
                  <a:latin typeface="可画手书"/>
                  <a:ea typeface="可画手书"/>
                  <a:cs typeface="可画手书"/>
                  <a:sym typeface="可画手书"/>
                </a:rPr>
                <a:t>其</a:t>
              </a:r>
            </a:p>
          </p:txBody>
        </p:sp>
        <p:sp>
          <p:nvSpPr>
            <p:cNvPr id="17" name="TextBox 17"/>
            <p:cNvSpPr txBox="1"/>
            <p:nvPr/>
          </p:nvSpPr>
          <p:spPr>
            <a:xfrm>
              <a:off x="8582855" y="-28575"/>
              <a:ext cx="1478260" cy="2342584"/>
            </a:xfrm>
            <a:prstGeom prst="rect">
              <a:avLst/>
            </a:prstGeom>
          </p:spPr>
          <p:txBody>
            <a:bodyPr lIns="0" tIns="0" rIns="0" bIns="0" rtlCol="0" anchor="t">
              <a:spAutoFit/>
            </a:bodyPr>
            <a:lstStyle/>
            <a:p>
              <a:pPr algn="l">
                <a:lnSpc>
                  <a:spcPts val="12815"/>
                </a:lnSpc>
              </a:pPr>
              <a:r>
                <a:rPr lang="en-US" sz="11442" spc="686">
                  <a:solidFill>
                    <a:srgbClr val="FFFFFF"/>
                  </a:solidFill>
                  <a:latin typeface="可画手书"/>
                  <a:ea typeface="可画手书"/>
                  <a:cs typeface="可画手书"/>
                  <a:sym typeface="可画手书"/>
                </a:rPr>
                <a:t>辐</a:t>
              </a:r>
            </a:p>
          </p:txBody>
        </p:sp>
        <p:sp>
          <p:nvSpPr>
            <p:cNvPr id="18" name="TextBox 18"/>
            <p:cNvSpPr txBox="1"/>
            <p:nvPr/>
          </p:nvSpPr>
          <p:spPr>
            <a:xfrm>
              <a:off x="10299426" y="-28575"/>
              <a:ext cx="1478260" cy="2342584"/>
            </a:xfrm>
            <a:prstGeom prst="rect">
              <a:avLst/>
            </a:prstGeom>
          </p:spPr>
          <p:txBody>
            <a:bodyPr lIns="0" tIns="0" rIns="0" bIns="0" rtlCol="0" anchor="t">
              <a:spAutoFit/>
            </a:bodyPr>
            <a:lstStyle/>
            <a:p>
              <a:pPr algn="l">
                <a:lnSpc>
                  <a:spcPts val="12815"/>
                </a:lnSpc>
              </a:pPr>
              <a:r>
                <a:rPr lang="en-US" sz="11442" spc="686">
                  <a:solidFill>
                    <a:srgbClr val="FFFFFF"/>
                  </a:solidFill>
                  <a:latin typeface="可画手书"/>
                  <a:ea typeface="可画手书"/>
                  <a:cs typeface="可画手书"/>
                  <a:sym typeface="可画手书"/>
                </a:rPr>
                <a:t>射</a:t>
              </a:r>
            </a:p>
          </p:txBody>
        </p:sp>
        <p:sp>
          <p:nvSpPr>
            <p:cNvPr id="19" name="TextBox 19"/>
            <p:cNvSpPr txBox="1"/>
            <p:nvPr/>
          </p:nvSpPr>
          <p:spPr>
            <a:xfrm>
              <a:off x="12015997" y="-28575"/>
              <a:ext cx="1478260" cy="2342584"/>
            </a:xfrm>
            <a:prstGeom prst="rect">
              <a:avLst/>
            </a:prstGeom>
          </p:spPr>
          <p:txBody>
            <a:bodyPr lIns="0" tIns="0" rIns="0" bIns="0" rtlCol="0" anchor="t">
              <a:spAutoFit/>
            </a:bodyPr>
            <a:lstStyle/>
            <a:p>
              <a:pPr algn="l">
                <a:lnSpc>
                  <a:spcPts val="12815"/>
                </a:lnSpc>
              </a:pPr>
              <a:r>
                <a:rPr lang="en-US" sz="11442" spc="686" dirty="0">
                  <a:solidFill>
                    <a:srgbClr val="FFFFFF"/>
                  </a:solidFill>
                  <a:latin typeface="可画手书"/>
                  <a:ea typeface="可画手书"/>
                  <a:cs typeface="可画手书"/>
                  <a:sym typeface="可画手书"/>
                </a:rPr>
                <a:t>功</a:t>
              </a:r>
            </a:p>
          </p:txBody>
        </p:sp>
        <p:sp>
          <p:nvSpPr>
            <p:cNvPr id="20" name="TextBox 20"/>
            <p:cNvSpPr txBox="1"/>
            <p:nvPr/>
          </p:nvSpPr>
          <p:spPr>
            <a:xfrm>
              <a:off x="13732568" y="-28575"/>
              <a:ext cx="1478260" cy="2342584"/>
            </a:xfrm>
            <a:prstGeom prst="rect">
              <a:avLst/>
            </a:prstGeom>
          </p:spPr>
          <p:txBody>
            <a:bodyPr lIns="0" tIns="0" rIns="0" bIns="0" rtlCol="0" anchor="t">
              <a:spAutoFit/>
            </a:bodyPr>
            <a:lstStyle/>
            <a:p>
              <a:pPr algn="l">
                <a:lnSpc>
                  <a:spcPts val="12815"/>
                </a:lnSpc>
              </a:pPr>
              <a:r>
                <a:rPr lang="en-US" sz="11442" spc="686" dirty="0">
                  <a:solidFill>
                    <a:srgbClr val="FFFFFF"/>
                  </a:solidFill>
                  <a:latin typeface="可画手书"/>
                  <a:ea typeface="可画手书"/>
                  <a:cs typeface="可画手书"/>
                  <a:sym typeface="可画手书"/>
                </a:rPr>
                <a:t>能</a:t>
              </a:r>
            </a:p>
          </p:txBody>
        </p:sp>
      </p:grpSp>
      <p:pic>
        <p:nvPicPr>
          <p:cNvPr id="22" name="图片 21"/>
          <p:cNvPicPr>
            <a:picLocks noChangeAspect="1"/>
          </p:cNvPicPr>
          <p:nvPr/>
        </p:nvPicPr>
        <p:blipFill rotWithShape="1">
          <a:blip r:embed="rId4"/>
          <a:srcRect l="6069" t="8912" r="6783" b="33822"/>
          <a:stretch/>
        </p:blipFill>
        <p:spPr>
          <a:xfrm>
            <a:off x="381000" y="1866900"/>
            <a:ext cx="12877800" cy="1910900"/>
          </a:xfrm>
          <a:prstGeom prst="rect">
            <a:avLst/>
          </a:prstGeom>
          <a:effectLst>
            <a:outerShdw blurRad="50800" dist="38100" dir="2700000" algn="tl" rotWithShape="0">
              <a:prstClr val="black">
                <a:alpha val="40000"/>
              </a:prstClr>
            </a:outerShdw>
          </a:effectLst>
        </p:spPr>
      </p:pic>
      <p:sp>
        <p:nvSpPr>
          <p:cNvPr id="28" name="文本框 27"/>
          <p:cNvSpPr txBox="1"/>
          <p:nvPr/>
        </p:nvSpPr>
        <p:spPr>
          <a:xfrm>
            <a:off x="8563061" y="3836082"/>
            <a:ext cx="4477508" cy="553998"/>
          </a:xfrm>
          <a:prstGeom prst="rect">
            <a:avLst/>
          </a:prstGeom>
          <a:noFill/>
        </p:spPr>
        <p:txBody>
          <a:bodyPr wrap="none" rtlCol="0">
            <a:spAutoFit/>
          </a:bodyPr>
          <a:lstStyle/>
          <a:p>
            <a:r>
              <a:rPr lang="en-US" altLang="zh-CN" sz="3000" dirty="0" smtClean="0">
                <a:solidFill>
                  <a:schemeClr val="bg1"/>
                </a:solidFill>
                <a:latin typeface="华文行楷" panose="02010800040101010101" pitchFamily="2" charset="-122"/>
                <a:ea typeface="华文行楷" panose="02010800040101010101" pitchFamily="2" charset="-122"/>
              </a:rPr>
              <a:t>——</a:t>
            </a:r>
            <a:r>
              <a:rPr lang="zh-CN" altLang="en-US" sz="3000" dirty="0" smtClean="0">
                <a:solidFill>
                  <a:schemeClr val="bg1"/>
                </a:solidFill>
                <a:latin typeface="华文行楷" panose="02010800040101010101" pitchFamily="2" charset="-122"/>
                <a:ea typeface="华文行楷" panose="02010800040101010101" pitchFamily="2" charset="-122"/>
              </a:rPr>
              <a:t>以珠三角城市群为例</a:t>
            </a:r>
            <a:endParaRPr lang="zh-CN" altLang="en-US" sz="3000" dirty="0">
              <a:solidFill>
                <a:schemeClr val="bg1"/>
              </a:solidFill>
              <a:latin typeface="华文行楷" panose="02010800040101010101" pitchFamily="2" charset="-122"/>
              <a:ea typeface="华文行楷" panose="02010800040101010101" pitchFamily="2" charset="-122"/>
            </a:endParaRPr>
          </a:p>
        </p:txBody>
      </p:sp>
      <p:grpSp>
        <p:nvGrpSpPr>
          <p:cNvPr id="5" name="组合 4"/>
          <p:cNvGrpSpPr/>
          <p:nvPr/>
        </p:nvGrpSpPr>
        <p:grpSpPr>
          <a:xfrm>
            <a:off x="762000" y="729934"/>
            <a:ext cx="5486400" cy="801685"/>
            <a:chOff x="685800" y="729934"/>
            <a:chExt cx="5486400" cy="801685"/>
          </a:xfrm>
        </p:grpSpPr>
        <p:grpSp>
          <p:nvGrpSpPr>
            <p:cNvPr id="27" name="组合 26"/>
            <p:cNvGrpSpPr/>
            <p:nvPr/>
          </p:nvGrpSpPr>
          <p:grpSpPr>
            <a:xfrm>
              <a:off x="685800" y="769774"/>
              <a:ext cx="5486400" cy="761845"/>
              <a:chOff x="1225161" y="1257301"/>
              <a:chExt cx="5486400" cy="761845"/>
            </a:xfrm>
          </p:grpSpPr>
          <p:sp>
            <p:nvSpPr>
              <p:cNvPr id="7" name="TextBox 7"/>
              <p:cNvSpPr txBox="1"/>
              <p:nvPr/>
            </p:nvSpPr>
            <p:spPr>
              <a:xfrm>
                <a:off x="2422421" y="1420789"/>
                <a:ext cx="4289140" cy="400238"/>
              </a:xfrm>
              <a:prstGeom prst="rect">
                <a:avLst/>
              </a:prstGeom>
            </p:spPr>
            <p:txBody>
              <a:bodyPr wrap="square" lIns="0" tIns="0" rIns="0" bIns="0" rtlCol="0" anchor="t">
                <a:spAutoFit/>
              </a:bodyPr>
              <a:lstStyle/>
              <a:p>
                <a:pPr algn="l">
                  <a:lnSpc>
                    <a:spcPts val="3359"/>
                  </a:lnSpc>
                </a:pPr>
                <a:r>
                  <a:rPr lang="en-US" sz="2400" b="1" spc="279" dirty="0" err="1">
                    <a:solidFill>
                      <a:srgbClr val="FFFFFF"/>
                    </a:solidFill>
                    <a:latin typeface="微软雅黑" panose="020B0503020204020204" pitchFamily="34" charset="-122"/>
                    <a:ea typeface="微软雅黑" panose="020B0503020204020204" pitchFamily="34" charset="-122"/>
                    <a:cs typeface="思源黑体 Heavy"/>
                    <a:sym typeface="思源黑体 Heavy"/>
                  </a:rPr>
                  <a:t>中图版</a:t>
                </a:r>
                <a:r>
                  <a:rPr lang="en-US" sz="2400" b="1" spc="279" dirty="0">
                    <a:solidFill>
                      <a:srgbClr val="FFFFFF"/>
                    </a:solidFill>
                    <a:latin typeface="微软雅黑" panose="020B0503020204020204" pitchFamily="34" charset="-122"/>
                    <a:ea typeface="微软雅黑" panose="020B0503020204020204" pitchFamily="34" charset="-122"/>
                    <a:cs typeface="思源黑体 Heavy"/>
                    <a:sym typeface="思源黑体 Heavy"/>
                  </a:rPr>
                  <a:t> </a:t>
                </a:r>
                <a:r>
                  <a:rPr lang="en-US" sz="2400" b="1" spc="279" dirty="0" err="1">
                    <a:solidFill>
                      <a:srgbClr val="FFFFFF"/>
                    </a:solidFill>
                    <a:latin typeface="微软雅黑" panose="020B0503020204020204" pitchFamily="34" charset="-122"/>
                    <a:ea typeface="微软雅黑" panose="020B0503020204020204" pitchFamily="34" charset="-122"/>
                    <a:cs typeface="思源黑体 Heavy"/>
                    <a:sym typeface="思源黑体 Heavy"/>
                  </a:rPr>
                  <a:t>第二章第一节第一框</a:t>
                </a:r>
                <a:endParaRPr lang="en-US" sz="2400" b="1" spc="279" dirty="0">
                  <a:solidFill>
                    <a:srgbClr val="FFFFFF"/>
                  </a:solidFill>
                  <a:latin typeface="微软雅黑" panose="020B0503020204020204" pitchFamily="34" charset="-122"/>
                  <a:ea typeface="微软雅黑" panose="020B0503020204020204" pitchFamily="34" charset="-122"/>
                  <a:cs typeface="思源黑体 Heavy"/>
                  <a:sym typeface="思源黑体 Heavy"/>
                </a:endParaRPr>
              </a:p>
            </p:txBody>
          </p:sp>
          <p:grpSp>
            <p:nvGrpSpPr>
              <p:cNvPr id="3" name="Group 3"/>
              <p:cNvGrpSpPr/>
              <p:nvPr/>
            </p:nvGrpSpPr>
            <p:grpSpPr>
              <a:xfrm flipV="1">
                <a:off x="1400828" y="1973427"/>
                <a:ext cx="5310732" cy="45719"/>
                <a:chOff x="0" y="45415"/>
                <a:chExt cx="12878062" cy="104927"/>
              </a:xfrm>
            </p:grpSpPr>
            <p:sp>
              <p:nvSpPr>
                <p:cNvPr id="4" name="Freeform 4"/>
                <p:cNvSpPr/>
                <p:nvPr/>
              </p:nvSpPr>
              <p:spPr>
                <a:xfrm>
                  <a:off x="0" y="45415"/>
                  <a:ext cx="12878062" cy="104927"/>
                </a:xfrm>
                <a:custGeom>
                  <a:avLst/>
                  <a:gdLst/>
                  <a:ahLst/>
                  <a:cxnLst/>
                  <a:rect l="l" t="t" r="r" b="b"/>
                  <a:pathLst>
                    <a:path w="15758781" h="69850">
                      <a:moveTo>
                        <a:pt x="15467950" y="0"/>
                      </a:moveTo>
                      <a:lnTo>
                        <a:pt x="0" y="0"/>
                      </a:lnTo>
                      <a:lnTo>
                        <a:pt x="0" y="69850"/>
                      </a:lnTo>
                      <a:lnTo>
                        <a:pt x="15758781" y="69850"/>
                      </a:lnTo>
                      <a:lnTo>
                        <a:pt x="15758781" y="0"/>
                      </a:lnTo>
                      <a:close/>
                    </a:path>
                  </a:pathLst>
                </a:custGeom>
                <a:solidFill>
                  <a:srgbClr val="FFFFFF"/>
                </a:solidFill>
              </p:spPr>
            </p:sp>
          </p:grpSp>
          <p:grpSp>
            <p:nvGrpSpPr>
              <p:cNvPr id="8" name="Group 8"/>
              <p:cNvGrpSpPr/>
              <p:nvPr/>
            </p:nvGrpSpPr>
            <p:grpSpPr>
              <a:xfrm>
                <a:off x="1225161" y="1257301"/>
                <a:ext cx="1289440" cy="671406"/>
                <a:chOff x="51720" y="-8256"/>
                <a:chExt cx="339606" cy="176831"/>
              </a:xfrm>
            </p:grpSpPr>
            <p:sp>
              <p:nvSpPr>
                <p:cNvPr id="9" name="Freeform 9"/>
                <p:cNvSpPr/>
                <p:nvPr/>
              </p:nvSpPr>
              <p:spPr>
                <a:xfrm>
                  <a:off x="93092" y="18925"/>
                  <a:ext cx="259665" cy="134055"/>
                </a:xfrm>
                <a:custGeom>
                  <a:avLst/>
                  <a:gdLst/>
                  <a:ahLst/>
                  <a:cxnLst/>
                  <a:rect l="l" t="t" r="r" b="b"/>
                  <a:pathLst>
                    <a:path w="339606" h="162747">
                      <a:moveTo>
                        <a:pt x="81374" y="0"/>
                      </a:moveTo>
                      <a:lnTo>
                        <a:pt x="258232" y="0"/>
                      </a:lnTo>
                      <a:cubicBezTo>
                        <a:pt x="303173" y="0"/>
                        <a:pt x="339606" y="36432"/>
                        <a:pt x="339606" y="81374"/>
                      </a:cubicBezTo>
                      <a:lnTo>
                        <a:pt x="339606" y="81374"/>
                      </a:lnTo>
                      <a:cubicBezTo>
                        <a:pt x="339606" y="126315"/>
                        <a:pt x="303173" y="162747"/>
                        <a:pt x="258232" y="162747"/>
                      </a:cubicBezTo>
                      <a:lnTo>
                        <a:pt x="81374" y="162747"/>
                      </a:lnTo>
                      <a:cubicBezTo>
                        <a:pt x="36432" y="162747"/>
                        <a:pt x="0" y="126315"/>
                        <a:pt x="0" y="81374"/>
                      </a:cubicBezTo>
                      <a:lnTo>
                        <a:pt x="0" y="81374"/>
                      </a:lnTo>
                      <a:cubicBezTo>
                        <a:pt x="0" y="36432"/>
                        <a:pt x="36432" y="0"/>
                        <a:pt x="81374" y="0"/>
                      </a:cubicBezTo>
                      <a:close/>
                    </a:path>
                  </a:pathLst>
                </a:custGeom>
                <a:solidFill>
                  <a:srgbClr val="FE9662"/>
                </a:solidFill>
              </p:spPr>
            </p:sp>
            <p:sp>
              <p:nvSpPr>
                <p:cNvPr id="10" name="TextBox 10"/>
                <p:cNvSpPr txBox="1"/>
                <p:nvPr/>
              </p:nvSpPr>
              <p:spPr>
                <a:xfrm>
                  <a:off x="51720" y="-8256"/>
                  <a:ext cx="339606" cy="176831"/>
                </a:xfrm>
                <a:prstGeom prst="rect">
                  <a:avLst/>
                </a:prstGeom>
              </p:spPr>
              <p:txBody>
                <a:bodyPr lIns="50800" tIns="50800" rIns="50800" bIns="50800" rtlCol="0" anchor="ctr"/>
                <a:lstStyle/>
                <a:p>
                  <a:pPr algn="ctr">
                    <a:lnSpc>
                      <a:spcPts val="3919"/>
                    </a:lnSpc>
                    <a:spcBef>
                      <a:spcPct val="0"/>
                    </a:spcBef>
                  </a:pPr>
                  <a:r>
                    <a:rPr lang="en-US" sz="2400" b="1" dirty="0">
                      <a:solidFill>
                        <a:srgbClr val="FFFFFF"/>
                      </a:solidFill>
                      <a:latin typeface="微软雅黑" panose="020B0503020204020204" pitchFamily="34" charset="-122"/>
                      <a:ea typeface="微软雅黑" panose="020B0503020204020204" pitchFamily="34" charset="-122"/>
                      <a:cs typeface="可画山海体-简"/>
                      <a:sym typeface="可画山海体-简"/>
                    </a:rPr>
                    <a:t>2019</a:t>
                  </a:r>
                </a:p>
              </p:txBody>
            </p:sp>
          </p:grpSp>
        </p:grpSp>
        <p:sp>
          <p:nvSpPr>
            <p:cNvPr id="29" name="Freeform 4"/>
            <p:cNvSpPr/>
            <p:nvPr/>
          </p:nvSpPr>
          <p:spPr>
            <a:xfrm flipV="1">
              <a:off x="861467" y="729934"/>
              <a:ext cx="5310732" cy="45719"/>
            </a:xfrm>
            <a:custGeom>
              <a:avLst/>
              <a:gdLst/>
              <a:ahLst/>
              <a:cxnLst/>
              <a:rect l="l" t="t" r="r" b="b"/>
              <a:pathLst>
                <a:path w="15758781" h="69850">
                  <a:moveTo>
                    <a:pt x="15467950" y="0"/>
                  </a:moveTo>
                  <a:lnTo>
                    <a:pt x="0" y="0"/>
                  </a:lnTo>
                  <a:lnTo>
                    <a:pt x="0" y="69850"/>
                  </a:lnTo>
                  <a:lnTo>
                    <a:pt x="15758781" y="69850"/>
                  </a:lnTo>
                  <a:lnTo>
                    <a:pt x="15758781" y="0"/>
                  </a:lnTo>
                  <a:close/>
                </a:path>
              </a:pathLst>
            </a:custGeom>
            <a:solidFill>
              <a:srgbClr val="FFFFFF"/>
            </a:solidFill>
          </p:spPr>
        </p:sp>
      </p:grpSp>
    </p:spTree>
    <p:extLst>
      <p:ext uri="{BB962C8B-B14F-4D97-AF65-F5344CB8AC3E}">
        <p14:creationId xmlns:p14="http://schemas.microsoft.com/office/powerpoint/2010/main" val="1100697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6" name="文本框 5"/>
          <p:cNvSpPr txBox="1"/>
          <p:nvPr/>
        </p:nvSpPr>
        <p:spPr>
          <a:xfrm>
            <a:off x="762000" y="7807986"/>
            <a:ext cx="9879628" cy="646331"/>
          </a:xfrm>
          <a:prstGeom prst="rect">
            <a:avLst/>
          </a:prstGeom>
          <a:noFill/>
        </p:spPr>
        <p:txBody>
          <a:bodyPr wrap="none" rtlCol="0">
            <a:spAutoFit/>
          </a:bodyPr>
          <a:lstStyle/>
          <a:p>
            <a:r>
              <a:rPr lang="zh-CN" altLang="en-US" sz="3600" dirty="0" smtClean="0">
                <a:solidFill>
                  <a:schemeClr val="bg1"/>
                </a:solidFill>
                <a:latin typeface="华文中宋" panose="02010600040101010101" pitchFamily="2" charset="-122"/>
                <a:ea typeface="华文中宋" panose="02010600040101010101" pitchFamily="2" charset="-122"/>
              </a:rPr>
              <a:t>正超越文明的发源地，成为人们主要的生存空间</a:t>
            </a:r>
            <a:endParaRPr lang="zh-CN" altLang="en-US" sz="3600" dirty="0">
              <a:solidFill>
                <a:schemeClr val="bg1"/>
              </a:solidFill>
              <a:latin typeface="华文中宋" panose="02010600040101010101" pitchFamily="2" charset="-122"/>
              <a:ea typeface="华文中宋" panose="02010600040101010101" pitchFamily="2" charset="-122"/>
            </a:endParaRPr>
          </a:p>
        </p:txBody>
      </p:sp>
      <p:sp>
        <p:nvSpPr>
          <p:cNvPr id="14" name="文本框 13"/>
          <p:cNvSpPr txBox="1"/>
          <p:nvPr/>
        </p:nvSpPr>
        <p:spPr>
          <a:xfrm>
            <a:off x="152400" y="6134100"/>
            <a:ext cx="5211683" cy="1082476"/>
          </a:xfrm>
          <a:prstGeom prst="rect">
            <a:avLst/>
          </a:prstGeom>
          <a:noFill/>
        </p:spPr>
        <p:txBody>
          <a:bodyPr wrap="none" rtlCol="0">
            <a:spAutoFit/>
          </a:bodyPr>
          <a:lstStyle/>
          <a:p>
            <a:pPr algn="ctr">
              <a:lnSpc>
                <a:spcPct val="120000"/>
              </a:lnSpc>
            </a:pPr>
            <a:r>
              <a:rPr lang="zh-CN" altLang="en-US" sz="2800" dirty="0" smtClean="0">
                <a:solidFill>
                  <a:schemeClr val="bg1"/>
                </a:solidFill>
                <a:latin typeface="华文中宋" panose="02010600040101010101" pitchFamily="2" charset="-122"/>
                <a:ea typeface="华文中宋" panose="02010600040101010101" pitchFamily="2" charset="-122"/>
              </a:rPr>
              <a:t>海岸线向内陆凹陷的</a:t>
            </a:r>
            <a:endParaRPr lang="en-US" altLang="zh-CN" sz="2800" dirty="0" smtClean="0">
              <a:solidFill>
                <a:schemeClr val="bg1"/>
              </a:solidFill>
              <a:latin typeface="华文中宋" panose="02010600040101010101" pitchFamily="2" charset="-122"/>
              <a:ea typeface="华文中宋" panose="02010600040101010101" pitchFamily="2" charset="-122"/>
            </a:endParaRPr>
          </a:p>
          <a:p>
            <a:pPr>
              <a:lnSpc>
                <a:spcPct val="120000"/>
              </a:lnSpc>
            </a:pPr>
            <a:r>
              <a:rPr lang="zh-CN" altLang="en-US" sz="2800" dirty="0" smtClean="0">
                <a:solidFill>
                  <a:schemeClr val="bg1"/>
                </a:solidFill>
                <a:latin typeface="华文中宋" panose="02010600040101010101" pitchFamily="2" charset="-122"/>
                <a:ea typeface="华文中宋" panose="02010600040101010101" pitchFamily="2" charset="-122"/>
              </a:rPr>
              <a:t>海湾</a:t>
            </a:r>
            <a:r>
              <a:rPr lang="zh-CN" altLang="en-US" sz="2800" dirty="0">
                <a:solidFill>
                  <a:schemeClr val="bg1"/>
                </a:solidFill>
                <a:latin typeface="华文中宋" panose="02010600040101010101" pitchFamily="2" charset="-122"/>
                <a:ea typeface="华文中宋" panose="02010600040101010101" pitchFamily="2" charset="-122"/>
              </a:rPr>
              <a:t>、</a:t>
            </a:r>
            <a:r>
              <a:rPr lang="zh-CN" altLang="en-US" sz="2800" dirty="0" smtClean="0">
                <a:solidFill>
                  <a:schemeClr val="bg1"/>
                </a:solidFill>
                <a:latin typeface="华文中宋" panose="02010600040101010101" pitchFamily="2" charset="-122"/>
                <a:ea typeface="华文中宋" panose="02010600040101010101" pitchFamily="2" charset="-122"/>
              </a:rPr>
              <a:t>接壤的陆域与相邻的岛屿</a:t>
            </a:r>
            <a:endParaRPr lang="zh-CN" altLang="en-US" sz="2800" dirty="0">
              <a:solidFill>
                <a:schemeClr val="bg1"/>
              </a:solidFill>
              <a:latin typeface="华文中宋" panose="02010600040101010101" pitchFamily="2" charset="-122"/>
              <a:ea typeface="华文中宋" panose="02010600040101010101" pitchFamily="2" charset="-122"/>
            </a:endParaRPr>
          </a:p>
        </p:txBody>
      </p:sp>
      <p:sp>
        <p:nvSpPr>
          <p:cNvPr id="16" name="文本框 15"/>
          <p:cNvSpPr txBox="1"/>
          <p:nvPr/>
        </p:nvSpPr>
        <p:spPr>
          <a:xfrm>
            <a:off x="11963400" y="9258300"/>
            <a:ext cx="6428363" cy="523220"/>
          </a:xfrm>
          <a:prstGeom prst="rect">
            <a:avLst/>
          </a:prstGeom>
          <a:noFill/>
        </p:spPr>
        <p:txBody>
          <a:bodyPr wrap="none" rtlCol="0">
            <a:spAutoFit/>
          </a:bodyPr>
          <a:lstStyle/>
          <a:p>
            <a:r>
              <a:rPr lang="en-US" altLang="zh-CN" sz="2800" dirty="0" smtClean="0">
                <a:solidFill>
                  <a:schemeClr val="bg1"/>
                </a:solidFill>
                <a:latin typeface="华文中宋" panose="02010600040101010101" pitchFamily="2" charset="-122"/>
                <a:ea typeface="华文中宋" panose="02010600040101010101" pitchFamily="2" charset="-122"/>
              </a:rPr>
              <a:t>—— CCTV9 </a:t>
            </a:r>
            <a:r>
              <a:rPr lang="zh-CN" altLang="en-US" sz="2800" dirty="0" smtClean="0">
                <a:solidFill>
                  <a:schemeClr val="bg1"/>
                </a:solidFill>
                <a:latin typeface="华文中宋" panose="02010600040101010101" pitchFamily="2" charset="-122"/>
                <a:ea typeface="华文中宋" panose="02010600040101010101" pitchFamily="2" charset="-122"/>
              </a:rPr>
              <a:t>纪录片 </a:t>
            </a:r>
            <a:r>
              <a:rPr lang="en-US" altLang="zh-CN" sz="2800" dirty="0" smtClean="0">
                <a:solidFill>
                  <a:schemeClr val="bg1"/>
                </a:solidFill>
                <a:latin typeface="华文中宋" panose="02010600040101010101" pitchFamily="2" charset="-122"/>
                <a:ea typeface="华文中宋" panose="02010600040101010101" pitchFamily="2" charset="-122"/>
              </a:rPr>
              <a:t>《</a:t>
            </a:r>
            <a:r>
              <a:rPr lang="zh-CN" altLang="en-US" sz="2800" dirty="0" smtClean="0">
                <a:solidFill>
                  <a:schemeClr val="bg1"/>
                </a:solidFill>
                <a:latin typeface="华文中宋" panose="02010600040101010101" pitchFamily="2" charset="-122"/>
                <a:ea typeface="华文中宋" panose="02010600040101010101" pitchFamily="2" charset="-122"/>
              </a:rPr>
              <a:t>粤港澳大湾区</a:t>
            </a:r>
            <a:r>
              <a:rPr lang="en-US" altLang="zh-CN" sz="2800" dirty="0" smtClean="0">
                <a:solidFill>
                  <a:schemeClr val="bg1"/>
                </a:solidFill>
                <a:latin typeface="华文中宋" panose="02010600040101010101" pitchFamily="2" charset="-122"/>
                <a:ea typeface="华文中宋" panose="02010600040101010101" pitchFamily="2" charset="-122"/>
              </a:rPr>
              <a:t>》</a:t>
            </a:r>
            <a:endParaRPr lang="zh-CN" altLang="en-US" sz="2800" dirty="0">
              <a:solidFill>
                <a:schemeClr val="bg1"/>
              </a:solidFill>
              <a:latin typeface="华文中宋" panose="02010600040101010101" pitchFamily="2" charset="-122"/>
              <a:ea typeface="华文中宋" panose="02010600040101010101" pitchFamily="2" charset="-122"/>
            </a:endParaRPr>
          </a:p>
        </p:txBody>
      </p:sp>
      <p:pic>
        <p:nvPicPr>
          <p:cNvPr id="7" name="9月19日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647700"/>
            <a:ext cx="18288000" cy="11430000"/>
          </a:xfrm>
          <a:prstGeom prst="rect">
            <a:avLst/>
          </a:prstGeom>
        </p:spPr>
      </p:pic>
      <p:pic>
        <p:nvPicPr>
          <p:cNvPr id="2" name="图片 1"/>
          <p:cNvPicPr>
            <a:picLocks noChangeAspect="1"/>
          </p:cNvPicPr>
          <p:nvPr/>
        </p:nvPicPr>
        <p:blipFill rotWithShape="1">
          <a:blip r:embed="rId7">
            <a:extLst>
              <a:ext uri="{28A0092B-C50C-407E-A947-70E740481C1C}">
                <a14:useLocalDpi xmlns:a14="http://schemas.microsoft.com/office/drawing/2010/main" val="0"/>
              </a:ext>
            </a:extLst>
          </a:blip>
          <a:srcRect l="15176" r="8099" b="5000"/>
          <a:stretch/>
        </p:blipFill>
        <p:spPr>
          <a:xfrm>
            <a:off x="0" y="-114300"/>
            <a:ext cx="9206162" cy="10363200"/>
          </a:xfrm>
          <a:prstGeom prst="rect">
            <a:avLst/>
          </a:prstGeom>
        </p:spPr>
      </p:pic>
      <p:sp>
        <p:nvSpPr>
          <p:cNvPr id="3" name="文本框 2"/>
          <p:cNvSpPr txBox="1"/>
          <p:nvPr/>
        </p:nvSpPr>
        <p:spPr>
          <a:xfrm>
            <a:off x="5426221" y="2865223"/>
            <a:ext cx="7571303" cy="1569660"/>
          </a:xfrm>
          <a:prstGeom prst="rect">
            <a:avLst/>
          </a:prstGeom>
          <a:noFill/>
        </p:spPr>
        <p:txBody>
          <a:bodyPr wrap="none" rtlCol="0">
            <a:spAutoFit/>
          </a:bodyPr>
          <a:lstStyle/>
          <a:p>
            <a:r>
              <a:rPr lang="zh-CN" altLang="en-US" sz="9600"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latin typeface="华文行楷" panose="02010800040101010101" pitchFamily="2" charset="-122"/>
                <a:ea typeface="华文行楷" panose="02010800040101010101" pitchFamily="2" charset="-122"/>
              </a:rPr>
              <a:t>粤港澳大湾区</a:t>
            </a:r>
            <a:endParaRPr lang="zh-CN" altLang="en-US" sz="9600" dirty="0">
              <a:solidFill>
                <a:schemeClr val="bg1"/>
              </a:solidFill>
              <a:effectLst>
                <a:glow rad="63500">
                  <a:schemeClr val="accent1">
                    <a:satMod val="175000"/>
                    <a:alpha val="40000"/>
                  </a:schemeClr>
                </a:glow>
                <a:outerShdw blurRad="50800" dist="38100" dir="2700000" algn="tl" rotWithShape="0">
                  <a:prstClr val="black">
                    <a:alpha val="40000"/>
                  </a:prstClr>
                </a:outerShdw>
              </a:effectLst>
              <a:latin typeface="华文行楷" panose="02010800040101010101" pitchFamily="2" charset="-122"/>
              <a:ea typeface="华文行楷" panose="02010800040101010101" pitchFamily="2" charset="-122"/>
            </a:endParaRPr>
          </a:p>
        </p:txBody>
      </p:sp>
      <p:sp>
        <p:nvSpPr>
          <p:cNvPr id="4" name="文本框 3"/>
          <p:cNvSpPr txBox="1"/>
          <p:nvPr/>
        </p:nvSpPr>
        <p:spPr>
          <a:xfrm>
            <a:off x="5867400" y="5067300"/>
            <a:ext cx="2236510" cy="1323439"/>
          </a:xfrm>
          <a:prstGeom prst="rect">
            <a:avLst/>
          </a:prstGeom>
          <a:noFill/>
        </p:spPr>
        <p:txBody>
          <a:bodyPr wrap="none" rtlCol="0">
            <a:spAutoFit/>
          </a:bodyPr>
          <a:lstStyle/>
          <a:p>
            <a:r>
              <a:rPr lang="en-US" altLang="zh-CN" sz="80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1980</a:t>
            </a:r>
            <a:endParaRPr lang="zh-CN" altLang="en-US" sz="8000" b="1" dirty="0">
              <a:solidFill>
                <a:schemeClr val="bg1"/>
              </a:solidFill>
              <a:effectLst>
                <a:glow rad="63500">
                  <a:schemeClr val="accent1">
                    <a:satMod val="175000"/>
                    <a:alpha val="40000"/>
                  </a:schemeClr>
                </a:glow>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endParaRPr>
          </a:p>
        </p:txBody>
      </p:sp>
      <p:sp>
        <p:nvSpPr>
          <p:cNvPr id="10" name="文本框 9"/>
          <p:cNvSpPr txBox="1"/>
          <p:nvPr/>
        </p:nvSpPr>
        <p:spPr>
          <a:xfrm>
            <a:off x="10260290" y="5067300"/>
            <a:ext cx="2236510" cy="1323439"/>
          </a:xfrm>
          <a:prstGeom prst="rect">
            <a:avLst/>
          </a:prstGeom>
          <a:noFill/>
        </p:spPr>
        <p:txBody>
          <a:bodyPr wrap="none" rtlCol="0">
            <a:spAutoFit/>
          </a:bodyPr>
          <a:lstStyle/>
          <a:p>
            <a:r>
              <a:rPr lang="en-US" altLang="zh-CN" sz="80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2020</a:t>
            </a:r>
            <a:endParaRPr lang="zh-CN" altLang="en-US" sz="8000" b="1" dirty="0">
              <a:solidFill>
                <a:schemeClr val="bg1"/>
              </a:solidFill>
              <a:effectLst>
                <a:glow rad="63500">
                  <a:schemeClr val="accent1">
                    <a:satMod val="175000"/>
                    <a:alpha val="40000"/>
                  </a:schemeClr>
                </a:glow>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endParaRPr>
          </a:p>
        </p:txBody>
      </p:sp>
      <p:cxnSp>
        <p:nvCxnSpPr>
          <p:cNvPr id="8" name="直接箭头连接符 7"/>
          <p:cNvCxnSpPr/>
          <p:nvPr/>
        </p:nvCxnSpPr>
        <p:spPr>
          <a:xfrm>
            <a:off x="8103910" y="5829300"/>
            <a:ext cx="2156380" cy="0"/>
          </a:xfrm>
          <a:prstGeom prst="straightConnector1">
            <a:avLst/>
          </a:prstGeom>
          <a:ln w="114300">
            <a:solidFill>
              <a:schemeClr val="bg1"/>
            </a:solidFill>
            <a:tailEnd type="triangle"/>
          </a:ln>
          <a:effectLst>
            <a:glow rad="63500">
              <a:schemeClr val="accent1">
                <a:satMod val="175000"/>
                <a:alpha val="40000"/>
              </a:schemeClr>
            </a:glow>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8860019" y="4966037"/>
            <a:ext cx="954107" cy="1015663"/>
          </a:xfrm>
          <a:prstGeom prst="rect">
            <a:avLst/>
          </a:prstGeom>
          <a:noFill/>
        </p:spPr>
        <p:txBody>
          <a:bodyPr wrap="none" rtlCol="0">
            <a:spAutoFit/>
          </a:bodyPr>
          <a:lstStyle/>
          <a:p>
            <a:r>
              <a:rPr lang="zh-CN" altLang="en-US" sz="6000"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rPr>
              <a:t>？</a:t>
            </a:r>
            <a:endParaRPr lang="zh-CN" altLang="en-US" sz="6000" dirty="0">
              <a:solidFill>
                <a:schemeClr val="bg1"/>
              </a:solidFill>
              <a:effectLst>
                <a:glow rad="63500">
                  <a:schemeClr val="accent1">
                    <a:satMod val="175000"/>
                    <a:alpha val="40000"/>
                  </a:schemeClr>
                </a:glow>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148732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anim calcmode="lin" valueType="num">
                                      <p:cBhvr>
                                        <p:cTn id="8" dur="2000" fill="hold"/>
                                        <p:tgtEl>
                                          <p:spTgt spid="6"/>
                                        </p:tgtEl>
                                        <p:attrNameLst>
                                          <p:attrName>ppt_x</p:attrName>
                                        </p:attrNameLst>
                                      </p:cBhvr>
                                      <p:tavLst>
                                        <p:tav tm="0">
                                          <p:val>
                                            <p:strVal val="#ppt_x"/>
                                          </p:val>
                                        </p:tav>
                                        <p:tav tm="100000">
                                          <p:val>
                                            <p:strVal val="#ppt_x"/>
                                          </p:val>
                                        </p:tav>
                                      </p:tavLst>
                                    </p:anim>
                                    <p:anim calcmode="lin" valueType="num">
                                      <p:cBhvr>
                                        <p:cTn id="9" dur="2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2000"/>
                                        <p:tgtEl>
                                          <p:spTgt spid="16"/>
                                        </p:tgtEl>
                                      </p:cBhvr>
                                    </p:animEffect>
                                    <p:anim calcmode="lin" valueType="num">
                                      <p:cBhvr>
                                        <p:cTn id="13" dur="2000" fill="hold"/>
                                        <p:tgtEl>
                                          <p:spTgt spid="16"/>
                                        </p:tgtEl>
                                        <p:attrNameLst>
                                          <p:attrName>ppt_x</p:attrName>
                                        </p:attrNameLst>
                                      </p:cBhvr>
                                      <p:tavLst>
                                        <p:tav tm="0">
                                          <p:val>
                                            <p:strVal val="#ppt_x"/>
                                          </p:val>
                                        </p:tav>
                                        <p:tav tm="100000">
                                          <p:val>
                                            <p:strVal val="#ppt_x"/>
                                          </p:val>
                                        </p:tav>
                                      </p:tavLst>
                                    </p:anim>
                                    <p:anim calcmode="lin" valueType="num">
                                      <p:cBhvr>
                                        <p:cTn id="14" dur="2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randombar(horizontal)">
                                      <p:cBhvr>
                                        <p:cTn id="24" dur="5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anim calcmode="lin" valueType="num">
                                      <p:cBhvr>
                                        <p:cTn id="30" dur="1000" fill="hold"/>
                                        <p:tgtEl>
                                          <p:spTgt spid="10"/>
                                        </p:tgtEl>
                                        <p:attrNameLst>
                                          <p:attrName>ppt_x</p:attrName>
                                        </p:attrNameLst>
                                      </p:cBhvr>
                                      <p:tavLst>
                                        <p:tav tm="0">
                                          <p:val>
                                            <p:strVal val="#ppt_x"/>
                                          </p:val>
                                        </p:tav>
                                        <p:tav tm="100000">
                                          <p:val>
                                            <p:strVal val="#ppt_x"/>
                                          </p:val>
                                        </p:tav>
                                      </p:tavLst>
                                    </p:anim>
                                    <p:anim calcmode="lin" valueType="num">
                                      <p:cBhvr>
                                        <p:cTn id="3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1000"/>
                                        <p:tgtEl>
                                          <p:spTgt spid="4"/>
                                        </p:tgtEl>
                                      </p:cBhvr>
                                    </p:animEffect>
                                    <p:anim calcmode="lin" valueType="num">
                                      <p:cBhvr>
                                        <p:cTn id="37" dur="1000" fill="hold"/>
                                        <p:tgtEl>
                                          <p:spTgt spid="4"/>
                                        </p:tgtEl>
                                        <p:attrNameLst>
                                          <p:attrName>ppt_x</p:attrName>
                                        </p:attrNameLst>
                                      </p:cBhvr>
                                      <p:tavLst>
                                        <p:tav tm="0">
                                          <p:val>
                                            <p:strVal val="#ppt_x"/>
                                          </p:val>
                                        </p:tav>
                                        <p:tav tm="100000">
                                          <p:val>
                                            <p:strVal val="#ppt_x"/>
                                          </p:val>
                                        </p:tav>
                                      </p:tavLst>
                                    </p:anim>
                                    <p:anim calcmode="lin" valueType="num">
                                      <p:cBhvr>
                                        <p:cTn id="38" dur="1000" fill="hold"/>
                                        <p:tgtEl>
                                          <p:spTgt spid="4"/>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1000"/>
                                        <p:tgtEl>
                                          <p:spTgt spid="2"/>
                                        </p:tgtEl>
                                      </p:cBhvr>
                                    </p:animEffect>
                                    <p:anim calcmode="lin" valueType="num">
                                      <p:cBhvr>
                                        <p:cTn id="42" dur="1000" fill="hold"/>
                                        <p:tgtEl>
                                          <p:spTgt spid="2"/>
                                        </p:tgtEl>
                                        <p:attrNameLst>
                                          <p:attrName>ppt_x</p:attrName>
                                        </p:attrNameLst>
                                      </p:cBhvr>
                                      <p:tavLst>
                                        <p:tav tm="0">
                                          <p:val>
                                            <p:strVal val="#ppt_x"/>
                                          </p:val>
                                        </p:tav>
                                        <p:tav tm="100000">
                                          <p:val>
                                            <p:strVal val="#ppt_x"/>
                                          </p:val>
                                        </p:tav>
                                      </p:tavLst>
                                    </p:anim>
                                    <p:anim calcmode="lin" valueType="num">
                                      <p:cBhvr>
                                        <p:cTn id="4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randombar(horizontal)">
                                      <p:cBhvr>
                                        <p:cTn id="48" dur="500"/>
                                        <p:tgtEl>
                                          <p:spTgt spid="9"/>
                                        </p:tgtEl>
                                      </p:cBhvr>
                                    </p:animEffect>
                                  </p:childTnLst>
                                </p:cTn>
                              </p:par>
                              <p:par>
                                <p:cTn id="49" presetID="14" presetClass="entr" presetSubtype="10" fill="hold" nodeType="with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randombar(horizontal)">
                                      <p:cBhvr>
                                        <p:cTn id="5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2" fill="hold" display="0">
                  <p:stCondLst>
                    <p:cond delay="indefinite"/>
                  </p:stCondLst>
                </p:cTn>
                <p:tgtEl>
                  <p:spTgt spid="7"/>
                </p:tgtEl>
              </p:cMediaNode>
            </p:video>
          </p:childTnLst>
        </p:cTn>
      </p:par>
    </p:tnLst>
    <p:bldLst>
      <p:bldP spid="6" grpId="0"/>
      <p:bldP spid="16" grpId="0"/>
      <p:bldP spid="3" grpId="0"/>
      <p:bldP spid="4" grpId="0"/>
      <p:bldP spid="10"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a:extLst>
              <a:ext uri="{FF2B5EF4-FFF2-40B4-BE49-F238E27FC236}">
                <a16:creationId xmlns:a16="http://schemas.microsoft.com/office/drawing/2014/main" id="{D7076F29-BA81-AD4C-0FCD-962EE61290E1}"/>
              </a:ext>
            </a:extLst>
          </p:cNvPr>
          <p:cNvGrpSpPr/>
          <p:nvPr/>
        </p:nvGrpSpPr>
        <p:grpSpPr>
          <a:xfrm>
            <a:off x="762000" y="2171700"/>
            <a:ext cx="16516350" cy="7543800"/>
            <a:chOff x="660400" y="1767840"/>
            <a:chExt cx="11010900" cy="4366260"/>
          </a:xfrm>
        </p:grpSpPr>
        <p:sp>
          <p:nvSpPr>
            <p:cNvPr id="16" name="矩形 15">
              <a:extLst>
                <a:ext uri="{FF2B5EF4-FFF2-40B4-BE49-F238E27FC236}">
                  <a16:creationId xmlns:a16="http://schemas.microsoft.com/office/drawing/2014/main" id="{30762D12-A0E8-4450-45FD-972E382D01DC}"/>
                </a:ext>
              </a:extLst>
            </p:cNvPr>
            <p:cNvSpPr/>
            <p:nvPr/>
          </p:nvSpPr>
          <p:spPr>
            <a:xfrm>
              <a:off x="812800" y="1920240"/>
              <a:ext cx="10858500"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5" name="矩形 14">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sp>
        <p:nvSpPr>
          <p:cNvPr id="18" name="矩形 17">
            <a:extLst>
              <a:ext uri="{FF2B5EF4-FFF2-40B4-BE49-F238E27FC236}">
                <a16:creationId xmlns:a16="http://schemas.microsoft.com/office/drawing/2014/main" id="{647EF826-3662-E6EF-292D-5ECD00012D5E}"/>
              </a:ext>
            </a:extLst>
          </p:cNvPr>
          <p:cNvSpPr/>
          <p:nvPr>
            <p:custDataLst>
              <p:tags r:id="rId1"/>
            </p:custDataLst>
          </p:nvPr>
        </p:nvSpPr>
        <p:spPr>
          <a:xfrm>
            <a:off x="9588821" y="2321246"/>
            <a:ext cx="7162800" cy="5493812"/>
          </a:xfrm>
          <a:prstGeom prst="rect">
            <a:avLst/>
          </a:prstGeom>
        </p:spPr>
        <p:txBody>
          <a:bodyPr wrap="square">
            <a:spAutoFit/>
          </a:bodyPr>
          <a:lstStyle/>
          <a:p>
            <a:pPr algn="just" defTabSz="1371600">
              <a:lnSpc>
                <a:spcPct val="150000"/>
              </a:lnSpc>
              <a:defRPr/>
            </a:pP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开放初期，</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中国进行着</a:t>
            </a:r>
            <a:r>
              <a:rPr lang="zh-CN" altLang="en-US" sz="2600" b="1" dirty="0" smtClean="0">
                <a:solidFill>
                  <a:srgbClr val="C00000"/>
                </a:solidFill>
                <a:latin typeface="微软雅黑" panose="020B0503020204020204" charset="-122"/>
                <a:ea typeface="微软雅黑" panose="020B0503020204020204" charset="-122"/>
                <a:cs typeface="微软雅黑" panose="020B0503020204020204" charset="-122"/>
              </a:rPr>
              <a:t>特色</a:t>
            </a:r>
            <a:r>
              <a:rPr lang="zh-CN" altLang="en-US" sz="2600" b="1" dirty="0">
                <a:solidFill>
                  <a:srgbClr val="C00000"/>
                </a:solidFill>
                <a:latin typeface="微软雅黑" panose="020B0503020204020204" charset="-122"/>
                <a:ea typeface="微软雅黑" panose="020B0503020204020204" charset="-122"/>
                <a:cs typeface="微软雅黑" panose="020B0503020204020204" charset="-122"/>
              </a:rPr>
              <a:t>社会主义道路</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的探索</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。邓小平</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同志赴广东</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视察</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了解到省</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内巨大</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的</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经济</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发展水平差异，</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他指示道</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（摘自南方</a:t>
            </a:r>
            <a:r>
              <a:rPr lang="zh-CN" altLang="en-US" sz="2600" dirty="0">
                <a:solidFill>
                  <a:schemeClr val="tx2">
                    <a:lumMod val="75000"/>
                  </a:schemeClr>
                </a:solidFill>
                <a:latin typeface="微软雅黑" panose="020B0503020204020204" charset="-122"/>
                <a:ea typeface="微软雅黑" panose="020B0503020204020204" charset="-122"/>
                <a:cs typeface="微软雅黑" panose="020B0503020204020204" charset="-122"/>
              </a:rPr>
              <a:t>谈话</a:t>
            </a:r>
            <a:r>
              <a:rPr lang="zh-CN" altLang="en-US" sz="26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a:t>
            </a:r>
            <a:endParaRPr lang="zh-CN" altLang="en-US" sz="2600" b="1" dirty="0" smtClean="0">
              <a:solidFill>
                <a:schemeClr val="tx2">
                  <a:lumMod val="75000"/>
                </a:schemeClr>
              </a:solidFill>
              <a:latin typeface="微软雅黑" panose="020B0503020204020204" charset="-122"/>
              <a:ea typeface="微软雅黑" panose="020B0503020204020204" charset="-122"/>
            </a:endParaRPr>
          </a:p>
          <a:p>
            <a:pPr marL="685800" indent="-685800" algn="just" defTabSz="1371600">
              <a:lnSpc>
                <a:spcPct val="150000"/>
              </a:lnSpc>
              <a:buFont typeface="Wingdings" panose="05000000000000000000" pitchFamily="2" charset="2"/>
              <a:buChar char="n"/>
              <a:defRPr/>
            </a:pPr>
            <a:r>
              <a:rPr lang="zh-CN" altLang="en-US" sz="2600" dirty="0" smtClean="0">
                <a:solidFill>
                  <a:schemeClr val="tx2">
                    <a:lumMod val="75000"/>
                  </a:schemeClr>
                </a:solidFill>
                <a:latin typeface="微软雅黑" panose="020B0503020204020204" charset="-122"/>
                <a:ea typeface="微软雅黑" panose="020B0503020204020204" charset="-122"/>
              </a:rPr>
              <a:t>广东</a:t>
            </a:r>
            <a:r>
              <a:rPr lang="zh-CN" altLang="en-US" sz="2600" dirty="0">
                <a:solidFill>
                  <a:schemeClr val="tx2">
                    <a:lumMod val="75000"/>
                  </a:schemeClr>
                </a:solidFill>
                <a:latin typeface="微软雅黑" panose="020B0503020204020204" charset="-122"/>
                <a:ea typeface="微软雅黑" panose="020B0503020204020204" charset="-122"/>
              </a:rPr>
              <a:t>是</a:t>
            </a:r>
            <a:r>
              <a:rPr lang="zh-CN" altLang="en-US" sz="2600" b="1" dirty="0">
                <a:solidFill>
                  <a:schemeClr val="accent1">
                    <a:lumMod val="75000"/>
                  </a:schemeClr>
                </a:solidFill>
                <a:latin typeface="微软雅黑" panose="020B0503020204020204" charset="-122"/>
                <a:ea typeface="微软雅黑" panose="020B0503020204020204" charset="-122"/>
              </a:rPr>
              <a:t>改革开放的龙头</a:t>
            </a:r>
            <a:r>
              <a:rPr lang="zh-CN" altLang="en-US" sz="2600" dirty="0" smtClean="0">
                <a:solidFill>
                  <a:schemeClr val="tx2">
                    <a:lumMod val="75000"/>
                  </a:schemeClr>
                </a:solidFill>
                <a:latin typeface="微软雅黑" panose="020B0503020204020204" charset="-122"/>
                <a:ea typeface="微软雅黑" panose="020B0503020204020204" charset="-122"/>
              </a:rPr>
              <a:t>，依托临近香港的优势，争取</a:t>
            </a:r>
            <a:r>
              <a:rPr lang="zh-CN" altLang="en-US" sz="2600" dirty="0">
                <a:solidFill>
                  <a:schemeClr val="tx2">
                    <a:lumMod val="75000"/>
                  </a:schemeClr>
                </a:solidFill>
                <a:latin typeface="微软雅黑" panose="020B0503020204020204" charset="-122"/>
                <a:ea typeface="微软雅黑" panose="020B0503020204020204" charset="-122"/>
              </a:rPr>
              <a:t>用</a:t>
            </a:r>
            <a:r>
              <a:rPr lang="en-US" altLang="zh-CN" sz="2600" dirty="0">
                <a:solidFill>
                  <a:schemeClr val="tx2">
                    <a:lumMod val="75000"/>
                  </a:schemeClr>
                </a:solidFill>
                <a:latin typeface="微软雅黑" panose="020B0503020204020204" charset="-122"/>
                <a:ea typeface="微软雅黑" panose="020B0503020204020204" charset="-122"/>
              </a:rPr>
              <a:t>20</a:t>
            </a:r>
            <a:r>
              <a:rPr lang="zh-CN" altLang="en-US" sz="2600" dirty="0">
                <a:solidFill>
                  <a:schemeClr val="tx2">
                    <a:lumMod val="75000"/>
                  </a:schemeClr>
                </a:solidFill>
                <a:latin typeface="微软雅黑" panose="020B0503020204020204" charset="-122"/>
                <a:ea typeface="微软雅黑" panose="020B0503020204020204" charset="-122"/>
              </a:rPr>
              <a:t>年</a:t>
            </a:r>
            <a:r>
              <a:rPr lang="zh-CN" altLang="en-US" sz="2600" dirty="0" smtClean="0">
                <a:solidFill>
                  <a:schemeClr val="tx2">
                    <a:lumMod val="75000"/>
                  </a:schemeClr>
                </a:solidFill>
                <a:latin typeface="微软雅黑" panose="020B0503020204020204" charset="-122"/>
                <a:ea typeface="微软雅黑" panose="020B0503020204020204" charset="-122"/>
              </a:rPr>
              <a:t>时间赶上亚洲“四小龙”；</a:t>
            </a:r>
            <a:endParaRPr lang="en-US" altLang="zh-CN" sz="2600" dirty="0" smtClean="0">
              <a:solidFill>
                <a:schemeClr val="tx2">
                  <a:lumMod val="75000"/>
                </a:schemeClr>
              </a:solidFill>
              <a:latin typeface="微软雅黑" panose="020B0503020204020204" charset="-122"/>
              <a:ea typeface="微软雅黑" panose="020B0503020204020204" charset="-122"/>
            </a:endParaRPr>
          </a:p>
          <a:p>
            <a:pPr marL="685800" indent="-685800" algn="just" defTabSz="1371600">
              <a:lnSpc>
                <a:spcPct val="150000"/>
              </a:lnSpc>
              <a:buFont typeface="Wingdings" panose="05000000000000000000" pitchFamily="2" charset="2"/>
              <a:buChar char="n"/>
              <a:defRPr/>
            </a:pPr>
            <a:r>
              <a:rPr lang="zh-CN" altLang="en-US" sz="2600" dirty="0">
                <a:solidFill>
                  <a:schemeClr val="tx2">
                    <a:lumMod val="75000"/>
                  </a:schemeClr>
                </a:solidFill>
                <a:latin typeface="微软雅黑" panose="020B0503020204020204" charset="-122"/>
                <a:ea typeface="微软雅黑" panose="020B0503020204020204" charset="-122"/>
              </a:rPr>
              <a:t>发挥</a:t>
            </a:r>
            <a:r>
              <a:rPr lang="zh-CN" altLang="en-US" sz="2600" b="1" dirty="0">
                <a:solidFill>
                  <a:schemeClr val="accent1">
                    <a:lumMod val="75000"/>
                  </a:schemeClr>
                </a:solidFill>
                <a:latin typeface="微软雅黑" panose="020B0503020204020204" charset="-122"/>
                <a:ea typeface="微软雅黑" panose="020B0503020204020204" charset="-122"/>
              </a:rPr>
              <a:t>集中力量办大事</a:t>
            </a:r>
            <a:r>
              <a:rPr lang="zh-CN" altLang="en-US" sz="2600" dirty="0">
                <a:solidFill>
                  <a:schemeClr val="tx2">
                    <a:lumMod val="75000"/>
                  </a:schemeClr>
                </a:solidFill>
                <a:latin typeface="微软雅黑" panose="020B0503020204020204" charset="-122"/>
                <a:ea typeface="微软雅黑" panose="020B0503020204020204" charset="-122"/>
              </a:rPr>
              <a:t>的优势，</a:t>
            </a:r>
            <a:r>
              <a:rPr lang="zh-CN" altLang="en-US" sz="2600" b="1" dirty="0">
                <a:solidFill>
                  <a:schemeClr val="accent1">
                    <a:lumMod val="75000"/>
                  </a:schemeClr>
                </a:solidFill>
                <a:latin typeface="微软雅黑" panose="020B0503020204020204" charset="-122"/>
                <a:ea typeface="微软雅黑" panose="020B0503020204020204" charset="-122"/>
              </a:rPr>
              <a:t>有条件的地方</a:t>
            </a:r>
            <a:r>
              <a:rPr lang="zh-CN" altLang="en-US" sz="2600" dirty="0">
                <a:solidFill>
                  <a:schemeClr val="tx2">
                    <a:lumMod val="75000"/>
                  </a:schemeClr>
                </a:solidFill>
                <a:latin typeface="微软雅黑" panose="020B0503020204020204" charset="-122"/>
                <a:ea typeface="微软雅黑" panose="020B0503020204020204" charset="-122"/>
              </a:rPr>
              <a:t>尽可能</a:t>
            </a:r>
            <a:r>
              <a:rPr lang="zh-CN" altLang="en-US" sz="2600" dirty="0" smtClean="0">
                <a:solidFill>
                  <a:schemeClr val="tx2">
                    <a:lumMod val="75000"/>
                  </a:schemeClr>
                </a:solidFill>
                <a:latin typeface="微软雅黑" panose="020B0503020204020204" charset="-122"/>
                <a:ea typeface="微软雅黑" panose="020B0503020204020204" charset="-122"/>
              </a:rPr>
              <a:t>快一点，</a:t>
            </a:r>
            <a:r>
              <a:rPr lang="zh-CN" altLang="en-US" sz="2600" b="1" dirty="0" smtClean="0">
                <a:solidFill>
                  <a:schemeClr val="accent1">
                    <a:lumMod val="75000"/>
                  </a:schemeClr>
                </a:solidFill>
                <a:latin typeface="微软雅黑" panose="020B0503020204020204" charset="-122"/>
                <a:ea typeface="微软雅黑" panose="020B0503020204020204" charset="-122"/>
              </a:rPr>
              <a:t>再带动区域发展</a:t>
            </a:r>
            <a:r>
              <a:rPr lang="zh-CN" altLang="en-US" sz="2600" dirty="0" smtClean="0">
                <a:solidFill>
                  <a:schemeClr val="tx2">
                    <a:lumMod val="75000"/>
                  </a:schemeClr>
                </a:solidFill>
                <a:latin typeface="微软雅黑" panose="020B0503020204020204" charset="-122"/>
                <a:ea typeface="微软雅黑" panose="020B0503020204020204" charset="-122"/>
              </a:rPr>
              <a:t>；</a:t>
            </a:r>
            <a:endParaRPr lang="en-US" altLang="zh-CN" sz="2600" dirty="0" smtClean="0">
              <a:solidFill>
                <a:schemeClr val="tx2">
                  <a:lumMod val="75000"/>
                </a:schemeClr>
              </a:solidFill>
              <a:latin typeface="微软雅黑" panose="020B0503020204020204" charset="-122"/>
              <a:ea typeface="微软雅黑" panose="020B0503020204020204" charset="-122"/>
            </a:endParaRPr>
          </a:p>
          <a:p>
            <a:pPr marL="685800" indent="-685800" algn="just" defTabSz="1371600">
              <a:lnSpc>
                <a:spcPct val="150000"/>
              </a:lnSpc>
              <a:buFont typeface="Wingdings" panose="05000000000000000000" pitchFamily="2" charset="2"/>
              <a:buChar char="n"/>
              <a:defRPr/>
            </a:pPr>
            <a:r>
              <a:rPr lang="zh-CN" altLang="en-US" sz="2600" dirty="0">
                <a:solidFill>
                  <a:schemeClr val="tx2">
                    <a:lumMod val="75000"/>
                  </a:schemeClr>
                </a:solidFill>
                <a:latin typeface="微软雅黑" panose="020B0503020204020204" charset="-122"/>
                <a:ea typeface="微软雅黑" panose="020B0503020204020204" charset="-122"/>
              </a:rPr>
              <a:t>发展才是硬道理，要协调稳定发展，但协调是</a:t>
            </a:r>
            <a:r>
              <a:rPr lang="zh-CN" altLang="en-US" sz="2600" b="1" dirty="0">
                <a:solidFill>
                  <a:schemeClr val="accent1">
                    <a:lumMod val="75000"/>
                  </a:schemeClr>
                </a:solidFill>
                <a:latin typeface="微软雅黑" panose="020B0503020204020204" charset="-122"/>
                <a:ea typeface="微软雅黑" panose="020B0503020204020204" charset="-122"/>
              </a:rPr>
              <a:t>相对的</a:t>
            </a:r>
            <a:r>
              <a:rPr lang="zh-CN" altLang="en-US" sz="2600" dirty="0">
                <a:solidFill>
                  <a:schemeClr val="tx2">
                    <a:lumMod val="75000"/>
                  </a:schemeClr>
                </a:solidFill>
                <a:latin typeface="微软雅黑" panose="020B0503020204020204" charset="-122"/>
                <a:ea typeface="微软雅黑" panose="020B0503020204020204" charset="-122"/>
              </a:rPr>
              <a:t>，不是</a:t>
            </a:r>
            <a:r>
              <a:rPr lang="zh-CN" altLang="en-US" sz="2600" dirty="0" smtClean="0">
                <a:solidFill>
                  <a:schemeClr val="tx2">
                    <a:lumMod val="75000"/>
                  </a:schemeClr>
                </a:solidFill>
                <a:latin typeface="微软雅黑" panose="020B0503020204020204" charset="-122"/>
                <a:ea typeface="微软雅黑" panose="020B0503020204020204" charset="-122"/>
              </a:rPr>
              <a:t>绝对的。</a:t>
            </a:r>
            <a:endParaRPr lang="zh-CN" altLang="en-US" sz="2600" dirty="0">
              <a:solidFill>
                <a:schemeClr val="tx2">
                  <a:lumMod val="75000"/>
                </a:schemeClr>
              </a:solidFill>
              <a:latin typeface="微软雅黑" panose="020B0503020204020204" charset="-122"/>
              <a:ea typeface="微软雅黑" panose="020B0503020204020204" charset="-122"/>
            </a:endParaRPr>
          </a:p>
        </p:txBody>
      </p:sp>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l="40184" t="10783" r="10774" b="9803"/>
          <a:stretch/>
        </p:blipFill>
        <p:spPr>
          <a:xfrm>
            <a:off x="1101665" y="1825943"/>
            <a:ext cx="4079935" cy="6565453"/>
          </a:xfrm>
          <a:prstGeom prst="rect">
            <a:avLst/>
          </a:prstGeom>
        </p:spPr>
      </p:pic>
      <p:sp>
        <p:nvSpPr>
          <p:cNvPr id="4" name="文本框 3"/>
          <p:cNvSpPr txBox="1"/>
          <p:nvPr/>
        </p:nvSpPr>
        <p:spPr>
          <a:xfrm>
            <a:off x="911115" y="8496300"/>
            <a:ext cx="8842485" cy="400110"/>
          </a:xfrm>
          <a:prstGeom prst="rect">
            <a:avLst/>
          </a:prstGeom>
          <a:noFill/>
        </p:spPr>
        <p:txBody>
          <a:bodyPr wrap="none" rtlCol="0">
            <a:spAutoFit/>
          </a:bodyPr>
          <a:lstStyle/>
          <a:p>
            <a:pPr marL="285750" indent="-285750">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1</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  </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20</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世纪</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80</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年代建成的白天鹅宾馆、繁华沙面岛与尚未开发的珠江南岸</a:t>
            </a:r>
            <a:endPar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12" name="文本框 11"/>
          <p:cNvSpPr txBox="1"/>
          <p:nvPr/>
        </p:nvSpPr>
        <p:spPr>
          <a:xfrm>
            <a:off x="911115" y="8865632"/>
            <a:ext cx="8675773" cy="400110"/>
          </a:xfrm>
          <a:prstGeom prst="rect">
            <a:avLst/>
          </a:prstGeom>
          <a:noFill/>
        </p:spPr>
        <p:txBody>
          <a:bodyPr wrap="none" rtlCol="0">
            <a:spAutoFit/>
          </a:bodyPr>
          <a:lstStyle/>
          <a:p>
            <a:pPr marL="285750" indent="-285750">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a:solidFill>
                  <a:schemeClr val="tx2">
                    <a:lumMod val="75000"/>
                  </a:schemeClr>
                </a:solidFill>
                <a:latin typeface="方正清刻本悦宋简体" panose="02000000000000000000" pitchFamily="2" charset="-122"/>
                <a:ea typeface="方正清刻本悦宋简体" panose="02000000000000000000" pitchFamily="2" charset="-122"/>
              </a:rPr>
              <a:t>2</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  </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1985</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年香港街头遍地高楼与汽车，人均</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GDP6535</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美元，是我国的</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25</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倍</a:t>
            </a:r>
            <a:endPar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3974778" y="419100"/>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5"/>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6" cstate="print">
            <a:duotone>
              <a:schemeClr val="accent1">
                <a:shade val="45000"/>
                <a:satMod val="135000"/>
              </a:schemeClr>
              <a:prstClr val="white"/>
            </a:duotone>
            <a:extLst>
              <a:ext uri="{BEBA8EAE-BF5A-486C-A8C5-ECC9F3942E4B}">
                <a14:imgProps xmlns:a14="http://schemas.microsoft.com/office/drawing/2010/main">
                  <a14:imgLayer r:embed="rId7">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右箭头 4"/>
          <p:cNvSpPr/>
          <p:nvPr/>
        </p:nvSpPr>
        <p:spPr>
          <a:xfrm>
            <a:off x="9525000" y="8343900"/>
            <a:ext cx="700892" cy="533400"/>
          </a:xfrm>
          <a:prstGeom prst="rightArrow">
            <a:avLst/>
          </a:prstGeom>
          <a:solidFill>
            <a:schemeClr val="bg1"/>
          </a:solidFill>
          <a:ln>
            <a:noFill/>
          </a:ln>
          <a:effectLst>
            <a:glow rad="63500">
              <a:schemeClr val="accent1">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10287000" y="8267700"/>
            <a:ext cx="6750566" cy="646331"/>
          </a:xfrm>
          <a:prstGeom prst="rect">
            <a:avLst/>
          </a:prstGeom>
          <a:noFill/>
        </p:spPr>
        <p:txBody>
          <a:bodyPr wrap="none" rtlCol="0">
            <a:spAutoFit/>
          </a:bodyPr>
          <a:lstStyle/>
          <a:p>
            <a:r>
              <a:rPr lang="zh-CN" altLang="en-US" sz="3600" b="1" dirty="0" smtClean="0">
                <a:solidFill>
                  <a:schemeClr val="accent1">
                    <a:lumMod val="75000"/>
                  </a:schemeClr>
                </a:solidFill>
                <a:latin typeface="华文中宋" panose="02010600040101010101" pitchFamily="2" charset="-122"/>
                <a:ea typeface="华文中宋" panose="02010600040101010101" pitchFamily="2" charset="-122"/>
              </a:rPr>
              <a:t>集聚发展</a:t>
            </a:r>
            <a:r>
              <a:rPr lang="zh-CN" altLang="en-US" sz="3200" dirty="0" smtClean="0">
                <a:solidFill>
                  <a:schemeClr val="tx2">
                    <a:lumMod val="75000"/>
                  </a:schemeClr>
                </a:solidFill>
                <a:latin typeface="华文中宋" panose="02010600040101010101" pitchFamily="2" charset="-122"/>
                <a:ea typeface="华文中宋" panose="02010600040101010101" pitchFamily="2" charset="-122"/>
              </a:rPr>
              <a:t>大都市，</a:t>
            </a:r>
            <a:r>
              <a:rPr lang="zh-CN" altLang="en-US" sz="3600" b="1" dirty="0" smtClean="0">
                <a:solidFill>
                  <a:schemeClr val="accent1">
                    <a:lumMod val="75000"/>
                  </a:schemeClr>
                </a:solidFill>
                <a:latin typeface="华文中宋" panose="02010600040101010101" pitchFamily="2" charset="-122"/>
                <a:ea typeface="华文中宋" panose="02010600040101010101" pitchFamily="2" charset="-122"/>
              </a:rPr>
              <a:t>以点带轴</a:t>
            </a:r>
            <a:r>
              <a:rPr lang="zh-CN" altLang="en-US" sz="3200" dirty="0" smtClean="0">
                <a:solidFill>
                  <a:schemeClr val="tx2">
                    <a:lumMod val="75000"/>
                  </a:schemeClr>
                </a:solidFill>
                <a:latin typeface="华文中宋" panose="02010600040101010101" pitchFamily="2" charset="-122"/>
                <a:ea typeface="华文中宋" panose="02010600040101010101" pitchFamily="2" charset="-122"/>
              </a:rPr>
              <a:t>促区域</a:t>
            </a:r>
            <a:endParaRPr lang="zh-CN" altLang="en-US" sz="3200" dirty="0">
              <a:solidFill>
                <a:schemeClr val="tx2">
                  <a:lumMod val="75000"/>
                </a:schemeClr>
              </a:solidFill>
              <a:latin typeface="华文中宋" panose="02010600040101010101" pitchFamily="2" charset="-122"/>
              <a:ea typeface="华文中宋" panose="02010600040101010101" pitchFamily="2" charset="-122"/>
            </a:endParaRPr>
          </a:p>
        </p:txBody>
      </p:sp>
      <p:pic>
        <p:nvPicPr>
          <p:cNvPr id="8" name="图片 7"/>
          <p:cNvPicPr>
            <a:picLocks noChangeAspect="1"/>
          </p:cNvPicPr>
          <p:nvPr/>
        </p:nvPicPr>
        <p:blipFill rotWithShape="1">
          <a:blip r:embed="rId8">
            <a:extLst>
              <a:ext uri="{28A0092B-C50C-407E-A947-70E740481C1C}">
                <a14:useLocalDpi xmlns:a14="http://schemas.microsoft.com/office/drawing/2010/main" val="0"/>
              </a:ext>
            </a:extLst>
          </a:blip>
          <a:srcRect l="2727" r="13171"/>
          <a:stretch/>
        </p:blipFill>
        <p:spPr>
          <a:xfrm>
            <a:off x="5321153" y="1841331"/>
            <a:ext cx="3810001" cy="6565453"/>
          </a:xfrm>
          <a:prstGeom prst="rect">
            <a:avLst/>
          </a:prstGeom>
        </p:spPr>
      </p:pic>
      <p:pic>
        <p:nvPicPr>
          <p:cNvPr id="29" name="图片 28"/>
          <p:cNvPicPr>
            <a:picLocks noChangeAspect="1"/>
          </p:cNvPicPr>
          <p:nvPr/>
        </p:nvPicPr>
        <p:blipFill>
          <a:blip r:embed="rId9"/>
          <a:stretch>
            <a:fillRect/>
          </a:stretch>
        </p:blipFill>
        <p:spPr>
          <a:xfrm>
            <a:off x="99456" y="-128499"/>
            <a:ext cx="3688400" cy="1761897"/>
          </a:xfrm>
          <a:prstGeom prst="rect">
            <a:avLst/>
          </a:prstGeom>
        </p:spPr>
      </p:pic>
    </p:spTree>
    <p:extLst>
      <p:ext uri="{BB962C8B-B14F-4D97-AF65-F5344CB8AC3E}">
        <p14:creationId xmlns:p14="http://schemas.microsoft.com/office/powerpoint/2010/main" val="42423575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3974778" y="42679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5"/>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6" cstate="print">
            <a:duotone>
              <a:schemeClr val="accent1">
                <a:shade val="45000"/>
                <a:satMod val="135000"/>
              </a:schemeClr>
              <a:prstClr val="white"/>
            </a:duotone>
            <a:extLst>
              <a:ext uri="{BEBA8EAE-BF5A-486C-A8C5-ECC9F3942E4B}">
                <a14:imgProps xmlns:a14="http://schemas.microsoft.com/office/drawing/2010/main">
                  <a14:imgLayer r:embed="rId7">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1" name="组合 70">
            <a:extLst>
              <a:ext uri="{FF2B5EF4-FFF2-40B4-BE49-F238E27FC236}">
                <a16:creationId xmlns:a16="http://schemas.microsoft.com/office/drawing/2014/main" id="{D7076F29-BA81-AD4C-0FCD-962EE61290E1}"/>
              </a:ext>
            </a:extLst>
          </p:cNvPr>
          <p:cNvGrpSpPr/>
          <p:nvPr/>
        </p:nvGrpSpPr>
        <p:grpSpPr>
          <a:xfrm>
            <a:off x="914400" y="1943100"/>
            <a:ext cx="16535523" cy="8037590"/>
            <a:chOff x="660400" y="1767840"/>
            <a:chExt cx="11010900" cy="4366260"/>
          </a:xfrm>
        </p:grpSpPr>
        <p:sp>
          <p:nvSpPr>
            <p:cNvPr id="72" name="矩形 71">
              <a:extLst>
                <a:ext uri="{FF2B5EF4-FFF2-40B4-BE49-F238E27FC236}">
                  <a16:creationId xmlns:a16="http://schemas.microsoft.com/office/drawing/2014/main" id="{30762D12-A0E8-4450-45FD-972E382D01DC}"/>
                </a:ext>
              </a:extLst>
            </p:cNvPr>
            <p:cNvSpPr/>
            <p:nvPr/>
          </p:nvSpPr>
          <p:spPr>
            <a:xfrm>
              <a:off x="812800" y="1920240"/>
              <a:ext cx="10858500"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73" name="矩形 72">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74" name="组合 73"/>
          <p:cNvGrpSpPr/>
          <p:nvPr/>
        </p:nvGrpSpPr>
        <p:grpSpPr>
          <a:xfrm>
            <a:off x="1319911" y="2450804"/>
            <a:ext cx="9790274" cy="7188496"/>
            <a:chOff x="2756230" y="636155"/>
            <a:chExt cx="11950371" cy="8774545"/>
          </a:xfrm>
        </p:grpSpPr>
        <p:pic>
          <p:nvPicPr>
            <p:cNvPr id="75" name="图片 74" descr="广东省"/>
            <p:cNvPicPr>
              <a:picLocks noChangeAspect="1"/>
            </p:cNvPicPr>
            <p:nvPr/>
          </p:nvPicPr>
          <p:blipFill rotWithShape="1">
            <a:blip r:embed="rId8">
              <a:extLst>
                <a:ext uri="{96DAC541-7B7A-43D3-8B79-37D633B846F1}">
                  <asvg:svgBlip xmlns="" xmlns:lc="http://schemas.openxmlformats.org/drawingml/2006/lockedCanvas" xmlns:asvg="http://schemas.microsoft.com/office/drawing/2016/SVG/main" r:embed="rId9"/>
                </a:ext>
              </a:extLst>
            </a:blip>
            <a:srcRect l="24964" t="12346" r="18706" b="22614"/>
            <a:stretch/>
          </p:blipFill>
          <p:spPr>
            <a:xfrm>
              <a:off x="3276600" y="636155"/>
              <a:ext cx="11430001" cy="8774545"/>
            </a:xfrm>
            <a:prstGeom prst="rect">
              <a:avLst/>
            </a:prstGeom>
          </p:spPr>
        </p:pic>
        <p:sp>
          <p:nvSpPr>
            <p:cNvPr id="76" name="椭圆 75"/>
            <p:cNvSpPr/>
            <p:nvPr/>
          </p:nvSpPr>
          <p:spPr>
            <a:xfrm>
              <a:off x="9067800" y="4533900"/>
              <a:ext cx="152400" cy="152400"/>
            </a:xfrm>
            <a:prstGeom prst="ellipse">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7" name="椭圆 76"/>
            <p:cNvSpPr/>
            <p:nvPr/>
          </p:nvSpPr>
          <p:spPr>
            <a:xfrm>
              <a:off x="9121141" y="4587241"/>
              <a:ext cx="45719" cy="45719"/>
            </a:xfrm>
            <a:prstGeom prst="ellipse">
              <a:avLst/>
            </a:prstGeom>
            <a:solidFill>
              <a:srgbClr val="C00000"/>
            </a:solid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8" name="文本框 77"/>
            <p:cNvSpPr txBox="1"/>
            <p:nvPr/>
          </p:nvSpPr>
          <p:spPr>
            <a:xfrm>
              <a:off x="8991601" y="4087512"/>
              <a:ext cx="694779" cy="393186"/>
            </a:xfrm>
            <a:prstGeom prst="rect">
              <a:avLst/>
            </a:prstGeom>
            <a:noFill/>
          </p:spPr>
          <p:txBody>
            <a:bodyPr wrap="none" rtlCol="0">
              <a:spAutoFit/>
            </a:bodyPr>
            <a:lstStyle/>
            <a:p>
              <a:r>
                <a:rPr lang="zh-CN" altLang="en-US" sz="1600" b="1" dirty="0"/>
                <a:t>广州</a:t>
              </a:r>
            </a:p>
          </p:txBody>
        </p:sp>
        <p:sp>
          <p:nvSpPr>
            <p:cNvPr id="79" name="椭圆 78"/>
            <p:cNvSpPr/>
            <p:nvPr/>
          </p:nvSpPr>
          <p:spPr>
            <a:xfrm>
              <a:off x="9982200" y="5448300"/>
              <a:ext cx="126000" cy="126000"/>
            </a:xfrm>
            <a:prstGeom prst="ellipse">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0" name="文本框 79"/>
            <p:cNvSpPr txBox="1"/>
            <p:nvPr/>
          </p:nvSpPr>
          <p:spPr>
            <a:xfrm>
              <a:off x="9607406" y="5162324"/>
              <a:ext cx="571908" cy="321698"/>
            </a:xfrm>
            <a:prstGeom prst="rect">
              <a:avLst/>
            </a:prstGeom>
            <a:noFill/>
          </p:spPr>
          <p:txBody>
            <a:bodyPr wrap="none" rtlCol="0">
              <a:spAutoFit/>
            </a:bodyPr>
            <a:lstStyle/>
            <a:p>
              <a:r>
                <a:rPr lang="zh-CN" altLang="en-US" sz="1200" b="1" dirty="0"/>
                <a:t>深圳</a:t>
              </a:r>
            </a:p>
          </p:txBody>
        </p:sp>
        <p:sp>
          <p:nvSpPr>
            <p:cNvPr id="81" name="任意多边形 80"/>
            <p:cNvSpPr/>
            <p:nvPr/>
          </p:nvSpPr>
          <p:spPr>
            <a:xfrm>
              <a:off x="8443704" y="4027432"/>
              <a:ext cx="1253027" cy="892243"/>
            </a:xfrm>
            <a:custGeom>
              <a:avLst/>
              <a:gdLst>
                <a:gd name="connsiteX0" fmla="*/ 771734 w 1253027"/>
                <a:gd name="connsiteY0" fmla="*/ 843018 h 892243"/>
                <a:gd name="connsiteX1" fmla="*/ 333584 w 1253027"/>
                <a:gd name="connsiteY1" fmla="*/ 879531 h 892243"/>
                <a:gd name="connsiteX2" fmla="*/ 3384 w 1253027"/>
                <a:gd name="connsiteY2" fmla="*/ 623943 h 892243"/>
                <a:gd name="connsiteX3" fmla="*/ 198646 w 1253027"/>
                <a:gd name="connsiteY3" fmla="*/ 192143 h 892243"/>
                <a:gd name="connsiteX4" fmla="*/ 755859 w 1253027"/>
                <a:gd name="connsiteY4" fmla="*/ 56 h 892243"/>
                <a:gd name="connsiteX5" fmla="*/ 1222584 w 1253027"/>
                <a:gd name="connsiteY5" fmla="*/ 208018 h 892243"/>
                <a:gd name="connsiteX6" fmla="*/ 1184484 w 1253027"/>
                <a:gd name="connsiteY6" fmla="*/ 566793 h 892243"/>
                <a:gd name="connsiteX7" fmla="*/ 995571 w 1253027"/>
                <a:gd name="connsiteY7" fmla="*/ 750943 h 892243"/>
                <a:gd name="connsiteX8" fmla="*/ 771734 w 1253027"/>
                <a:gd name="connsiteY8" fmla="*/ 843018 h 892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3027" h="892243">
                  <a:moveTo>
                    <a:pt x="771734" y="843018"/>
                  </a:moveTo>
                  <a:cubicBezTo>
                    <a:pt x="661403" y="864449"/>
                    <a:pt x="461642" y="916044"/>
                    <a:pt x="333584" y="879531"/>
                  </a:cubicBezTo>
                  <a:cubicBezTo>
                    <a:pt x="205526" y="843018"/>
                    <a:pt x="25874" y="738508"/>
                    <a:pt x="3384" y="623943"/>
                  </a:cubicBezTo>
                  <a:cubicBezTo>
                    <a:pt x="-19106" y="509378"/>
                    <a:pt x="73233" y="296124"/>
                    <a:pt x="198646" y="192143"/>
                  </a:cubicBezTo>
                  <a:cubicBezTo>
                    <a:pt x="324058" y="88162"/>
                    <a:pt x="585203" y="-2590"/>
                    <a:pt x="755859" y="56"/>
                  </a:cubicBezTo>
                  <a:cubicBezTo>
                    <a:pt x="926515" y="2702"/>
                    <a:pt x="1151147" y="113562"/>
                    <a:pt x="1222584" y="208018"/>
                  </a:cubicBezTo>
                  <a:cubicBezTo>
                    <a:pt x="1294021" y="302474"/>
                    <a:pt x="1222319" y="476306"/>
                    <a:pt x="1184484" y="566793"/>
                  </a:cubicBezTo>
                  <a:cubicBezTo>
                    <a:pt x="1146649" y="657280"/>
                    <a:pt x="1064892" y="705699"/>
                    <a:pt x="995571" y="750943"/>
                  </a:cubicBezTo>
                  <a:cubicBezTo>
                    <a:pt x="926250" y="796187"/>
                    <a:pt x="882065" y="821587"/>
                    <a:pt x="771734" y="843018"/>
                  </a:cubicBezTo>
                  <a:close/>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2" name="任意多边形 81"/>
            <p:cNvSpPr/>
            <p:nvPr/>
          </p:nvSpPr>
          <p:spPr>
            <a:xfrm>
              <a:off x="8861937" y="4486770"/>
              <a:ext cx="493525" cy="282716"/>
            </a:xfrm>
            <a:custGeom>
              <a:avLst/>
              <a:gdLst>
                <a:gd name="connsiteX0" fmla="*/ 216976 w 493525"/>
                <a:gd name="connsiteY0" fmla="*/ 1093 h 282716"/>
                <a:gd name="connsiteX1" fmla="*/ 86801 w 493525"/>
                <a:gd name="connsiteY1" fmla="*/ 28080 h 282716"/>
                <a:gd name="connsiteX2" fmla="*/ 5838 w 493525"/>
                <a:gd name="connsiteY2" fmla="*/ 107455 h 282716"/>
                <a:gd name="connsiteX3" fmla="*/ 21713 w 493525"/>
                <a:gd name="connsiteY3" fmla="*/ 202705 h 282716"/>
                <a:gd name="connsiteX4" fmla="*/ 143951 w 493525"/>
                <a:gd name="connsiteY4" fmla="*/ 275730 h 282716"/>
                <a:gd name="connsiteX5" fmla="*/ 323338 w 493525"/>
                <a:gd name="connsiteY5" fmla="*/ 270968 h 282716"/>
                <a:gd name="connsiteX6" fmla="*/ 461451 w 493525"/>
                <a:gd name="connsiteY6" fmla="*/ 197943 h 282716"/>
                <a:gd name="connsiteX7" fmla="*/ 486851 w 493525"/>
                <a:gd name="connsiteY7" fmla="*/ 74118 h 282716"/>
                <a:gd name="connsiteX8" fmla="*/ 366201 w 493525"/>
                <a:gd name="connsiteY8" fmla="*/ 12205 h 282716"/>
                <a:gd name="connsiteX9" fmla="*/ 216976 w 493525"/>
                <a:gd name="connsiteY9" fmla="*/ 1093 h 282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525" h="282716">
                  <a:moveTo>
                    <a:pt x="216976" y="1093"/>
                  </a:moveTo>
                  <a:cubicBezTo>
                    <a:pt x="170409" y="3739"/>
                    <a:pt x="121991" y="10353"/>
                    <a:pt x="86801" y="28080"/>
                  </a:cubicBezTo>
                  <a:cubicBezTo>
                    <a:pt x="51611" y="45807"/>
                    <a:pt x="16686" y="78351"/>
                    <a:pt x="5838" y="107455"/>
                  </a:cubicBezTo>
                  <a:cubicBezTo>
                    <a:pt x="-5010" y="136559"/>
                    <a:pt x="-1306" y="174659"/>
                    <a:pt x="21713" y="202705"/>
                  </a:cubicBezTo>
                  <a:cubicBezTo>
                    <a:pt x="44732" y="230751"/>
                    <a:pt x="93680" y="264353"/>
                    <a:pt x="143951" y="275730"/>
                  </a:cubicBezTo>
                  <a:cubicBezTo>
                    <a:pt x="194222" y="287107"/>
                    <a:pt x="270421" y="283932"/>
                    <a:pt x="323338" y="270968"/>
                  </a:cubicBezTo>
                  <a:cubicBezTo>
                    <a:pt x="376255" y="258004"/>
                    <a:pt x="434199" y="230751"/>
                    <a:pt x="461451" y="197943"/>
                  </a:cubicBezTo>
                  <a:cubicBezTo>
                    <a:pt x="488703" y="165135"/>
                    <a:pt x="502726" y="105074"/>
                    <a:pt x="486851" y="74118"/>
                  </a:cubicBezTo>
                  <a:cubicBezTo>
                    <a:pt x="470976" y="43162"/>
                    <a:pt x="413826" y="24376"/>
                    <a:pt x="366201" y="12205"/>
                  </a:cubicBezTo>
                  <a:cubicBezTo>
                    <a:pt x="318576" y="34"/>
                    <a:pt x="263543" y="-1553"/>
                    <a:pt x="216976" y="1093"/>
                  </a:cubicBezTo>
                  <a:close/>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3" name="任意多边形 82"/>
            <p:cNvSpPr/>
            <p:nvPr/>
          </p:nvSpPr>
          <p:spPr>
            <a:xfrm>
              <a:off x="4086033" y="4514474"/>
              <a:ext cx="4816667" cy="4601549"/>
            </a:xfrm>
            <a:custGeom>
              <a:avLst/>
              <a:gdLst>
                <a:gd name="connsiteX0" fmla="*/ 4816667 w 4816667"/>
                <a:gd name="connsiteY0" fmla="*/ 32126 h 4601549"/>
                <a:gd name="connsiteX1" fmla="*/ 4588067 w 4816667"/>
                <a:gd name="connsiteY1" fmla="*/ 376 h 4601549"/>
                <a:gd name="connsiteX2" fmla="*/ 4315017 w 4816667"/>
                <a:gd name="connsiteY2" fmla="*/ 51176 h 4601549"/>
                <a:gd name="connsiteX3" fmla="*/ 4029267 w 4816667"/>
                <a:gd name="connsiteY3" fmla="*/ 228976 h 4601549"/>
                <a:gd name="connsiteX4" fmla="*/ 3749867 w 4816667"/>
                <a:gd name="connsiteY4" fmla="*/ 502026 h 4601549"/>
                <a:gd name="connsiteX5" fmla="*/ 3603817 w 4816667"/>
                <a:gd name="connsiteY5" fmla="*/ 990976 h 4601549"/>
                <a:gd name="connsiteX6" fmla="*/ 3438717 w 4816667"/>
                <a:gd name="connsiteY6" fmla="*/ 1378326 h 4601549"/>
                <a:gd name="connsiteX7" fmla="*/ 3343467 w 4816667"/>
                <a:gd name="connsiteY7" fmla="*/ 1835526 h 4601549"/>
                <a:gd name="connsiteX8" fmla="*/ 3178367 w 4816667"/>
                <a:gd name="connsiteY8" fmla="*/ 2051426 h 4601549"/>
                <a:gd name="connsiteX9" fmla="*/ 2968817 w 4816667"/>
                <a:gd name="connsiteY9" fmla="*/ 2121276 h 4601549"/>
                <a:gd name="connsiteX10" fmla="*/ 2378267 w 4816667"/>
                <a:gd name="connsiteY10" fmla="*/ 2330826 h 4601549"/>
                <a:gd name="connsiteX11" fmla="*/ 1895667 w 4816667"/>
                <a:gd name="connsiteY11" fmla="*/ 2565776 h 4601549"/>
                <a:gd name="connsiteX12" fmla="*/ 1247967 w 4816667"/>
                <a:gd name="connsiteY12" fmla="*/ 2705476 h 4601549"/>
                <a:gd name="connsiteX13" fmla="*/ 771717 w 4816667"/>
                <a:gd name="connsiteY13" fmla="*/ 2915026 h 4601549"/>
                <a:gd name="connsiteX14" fmla="*/ 231967 w 4816667"/>
                <a:gd name="connsiteY14" fmla="*/ 3169026 h 4601549"/>
                <a:gd name="connsiteX15" fmla="*/ 3367 w 4816667"/>
                <a:gd name="connsiteY15" fmla="*/ 3626226 h 4601549"/>
                <a:gd name="connsiteX16" fmla="*/ 124017 w 4816667"/>
                <a:gd name="connsiteY16" fmla="*/ 4077076 h 4601549"/>
                <a:gd name="connsiteX17" fmla="*/ 498667 w 4816667"/>
                <a:gd name="connsiteY17" fmla="*/ 4566026 h 4601549"/>
                <a:gd name="connsiteX18" fmla="*/ 511367 w 4816667"/>
                <a:gd name="connsiteY18" fmla="*/ 4566026 h 4601549"/>
                <a:gd name="connsiteX19" fmla="*/ 511367 w 4816667"/>
                <a:gd name="connsiteY19" fmla="*/ 4585076 h 460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6667" h="4601549">
                  <a:moveTo>
                    <a:pt x="4816667" y="32126"/>
                  </a:moveTo>
                  <a:cubicBezTo>
                    <a:pt x="4744171" y="14663"/>
                    <a:pt x="4671675" y="-2799"/>
                    <a:pt x="4588067" y="376"/>
                  </a:cubicBezTo>
                  <a:cubicBezTo>
                    <a:pt x="4504459" y="3551"/>
                    <a:pt x="4408150" y="13076"/>
                    <a:pt x="4315017" y="51176"/>
                  </a:cubicBezTo>
                  <a:cubicBezTo>
                    <a:pt x="4221884" y="89276"/>
                    <a:pt x="4123459" y="153834"/>
                    <a:pt x="4029267" y="228976"/>
                  </a:cubicBezTo>
                  <a:cubicBezTo>
                    <a:pt x="3935075" y="304118"/>
                    <a:pt x="3820775" y="375026"/>
                    <a:pt x="3749867" y="502026"/>
                  </a:cubicBezTo>
                  <a:cubicBezTo>
                    <a:pt x="3678959" y="629026"/>
                    <a:pt x="3655675" y="844926"/>
                    <a:pt x="3603817" y="990976"/>
                  </a:cubicBezTo>
                  <a:cubicBezTo>
                    <a:pt x="3551959" y="1137026"/>
                    <a:pt x="3482109" y="1237568"/>
                    <a:pt x="3438717" y="1378326"/>
                  </a:cubicBezTo>
                  <a:cubicBezTo>
                    <a:pt x="3395325" y="1519084"/>
                    <a:pt x="3386859" y="1723343"/>
                    <a:pt x="3343467" y="1835526"/>
                  </a:cubicBezTo>
                  <a:cubicBezTo>
                    <a:pt x="3300075" y="1947709"/>
                    <a:pt x="3240809" y="2003801"/>
                    <a:pt x="3178367" y="2051426"/>
                  </a:cubicBezTo>
                  <a:cubicBezTo>
                    <a:pt x="3115925" y="2099051"/>
                    <a:pt x="2968817" y="2121276"/>
                    <a:pt x="2968817" y="2121276"/>
                  </a:cubicBezTo>
                  <a:cubicBezTo>
                    <a:pt x="2835467" y="2167843"/>
                    <a:pt x="2557125" y="2256743"/>
                    <a:pt x="2378267" y="2330826"/>
                  </a:cubicBezTo>
                  <a:cubicBezTo>
                    <a:pt x="2199409" y="2404909"/>
                    <a:pt x="2084050" y="2503334"/>
                    <a:pt x="1895667" y="2565776"/>
                  </a:cubicBezTo>
                  <a:cubicBezTo>
                    <a:pt x="1707284" y="2628218"/>
                    <a:pt x="1435292" y="2647268"/>
                    <a:pt x="1247967" y="2705476"/>
                  </a:cubicBezTo>
                  <a:cubicBezTo>
                    <a:pt x="1060642" y="2763684"/>
                    <a:pt x="941050" y="2837768"/>
                    <a:pt x="771717" y="2915026"/>
                  </a:cubicBezTo>
                  <a:cubicBezTo>
                    <a:pt x="602384" y="2992284"/>
                    <a:pt x="360025" y="3050493"/>
                    <a:pt x="231967" y="3169026"/>
                  </a:cubicBezTo>
                  <a:cubicBezTo>
                    <a:pt x="103909" y="3287559"/>
                    <a:pt x="21359" y="3474884"/>
                    <a:pt x="3367" y="3626226"/>
                  </a:cubicBezTo>
                  <a:cubicBezTo>
                    <a:pt x="-14625" y="3777568"/>
                    <a:pt x="41467" y="3920443"/>
                    <a:pt x="124017" y="4077076"/>
                  </a:cubicBezTo>
                  <a:cubicBezTo>
                    <a:pt x="206567" y="4233709"/>
                    <a:pt x="498667" y="4566026"/>
                    <a:pt x="498667" y="4566026"/>
                  </a:cubicBezTo>
                  <a:cubicBezTo>
                    <a:pt x="563225" y="4647518"/>
                    <a:pt x="509250" y="4562851"/>
                    <a:pt x="511367" y="4566026"/>
                  </a:cubicBezTo>
                  <a:cubicBezTo>
                    <a:pt x="513484" y="4569201"/>
                    <a:pt x="512425" y="4577138"/>
                    <a:pt x="511367" y="4585076"/>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4" name="任意多边形 83"/>
            <p:cNvSpPr/>
            <p:nvPr/>
          </p:nvSpPr>
          <p:spPr>
            <a:xfrm>
              <a:off x="6502400" y="4682067"/>
              <a:ext cx="2997896" cy="2159000"/>
            </a:xfrm>
            <a:custGeom>
              <a:avLst/>
              <a:gdLst>
                <a:gd name="connsiteX0" fmla="*/ 2836333 w 2997896"/>
                <a:gd name="connsiteY0" fmla="*/ 0 h 2159000"/>
                <a:gd name="connsiteX1" fmla="*/ 2997200 w 2997896"/>
                <a:gd name="connsiteY1" fmla="*/ 169333 h 2159000"/>
                <a:gd name="connsiteX2" fmla="*/ 2887133 w 2997896"/>
                <a:gd name="connsiteY2" fmla="*/ 550333 h 2159000"/>
                <a:gd name="connsiteX3" fmla="*/ 2709333 w 2997896"/>
                <a:gd name="connsiteY3" fmla="*/ 812800 h 2159000"/>
                <a:gd name="connsiteX4" fmla="*/ 2582333 w 2997896"/>
                <a:gd name="connsiteY4" fmla="*/ 1117600 h 2159000"/>
                <a:gd name="connsiteX5" fmla="*/ 2413000 w 2997896"/>
                <a:gd name="connsiteY5" fmla="*/ 1464733 h 2159000"/>
                <a:gd name="connsiteX6" fmla="*/ 1938867 w 2997896"/>
                <a:gd name="connsiteY6" fmla="*/ 1481666 h 2159000"/>
                <a:gd name="connsiteX7" fmla="*/ 1405467 w 2997896"/>
                <a:gd name="connsiteY7" fmla="*/ 1761066 h 2159000"/>
                <a:gd name="connsiteX8" fmla="*/ 982133 w 2997896"/>
                <a:gd name="connsiteY8" fmla="*/ 1921933 h 2159000"/>
                <a:gd name="connsiteX9" fmla="*/ 584200 w 2997896"/>
                <a:gd name="connsiteY9" fmla="*/ 2091266 h 2159000"/>
                <a:gd name="connsiteX10" fmla="*/ 0 w 2997896"/>
                <a:gd name="connsiteY10" fmla="*/ 2159000 h 215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97896" h="2159000">
                  <a:moveTo>
                    <a:pt x="2836333" y="0"/>
                  </a:moveTo>
                  <a:cubicBezTo>
                    <a:pt x="2912533" y="38805"/>
                    <a:pt x="2988733" y="77611"/>
                    <a:pt x="2997200" y="169333"/>
                  </a:cubicBezTo>
                  <a:cubicBezTo>
                    <a:pt x="3005667" y="261055"/>
                    <a:pt x="2935111" y="443089"/>
                    <a:pt x="2887133" y="550333"/>
                  </a:cubicBezTo>
                  <a:cubicBezTo>
                    <a:pt x="2839155" y="657577"/>
                    <a:pt x="2760133" y="718256"/>
                    <a:pt x="2709333" y="812800"/>
                  </a:cubicBezTo>
                  <a:cubicBezTo>
                    <a:pt x="2658533" y="907344"/>
                    <a:pt x="2631722" y="1008945"/>
                    <a:pt x="2582333" y="1117600"/>
                  </a:cubicBezTo>
                  <a:cubicBezTo>
                    <a:pt x="2532944" y="1226255"/>
                    <a:pt x="2520244" y="1404055"/>
                    <a:pt x="2413000" y="1464733"/>
                  </a:cubicBezTo>
                  <a:cubicBezTo>
                    <a:pt x="2305756" y="1525411"/>
                    <a:pt x="2106789" y="1432277"/>
                    <a:pt x="1938867" y="1481666"/>
                  </a:cubicBezTo>
                  <a:cubicBezTo>
                    <a:pt x="1770945" y="1531055"/>
                    <a:pt x="1564923" y="1687688"/>
                    <a:pt x="1405467" y="1761066"/>
                  </a:cubicBezTo>
                  <a:cubicBezTo>
                    <a:pt x="1246011" y="1834444"/>
                    <a:pt x="1119011" y="1866900"/>
                    <a:pt x="982133" y="1921933"/>
                  </a:cubicBezTo>
                  <a:cubicBezTo>
                    <a:pt x="845255" y="1976966"/>
                    <a:pt x="747889" y="2051755"/>
                    <a:pt x="584200" y="2091266"/>
                  </a:cubicBezTo>
                  <a:cubicBezTo>
                    <a:pt x="420511" y="2130777"/>
                    <a:pt x="210255" y="2144888"/>
                    <a:pt x="0" y="215900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5" name="任意多边形 84"/>
            <p:cNvSpPr/>
            <p:nvPr/>
          </p:nvSpPr>
          <p:spPr>
            <a:xfrm>
              <a:off x="6866467" y="3420533"/>
              <a:ext cx="2159000" cy="1075267"/>
            </a:xfrm>
            <a:custGeom>
              <a:avLst/>
              <a:gdLst>
                <a:gd name="connsiteX0" fmla="*/ 2159000 w 2159000"/>
                <a:gd name="connsiteY0" fmla="*/ 1075267 h 1075267"/>
                <a:gd name="connsiteX1" fmla="*/ 1811866 w 2159000"/>
                <a:gd name="connsiteY1" fmla="*/ 922867 h 1075267"/>
                <a:gd name="connsiteX2" fmla="*/ 1456266 w 2159000"/>
                <a:gd name="connsiteY2" fmla="*/ 812800 h 1075267"/>
                <a:gd name="connsiteX3" fmla="*/ 651933 w 2159000"/>
                <a:gd name="connsiteY3" fmla="*/ 584200 h 1075267"/>
                <a:gd name="connsiteX4" fmla="*/ 0 w 2159000"/>
                <a:gd name="connsiteY4" fmla="*/ 0 h 1075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1075267">
                  <a:moveTo>
                    <a:pt x="2159000" y="1075267"/>
                  </a:moveTo>
                  <a:cubicBezTo>
                    <a:pt x="2043994" y="1020939"/>
                    <a:pt x="1928988" y="966611"/>
                    <a:pt x="1811866" y="922867"/>
                  </a:cubicBezTo>
                  <a:cubicBezTo>
                    <a:pt x="1694744" y="879123"/>
                    <a:pt x="1456266" y="812800"/>
                    <a:pt x="1456266" y="812800"/>
                  </a:cubicBezTo>
                  <a:cubicBezTo>
                    <a:pt x="1262944" y="756355"/>
                    <a:pt x="894644" y="719667"/>
                    <a:pt x="651933" y="584200"/>
                  </a:cubicBezTo>
                  <a:cubicBezTo>
                    <a:pt x="409222" y="448733"/>
                    <a:pt x="204611" y="224366"/>
                    <a:pt x="0" y="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6" name="任意多边形 85"/>
            <p:cNvSpPr/>
            <p:nvPr/>
          </p:nvSpPr>
          <p:spPr>
            <a:xfrm>
              <a:off x="6155267" y="4318000"/>
              <a:ext cx="2413000" cy="864235"/>
            </a:xfrm>
            <a:custGeom>
              <a:avLst/>
              <a:gdLst>
                <a:gd name="connsiteX0" fmla="*/ 2413000 w 2413000"/>
                <a:gd name="connsiteY0" fmla="*/ 0 h 864235"/>
                <a:gd name="connsiteX1" fmla="*/ 1955800 w 2413000"/>
                <a:gd name="connsiteY1" fmla="*/ 194733 h 864235"/>
                <a:gd name="connsiteX2" fmla="*/ 1363133 w 2413000"/>
                <a:gd name="connsiteY2" fmla="*/ 618067 h 864235"/>
                <a:gd name="connsiteX3" fmla="*/ 787400 w 2413000"/>
                <a:gd name="connsiteY3" fmla="*/ 863600 h 864235"/>
                <a:gd name="connsiteX4" fmla="*/ 296333 w 2413000"/>
                <a:gd name="connsiteY4" fmla="*/ 677333 h 864235"/>
                <a:gd name="connsiteX5" fmla="*/ 0 w 2413000"/>
                <a:gd name="connsiteY5" fmla="*/ 330200 h 86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3000" h="864235">
                  <a:moveTo>
                    <a:pt x="2413000" y="0"/>
                  </a:moveTo>
                  <a:cubicBezTo>
                    <a:pt x="2271889" y="45861"/>
                    <a:pt x="2130778" y="91722"/>
                    <a:pt x="1955800" y="194733"/>
                  </a:cubicBezTo>
                  <a:cubicBezTo>
                    <a:pt x="1780822" y="297744"/>
                    <a:pt x="1557866" y="506589"/>
                    <a:pt x="1363133" y="618067"/>
                  </a:cubicBezTo>
                  <a:cubicBezTo>
                    <a:pt x="1168400" y="729545"/>
                    <a:pt x="965200" y="853722"/>
                    <a:pt x="787400" y="863600"/>
                  </a:cubicBezTo>
                  <a:cubicBezTo>
                    <a:pt x="609600" y="873478"/>
                    <a:pt x="427566" y="766233"/>
                    <a:pt x="296333" y="677333"/>
                  </a:cubicBezTo>
                  <a:cubicBezTo>
                    <a:pt x="165100" y="588433"/>
                    <a:pt x="82550" y="459316"/>
                    <a:pt x="0" y="33020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7" name="任意多边形 86"/>
            <p:cNvSpPr/>
            <p:nvPr/>
          </p:nvSpPr>
          <p:spPr>
            <a:xfrm>
              <a:off x="8898467" y="3412067"/>
              <a:ext cx="762044" cy="1159933"/>
            </a:xfrm>
            <a:custGeom>
              <a:avLst/>
              <a:gdLst>
                <a:gd name="connsiteX0" fmla="*/ 440266 w 762044"/>
                <a:gd name="connsiteY0" fmla="*/ 1159933 h 1159933"/>
                <a:gd name="connsiteX1" fmla="*/ 677333 w 762044"/>
                <a:gd name="connsiteY1" fmla="*/ 1058333 h 1159933"/>
                <a:gd name="connsiteX2" fmla="*/ 762000 w 762044"/>
                <a:gd name="connsiteY2" fmla="*/ 821266 h 1159933"/>
                <a:gd name="connsiteX3" fmla="*/ 668866 w 762044"/>
                <a:gd name="connsiteY3" fmla="*/ 499533 h 1159933"/>
                <a:gd name="connsiteX4" fmla="*/ 287866 w 762044"/>
                <a:gd name="connsiteY4" fmla="*/ 143933 h 1159933"/>
                <a:gd name="connsiteX5" fmla="*/ 0 w 762044"/>
                <a:gd name="connsiteY5" fmla="*/ 0 h 1159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2044" h="1159933">
                  <a:moveTo>
                    <a:pt x="440266" y="1159933"/>
                  </a:moveTo>
                  <a:cubicBezTo>
                    <a:pt x="531988" y="1137355"/>
                    <a:pt x="623711" y="1114777"/>
                    <a:pt x="677333" y="1058333"/>
                  </a:cubicBezTo>
                  <a:cubicBezTo>
                    <a:pt x="730955" y="1001888"/>
                    <a:pt x="763411" y="914399"/>
                    <a:pt x="762000" y="821266"/>
                  </a:cubicBezTo>
                  <a:cubicBezTo>
                    <a:pt x="760589" y="728133"/>
                    <a:pt x="747888" y="612422"/>
                    <a:pt x="668866" y="499533"/>
                  </a:cubicBezTo>
                  <a:cubicBezTo>
                    <a:pt x="589844" y="386644"/>
                    <a:pt x="399344" y="227188"/>
                    <a:pt x="287866" y="143933"/>
                  </a:cubicBezTo>
                  <a:cubicBezTo>
                    <a:pt x="176388" y="60678"/>
                    <a:pt x="88194" y="30339"/>
                    <a:pt x="0" y="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8" name="任意多边形 87"/>
            <p:cNvSpPr/>
            <p:nvPr/>
          </p:nvSpPr>
          <p:spPr>
            <a:xfrm>
              <a:off x="8661400" y="1066800"/>
              <a:ext cx="1448771" cy="3191933"/>
            </a:xfrm>
            <a:custGeom>
              <a:avLst/>
              <a:gdLst>
                <a:gd name="connsiteX0" fmla="*/ 990600 w 1448771"/>
                <a:gd name="connsiteY0" fmla="*/ 3191933 h 3191933"/>
                <a:gd name="connsiteX1" fmla="*/ 1295400 w 1448771"/>
                <a:gd name="connsiteY1" fmla="*/ 3081867 h 3191933"/>
                <a:gd name="connsiteX2" fmla="*/ 1447800 w 1448771"/>
                <a:gd name="connsiteY2" fmla="*/ 2556933 h 3191933"/>
                <a:gd name="connsiteX3" fmla="*/ 1346200 w 1448771"/>
                <a:gd name="connsiteY3" fmla="*/ 2006600 h 3191933"/>
                <a:gd name="connsiteX4" fmla="*/ 1075267 w 1448771"/>
                <a:gd name="connsiteY4" fmla="*/ 1270000 h 3191933"/>
                <a:gd name="connsiteX5" fmla="*/ 635000 w 1448771"/>
                <a:gd name="connsiteY5" fmla="*/ 618067 h 3191933"/>
                <a:gd name="connsiteX6" fmla="*/ 0 w 1448771"/>
                <a:gd name="connsiteY6" fmla="*/ 0 h 319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8771" h="3191933">
                  <a:moveTo>
                    <a:pt x="990600" y="3191933"/>
                  </a:moveTo>
                  <a:cubicBezTo>
                    <a:pt x="1104900" y="3189816"/>
                    <a:pt x="1219200" y="3187700"/>
                    <a:pt x="1295400" y="3081867"/>
                  </a:cubicBezTo>
                  <a:cubicBezTo>
                    <a:pt x="1371600" y="2976034"/>
                    <a:pt x="1439333" y="2736144"/>
                    <a:pt x="1447800" y="2556933"/>
                  </a:cubicBezTo>
                  <a:cubicBezTo>
                    <a:pt x="1456267" y="2377722"/>
                    <a:pt x="1408289" y="2221089"/>
                    <a:pt x="1346200" y="2006600"/>
                  </a:cubicBezTo>
                  <a:cubicBezTo>
                    <a:pt x="1284111" y="1792111"/>
                    <a:pt x="1193800" y="1501422"/>
                    <a:pt x="1075267" y="1270000"/>
                  </a:cubicBezTo>
                  <a:cubicBezTo>
                    <a:pt x="956734" y="1038578"/>
                    <a:pt x="814211" y="829734"/>
                    <a:pt x="635000" y="618067"/>
                  </a:cubicBezTo>
                  <a:cubicBezTo>
                    <a:pt x="455789" y="406400"/>
                    <a:pt x="227894" y="203200"/>
                    <a:pt x="0" y="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9" name="任意多边形 88"/>
            <p:cNvSpPr/>
            <p:nvPr/>
          </p:nvSpPr>
          <p:spPr>
            <a:xfrm>
              <a:off x="8651969" y="4266040"/>
              <a:ext cx="466631" cy="563295"/>
            </a:xfrm>
            <a:custGeom>
              <a:avLst/>
              <a:gdLst>
                <a:gd name="connsiteX0" fmla="*/ 466631 w 466631"/>
                <a:gd name="connsiteY0" fmla="*/ 187427 h 563295"/>
                <a:gd name="connsiteX1" fmla="*/ 331164 w 466631"/>
                <a:gd name="connsiteY1" fmla="*/ 1160 h 563295"/>
                <a:gd name="connsiteX2" fmla="*/ 111031 w 466631"/>
                <a:gd name="connsiteY2" fmla="*/ 119693 h 563295"/>
                <a:gd name="connsiteX3" fmla="*/ 964 w 466631"/>
                <a:gd name="connsiteY3" fmla="*/ 339827 h 563295"/>
                <a:gd name="connsiteX4" fmla="*/ 77164 w 466631"/>
                <a:gd name="connsiteY4" fmla="*/ 551493 h 563295"/>
                <a:gd name="connsiteX5" fmla="*/ 381964 w 466631"/>
                <a:gd name="connsiteY5" fmla="*/ 517627 h 563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631" h="563295">
                  <a:moveTo>
                    <a:pt x="466631" y="187427"/>
                  </a:moveTo>
                  <a:cubicBezTo>
                    <a:pt x="428531" y="99938"/>
                    <a:pt x="390431" y="12449"/>
                    <a:pt x="331164" y="1160"/>
                  </a:cubicBezTo>
                  <a:cubicBezTo>
                    <a:pt x="271897" y="-10129"/>
                    <a:pt x="166064" y="63248"/>
                    <a:pt x="111031" y="119693"/>
                  </a:cubicBezTo>
                  <a:cubicBezTo>
                    <a:pt x="55998" y="176137"/>
                    <a:pt x="6608" y="267860"/>
                    <a:pt x="964" y="339827"/>
                  </a:cubicBezTo>
                  <a:cubicBezTo>
                    <a:pt x="-4681" y="411794"/>
                    <a:pt x="13664" y="521860"/>
                    <a:pt x="77164" y="551493"/>
                  </a:cubicBezTo>
                  <a:cubicBezTo>
                    <a:pt x="140664" y="581126"/>
                    <a:pt x="261314" y="549376"/>
                    <a:pt x="381964" y="517627"/>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0" name="任意多边形 89"/>
            <p:cNvSpPr/>
            <p:nvPr/>
          </p:nvSpPr>
          <p:spPr>
            <a:xfrm>
              <a:off x="9304867" y="4358530"/>
              <a:ext cx="1489141" cy="1255882"/>
            </a:xfrm>
            <a:custGeom>
              <a:avLst/>
              <a:gdLst>
                <a:gd name="connsiteX0" fmla="*/ 0 w 1489141"/>
                <a:gd name="connsiteY0" fmla="*/ 162670 h 1255882"/>
                <a:gd name="connsiteX1" fmla="*/ 135466 w 1489141"/>
                <a:gd name="connsiteY1" fmla="*/ 137270 h 1255882"/>
                <a:gd name="connsiteX2" fmla="*/ 651933 w 1489141"/>
                <a:gd name="connsiteY2" fmla="*/ 1803 h 1255882"/>
                <a:gd name="connsiteX3" fmla="*/ 1143000 w 1489141"/>
                <a:gd name="connsiteY3" fmla="*/ 247337 h 1255882"/>
                <a:gd name="connsiteX4" fmla="*/ 1473200 w 1489141"/>
                <a:gd name="connsiteY4" fmla="*/ 636803 h 1255882"/>
                <a:gd name="connsiteX5" fmla="*/ 1413933 w 1489141"/>
                <a:gd name="connsiteY5" fmla="*/ 916203 h 1255882"/>
                <a:gd name="connsiteX6" fmla="*/ 1210733 w 1489141"/>
                <a:gd name="connsiteY6" fmla="*/ 1051670 h 1255882"/>
                <a:gd name="connsiteX7" fmla="*/ 973666 w 1489141"/>
                <a:gd name="connsiteY7" fmla="*/ 1153270 h 1255882"/>
                <a:gd name="connsiteX8" fmla="*/ 778933 w 1489141"/>
                <a:gd name="connsiteY8" fmla="*/ 1237937 h 1255882"/>
                <a:gd name="connsiteX9" fmla="*/ 533400 w 1489141"/>
                <a:gd name="connsiteY9" fmla="*/ 1246403 h 1255882"/>
                <a:gd name="connsiteX10" fmla="*/ 397933 w 1489141"/>
                <a:gd name="connsiteY10" fmla="*/ 1127870 h 1255882"/>
                <a:gd name="connsiteX11" fmla="*/ 330200 w 1489141"/>
                <a:gd name="connsiteY11" fmla="*/ 907737 h 1255882"/>
                <a:gd name="connsiteX12" fmla="*/ 364066 w 1489141"/>
                <a:gd name="connsiteY12" fmla="*/ 687603 h 1255882"/>
                <a:gd name="connsiteX13" fmla="*/ 347133 w 1489141"/>
                <a:gd name="connsiteY13" fmla="*/ 416670 h 1255882"/>
                <a:gd name="connsiteX14" fmla="*/ 59266 w 1489141"/>
                <a:gd name="connsiteY14" fmla="*/ 272737 h 125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89141" h="1255882">
                  <a:moveTo>
                    <a:pt x="0" y="162670"/>
                  </a:moveTo>
                  <a:cubicBezTo>
                    <a:pt x="13405" y="163375"/>
                    <a:pt x="26811" y="164081"/>
                    <a:pt x="135466" y="137270"/>
                  </a:cubicBezTo>
                  <a:cubicBezTo>
                    <a:pt x="244121" y="110459"/>
                    <a:pt x="484011" y="-16542"/>
                    <a:pt x="651933" y="1803"/>
                  </a:cubicBezTo>
                  <a:cubicBezTo>
                    <a:pt x="819855" y="20147"/>
                    <a:pt x="1006122" y="141504"/>
                    <a:pt x="1143000" y="247337"/>
                  </a:cubicBezTo>
                  <a:cubicBezTo>
                    <a:pt x="1279878" y="353170"/>
                    <a:pt x="1428045" y="525325"/>
                    <a:pt x="1473200" y="636803"/>
                  </a:cubicBezTo>
                  <a:cubicBezTo>
                    <a:pt x="1518356" y="748281"/>
                    <a:pt x="1457677" y="847059"/>
                    <a:pt x="1413933" y="916203"/>
                  </a:cubicBezTo>
                  <a:cubicBezTo>
                    <a:pt x="1370189" y="985347"/>
                    <a:pt x="1284111" y="1012159"/>
                    <a:pt x="1210733" y="1051670"/>
                  </a:cubicBezTo>
                  <a:cubicBezTo>
                    <a:pt x="1137355" y="1091181"/>
                    <a:pt x="973666" y="1153270"/>
                    <a:pt x="973666" y="1153270"/>
                  </a:cubicBezTo>
                  <a:cubicBezTo>
                    <a:pt x="901699" y="1184314"/>
                    <a:pt x="852311" y="1222415"/>
                    <a:pt x="778933" y="1237937"/>
                  </a:cubicBezTo>
                  <a:cubicBezTo>
                    <a:pt x="705555" y="1253459"/>
                    <a:pt x="596900" y="1264748"/>
                    <a:pt x="533400" y="1246403"/>
                  </a:cubicBezTo>
                  <a:cubicBezTo>
                    <a:pt x="469900" y="1228058"/>
                    <a:pt x="431800" y="1184314"/>
                    <a:pt x="397933" y="1127870"/>
                  </a:cubicBezTo>
                  <a:cubicBezTo>
                    <a:pt x="364066" y="1071426"/>
                    <a:pt x="335845" y="981115"/>
                    <a:pt x="330200" y="907737"/>
                  </a:cubicBezTo>
                  <a:cubicBezTo>
                    <a:pt x="324555" y="834359"/>
                    <a:pt x="361244" y="769447"/>
                    <a:pt x="364066" y="687603"/>
                  </a:cubicBezTo>
                  <a:cubicBezTo>
                    <a:pt x="366888" y="605759"/>
                    <a:pt x="397933" y="485814"/>
                    <a:pt x="347133" y="416670"/>
                  </a:cubicBezTo>
                  <a:cubicBezTo>
                    <a:pt x="296333" y="347526"/>
                    <a:pt x="177799" y="310131"/>
                    <a:pt x="59266" y="272737"/>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1" name="任意多边形 90"/>
            <p:cNvSpPr/>
            <p:nvPr/>
          </p:nvSpPr>
          <p:spPr>
            <a:xfrm>
              <a:off x="9304867" y="5088414"/>
              <a:ext cx="1473200" cy="389519"/>
            </a:xfrm>
            <a:custGeom>
              <a:avLst/>
              <a:gdLst>
                <a:gd name="connsiteX0" fmla="*/ 0 w 1473200"/>
                <a:gd name="connsiteY0" fmla="*/ 287919 h 389519"/>
                <a:gd name="connsiteX1" fmla="*/ 135466 w 1473200"/>
                <a:gd name="connsiteY1" fmla="*/ 389519 h 389519"/>
                <a:gd name="connsiteX2" fmla="*/ 287866 w 1473200"/>
                <a:gd name="connsiteY2" fmla="*/ 287919 h 389519"/>
                <a:gd name="connsiteX3" fmla="*/ 397933 w 1473200"/>
                <a:gd name="connsiteY3" fmla="*/ 101653 h 389519"/>
                <a:gd name="connsiteX4" fmla="*/ 702733 w 1473200"/>
                <a:gd name="connsiteY4" fmla="*/ 42386 h 389519"/>
                <a:gd name="connsiteX5" fmla="*/ 1016000 w 1473200"/>
                <a:gd name="connsiteY5" fmla="*/ 53 h 389519"/>
                <a:gd name="connsiteX6" fmla="*/ 1473200 w 1473200"/>
                <a:gd name="connsiteY6" fmla="*/ 50853 h 389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200" h="389519">
                  <a:moveTo>
                    <a:pt x="0" y="287919"/>
                  </a:moveTo>
                  <a:cubicBezTo>
                    <a:pt x="43744" y="338719"/>
                    <a:pt x="87488" y="389519"/>
                    <a:pt x="135466" y="389519"/>
                  </a:cubicBezTo>
                  <a:cubicBezTo>
                    <a:pt x="183444" y="389519"/>
                    <a:pt x="244122" y="335897"/>
                    <a:pt x="287866" y="287919"/>
                  </a:cubicBezTo>
                  <a:cubicBezTo>
                    <a:pt x="331611" y="239941"/>
                    <a:pt x="328789" y="142575"/>
                    <a:pt x="397933" y="101653"/>
                  </a:cubicBezTo>
                  <a:cubicBezTo>
                    <a:pt x="467077" y="60731"/>
                    <a:pt x="599722" y="59319"/>
                    <a:pt x="702733" y="42386"/>
                  </a:cubicBezTo>
                  <a:cubicBezTo>
                    <a:pt x="805744" y="25453"/>
                    <a:pt x="887589" y="-1358"/>
                    <a:pt x="1016000" y="53"/>
                  </a:cubicBezTo>
                  <a:cubicBezTo>
                    <a:pt x="1144411" y="1464"/>
                    <a:pt x="1308805" y="26158"/>
                    <a:pt x="1473200" y="50853"/>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2" name="任意多边形 91"/>
            <p:cNvSpPr/>
            <p:nvPr/>
          </p:nvSpPr>
          <p:spPr>
            <a:xfrm>
              <a:off x="9347200" y="4594212"/>
              <a:ext cx="956733" cy="892188"/>
            </a:xfrm>
            <a:custGeom>
              <a:avLst/>
              <a:gdLst>
                <a:gd name="connsiteX0" fmla="*/ 0 w 956733"/>
                <a:gd name="connsiteY0" fmla="*/ 45521 h 892188"/>
                <a:gd name="connsiteX1" fmla="*/ 220133 w 956733"/>
                <a:gd name="connsiteY1" fmla="*/ 3188 h 892188"/>
                <a:gd name="connsiteX2" fmla="*/ 516467 w 956733"/>
                <a:gd name="connsiteY2" fmla="*/ 121721 h 892188"/>
                <a:gd name="connsiteX3" fmla="*/ 702733 w 956733"/>
                <a:gd name="connsiteY3" fmla="*/ 434988 h 892188"/>
                <a:gd name="connsiteX4" fmla="*/ 829733 w 956733"/>
                <a:gd name="connsiteY4" fmla="*/ 604321 h 892188"/>
                <a:gd name="connsiteX5" fmla="*/ 956733 w 956733"/>
                <a:gd name="connsiteY5" fmla="*/ 892188 h 89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733" h="892188">
                  <a:moveTo>
                    <a:pt x="0" y="45521"/>
                  </a:moveTo>
                  <a:cubicBezTo>
                    <a:pt x="67027" y="18004"/>
                    <a:pt x="134055" y="-9512"/>
                    <a:pt x="220133" y="3188"/>
                  </a:cubicBezTo>
                  <a:cubicBezTo>
                    <a:pt x="306211" y="15888"/>
                    <a:pt x="436034" y="49754"/>
                    <a:pt x="516467" y="121721"/>
                  </a:cubicBezTo>
                  <a:cubicBezTo>
                    <a:pt x="596900" y="193688"/>
                    <a:pt x="650522" y="354555"/>
                    <a:pt x="702733" y="434988"/>
                  </a:cubicBezTo>
                  <a:cubicBezTo>
                    <a:pt x="754944" y="515421"/>
                    <a:pt x="787400" y="528121"/>
                    <a:pt x="829733" y="604321"/>
                  </a:cubicBezTo>
                  <a:cubicBezTo>
                    <a:pt x="872066" y="680521"/>
                    <a:pt x="914399" y="786354"/>
                    <a:pt x="956733" y="892188"/>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3" name="任意多边形 92"/>
            <p:cNvSpPr/>
            <p:nvPr/>
          </p:nvSpPr>
          <p:spPr>
            <a:xfrm>
              <a:off x="10261600" y="3217333"/>
              <a:ext cx="3920067" cy="2116667"/>
            </a:xfrm>
            <a:custGeom>
              <a:avLst/>
              <a:gdLst>
                <a:gd name="connsiteX0" fmla="*/ 0 w 3920067"/>
                <a:gd name="connsiteY0" fmla="*/ 2116667 h 2116667"/>
                <a:gd name="connsiteX1" fmla="*/ 287867 w 3920067"/>
                <a:gd name="connsiteY1" fmla="*/ 2023534 h 2116667"/>
                <a:gd name="connsiteX2" fmla="*/ 575733 w 3920067"/>
                <a:gd name="connsiteY2" fmla="*/ 1930400 h 2116667"/>
                <a:gd name="connsiteX3" fmla="*/ 1447800 w 3920067"/>
                <a:gd name="connsiteY3" fmla="*/ 1820334 h 2116667"/>
                <a:gd name="connsiteX4" fmla="*/ 1837267 w 3920067"/>
                <a:gd name="connsiteY4" fmla="*/ 1845734 h 2116667"/>
                <a:gd name="connsiteX5" fmla="*/ 2209800 w 3920067"/>
                <a:gd name="connsiteY5" fmla="*/ 1752600 h 2116667"/>
                <a:gd name="connsiteX6" fmla="*/ 2480733 w 3920067"/>
                <a:gd name="connsiteY6" fmla="*/ 1828800 h 2116667"/>
                <a:gd name="connsiteX7" fmla="*/ 2870200 w 3920067"/>
                <a:gd name="connsiteY7" fmla="*/ 1667934 h 2116667"/>
                <a:gd name="connsiteX8" fmla="*/ 3225800 w 3920067"/>
                <a:gd name="connsiteY8" fmla="*/ 1447800 h 2116667"/>
                <a:gd name="connsiteX9" fmla="*/ 3505200 w 3920067"/>
                <a:gd name="connsiteY9" fmla="*/ 1134534 h 2116667"/>
                <a:gd name="connsiteX10" fmla="*/ 3742267 w 3920067"/>
                <a:gd name="connsiteY10" fmla="*/ 635000 h 2116667"/>
                <a:gd name="connsiteX11" fmla="*/ 3835400 w 3920067"/>
                <a:gd name="connsiteY11" fmla="*/ 118534 h 2116667"/>
                <a:gd name="connsiteX12" fmla="*/ 3920067 w 3920067"/>
                <a:gd name="connsiteY12" fmla="*/ 0 h 2116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20067" h="2116667">
                  <a:moveTo>
                    <a:pt x="0" y="2116667"/>
                  </a:moveTo>
                  <a:lnTo>
                    <a:pt x="287867" y="2023534"/>
                  </a:lnTo>
                  <a:cubicBezTo>
                    <a:pt x="383822" y="1992490"/>
                    <a:pt x="382411" y="1964267"/>
                    <a:pt x="575733" y="1930400"/>
                  </a:cubicBezTo>
                  <a:cubicBezTo>
                    <a:pt x="769055" y="1896533"/>
                    <a:pt x="1237545" y="1834445"/>
                    <a:pt x="1447800" y="1820334"/>
                  </a:cubicBezTo>
                  <a:cubicBezTo>
                    <a:pt x="1658055" y="1806223"/>
                    <a:pt x="1710267" y="1857023"/>
                    <a:pt x="1837267" y="1845734"/>
                  </a:cubicBezTo>
                  <a:cubicBezTo>
                    <a:pt x="1964267" y="1834445"/>
                    <a:pt x="2102556" y="1755422"/>
                    <a:pt x="2209800" y="1752600"/>
                  </a:cubicBezTo>
                  <a:cubicBezTo>
                    <a:pt x="2317044" y="1749778"/>
                    <a:pt x="2370666" y="1842911"/>
                    <a:pt x="2480733" y="1828800"/>
                  </a:cubicBezTo>
                  <a:cubicBezTo>
                    <a:pt x="2590800" y="1814689"/>
                    <a:pt x="2746022" y="1731434"/>
                    <a:pt x="2870200" y="1667934"/>
                  </a:cubicBezTo>
                  <a:cubicBezTo>
                    <a:pt x="2994378" y="1604434"/>
                    <a:pt x="3119967" y="1536700"/>
                    <a:pt x="3225800" y="1447800"/>
                  </a:cubicBezTo>
                  <a:cubicBezTo>
                    <a:pt x="3331633" y="1358900"/>
                    <a:pt x="3419122" y="1270001"/>
                    <a:pt x="3505200" y="1134534"/>
                  </a:cubicBezTo>
                  <a:cubicBezTo>
                    <a:pt x="3591278" y="999067"/>
                    <a:pt x="3687234" y="804333"/>
                    <a:pt x="3742267" y="635000"/>
                  </a:cubicBezTo>
                  <a:cubicBezTo>
                    <a:pt x="3797300" y="465667"/>
                    <a:pt x="3805767" y="224367"/>
                    <a:pt x="3835400" y="118534"/>
                  </a:cubicBezTo>
                  <a:cubicBezTo>
                    <a:pt x="3865033" y="12701"/>
                    <a:pt x="3892550" y="6350"/>
                    <a:pt x="3920067" y="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4" name="任意多边形 93"/>
            <p:cNvSpPr/>
            <p:nvPr/>
          </p:nvSpPr>
          <p:spPr>
            <a:xfrm>
              <a:off x="10440653" y="2218267"/>
              <a:ext cx="1008923" cy="3234266"/>
            </a:xfrm>
            <a:custGeom>
              <a:avLst/>
              <a:gdLst>
                <a:gd name="connsiteX0" fmla="*/ 15680 w 1008923"/>
                <a:gd name="connsiteY0" fmla="*/ 3234266 h 3234266"/>
                <a:gd name="connsiteX1" fmla="*/ 24147 w 1008923"/>
                <a:gd name="connsiteY1" fmla="*/ 2963333 h 3234266"/>
                <a:gd name="connsiteX2" fmla="*/ 244280 w 1008923"/>
                <a:gd name="connsiteY2" fmla="*/ 2658533 h 3234266"/>
                <a:gd name="connsiteX3" fmla="*/ 769214 w 1008923"/>
                <a:gd name="connsiteY3" fmla="*/ 2150533 h 3234266"/>
                <a:gd name="connsiteX4" fmla="*/ 963947 w 1008923"/>
                <a:gd name="connsiteY4" fmla="*/ 1354666 h 3234266"/>
                <a:gd name="connsiteX5" fmla="*/ 1006280 w 1008923"/>
                <a:gd name="connsiteY5" fmla="*/ 304800 h 3234266"/>
                <a:gd name="connsiteX6" fmla="*/ 913147 w 1008923"/>
                <a:gd name="connsiteY6" fmla="*/ 0 h 3234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8923" h="3234266">
                  <a:moveTo>
                    <a:pt x="15680" y="3234266"/>
                  </a:moveTo>
                  <a:cubicBezTo>
                    <a:pt x="863" y="3146777"/>
                    <a:pt x="-13953" y="3059289"/>
                    <a:pt x="24147" y="2963333"/>
                  </a:cubicBezTo>
                  <a:cubicBezTo>
                    <a:pt x="62247" y="2867377"/>
                    <a:pt x="120102" y="2794000"/>
                    <a:pt x="244280" y="2658533"/>
                  </a:cubicBezTo>
                  <a:cubicBezTo>
                    <a:pt x="368458" y="2523066"/>
                    <a:pt x="649270" y="2367844"/>
                    <a:pt x="769214" y="2150533"/>
                  </a:cubicBezTo>
                  <a:cubicBezTo>
                    <a:pt x="889159" y="1933222"/>
                    <a:pt x="924436" y="1662288"/>
                    <a:pt x="963947" y="1354666"/>
                  </a:cubicBezTo>
                  <a:cubicBezTo>
                    <a:pt x="1003458" y="1047044"/>
                    <a:pt x="1014747" y="530578"/>
                    <a:pt x="1006280" y="304800"/>
                  </a:cubicBezTo>
                  <a:cubicBezTo>
                    <a:pt x="997813" y="79022"/>
                    <a:pt x="955480" y="39511"/>
                    <a:pt x="913147" y="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5" name="任意多边形 94"/>
            <p:cNvSpPr/>
            <p:nvPr/>
          </p:nvSpPr>
          <p:spPr>
            <a:xfrm>
              <a:off x="11421533" y="2099771"/>
              <a:ext cx="2032000" cy="2565362"/>
            </a:xfrm>
            <a:custGeom>
              <a:avLst/>
              <a:gdLst>
                <a:gd name="connsiteX0" fmla="*/ 0 w 2032000"/>
                <a:gd name="connsiteY0" fmla="*/ 1388496 h 2565362"/>
                <a:gd name="connsiteX1" fmla="*/ 719667 w 2032000"/>
                <a:gd name="connsiteY1" fmla="*/ 1312296 h 2565362"/>
                <a:gd name="connsiteX2" fmla="*/ 1261534 w 2032000"/>
                <a:gd name="connsiteY2" fmla="*/ 990562 h 2565362"/>
                <a:gd name="connsiteX3" fmla="*/ 1896534 w 2032000"/>
                <a:gd name="connsiteY3" fmla="*/ 270896 h 2565362"/>
                <a:gd name="connsiteX4" fmla="*/ 1989667 w 2032000"/>
                <a:gd name="connsiteY4" fmla="*/ 42296 h 2565362"/>
                <a:gd name="connsiteX5" fmla="*/ 1972734 w 2032000"/>
                <a:gd name="connsiteY5" fmla="*/ 1058296 h 2565362"/>
                <a:gd name="connsiteX6" fmla="*/ 1854200 w 2032000"/>
                <a:gd name="connsiteY6" fmla="*/ 2091229 h 2565362"/>
                <a:gd name="connsiteX7" fmla="*/ 2032000 w 2032000"/>
                <a:gd name="connsiteY7" fmla="*/ 2565362 h 2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2000" h="2565362">
                  <a:moveTo>
                    <a:pt x="0" y="1388496"/>
                  </a:moveTo>
                  <a:cubicBezTo>
                    <a:pt x="254705" y="1383557"/>
                    <a:pt x="509411" y="1378618"/>
                    <a:pt x="719667" y="1312296"/>
                  </a:cubicBezTo>
                  <a:cubicBezTo>
                    <a:pt x="929923" y="1245974"/>
                    <a:pt x="1065390" y="1164129"/>
                    <a:pt x="1261534" y="990562"/>
                  </a:cubicBezTo>
                  <a:cubicBezTo>
                    <a:pt x="1457678" y="816995"/>
                    <a:pt x="1775179" y="428940"/>
                    <a:pt x="1896534" y="270896"/>
                  </a:cubicBezTo>
                  <a:cubicBezTo>
                    <a:pt x="2017889" y="112852"/>
                    <a:pt x="1976967" y="-88937"/>
                    <a:pt x="1989667" y="42296"/>
                  </a:cubicBezTo>
                  <a:cubicBezTo>
                    <a:pt x="2002367" y="173529"/>
                    <a:pt x="1995312" y="716807"/>
                    <a:pt x="1972734" y="1058296"/>
                  </a:cubicBezTo>
                  <a:cubicBezTo>
                    <a:pt x="1950156" y="1399785"/>
                    <a:pt x="1844322" y="1840051"/>
                    <a:pt x="1854200" y="2091229"/>
                  </a:cubicBezTo>
                  <a:cubicBezTo>
                    <a:pt x="1864078" y="2342407"/>
                    <a:pt x="1948039" y="2453884"/>
                    <a:pt x="2032000" y="2565362"/>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6" name="任意多边形 95"/>
            <p:cNvSpPr/>
            <p:nvPr/>
          </p:nvSpPr>
          <p:spPr>
            <a:xfrm>
              <a:off x="8991600" y="3955432"/>
              <a:ext cx="1204815" cy="955235"/>
            </a:xfrm>
            <a:custGeom>
              <a:avLst/>
              <a:gdLst>
                <a:gd name="connsiteX0" fmla="*/ 0 w 1204815"/>
                <a:gd name="connsiteY0" fmla="*/ 311768 h 955235"/>
                <a:gd name="connsiteX1" fmla="*/ 143933 w 1204815"/>
                <a:gd name="connsiteY1" fmla="*/ 167835 h 955235"/>
                <a:gd name="connsiteX2" fmla="*/ 296333 w 1204815"/>
                <a:gd name="connsiteY2" fmla="*/ 74701 h 955235"/>
                <a:gd name="connsiteX3" fmla="*/ 584200 w 1204815"/>
                <a:gd name="connsiteY3" fmla="*/ 6968 h 955235"/>
                <a:gd name="connsiteX4" fmla="*/ 990600 w 1204815"/>
                <a:gd name="connsiteY4" fmla="*/ 6968 h 955235"/>
                <a:gd name="connsiteX5" fmla="*/ 1066800 w 1204815"/>
                <a:gd name="connsiteY5" fmla="*/ 49301 h 955235"/>
                <a:gd name="connsiteX6" fmla="*/ 1168400 w 1204815"/>
                <a:gd name="connsiteY6" fmla="*/ 210168 h 955235"/>
                <a:gd name="connsiteX7" fmla="*/ 1193800 w 1204815"/>
                <a:gd name="connsiteY7" fmla="*/ 557301 h 955235"/>
                <a:gd name="connsiteX8" fmla="*/ 999067 w 1204815"/>
                <a:gd name="connsiteY8" fmla="*/ 955235 h 95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815" h="955235">
                  <a:moveTo>
                    <a:pt x="0" y="311768"/>
                  </a:moveTo>
                  <a:cubicBezTo>
                    <a:pt x="47272" y="259557"/>
                    <a:pt x="94544" y="207346"/>
                    <a:pt x="143933" y="167835"/>
                  </a:cubicBezTo>
                  <a:cubicBezTo>
                    <a:pt x="193322" y="128324"/>
                    <a:pt x="222955" y="101512"/>
                    <a:pt x="296333" y="74701"/>
                  </a:cubicBezTo>
                  <a:cubicBezTo>
                    <a:pt x="369711" y="47890"/>
                    <a:pt x="468489" y="18257"/>
                    <a:pt x="584200" y="6968"/>
                  </a:cubicBezTo>
                  <a:cubicBezTo>
                    <a:pt x="699911" y="-4321"/>
                    <a:pt x="910167" y="-87"/>
                    <a:pt x="990600" y="6968"/>
                  </a:cubicBezTo>
                  <a:cubicBezTo>
                    <a:pt x="1071033" y="14023"/>
                    <a:pt x="1037167" y="15434"/>
                    <a:pt x="1066800" y="49301"/>
                  </a:cubicBezTo>
                  <a:cubicBezTo>
                    <a:pt x="1096433" y="83168"/>
                    <a:pt x="1147233" y="125501"/>
                    <a:pt x="1168400" y="210168"/>
                  </a:cubicBezTo>
                  <a:cubicBezTo>
                    <a:pt x="1189567" y="294835"/>
                    <a:pt x="1222022" y="433123"/>
                    <a:pt x="1193800" y="557301"/>
                  </a:cubicBezTo>
                  <a:cubicBezTo>
                    <a:pt x="1165578" y="681479"/>
                    <a:pt x="1082322" y="818357"/>
                    <a:pt x="999067" y="955235"/>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7" name="任意多边形 96"/>
            <p:cNvSpPr/>
            <p:nvPr/>
          </p:nvSpPr>
          <p:spPr>
            <a:xfrm>
              <a:off x="8040331" y="4538133"/>
              <a:ext cx="1095202" cy="1154992"/>
            </a:xfrm>
            <a:custGeom>
              <a:avLst/>
              <a:gdLst>
                <a:gd name="connsiteX0" fmla="*/ 1095202 w 1095202"/>
                <a:gd name="connsiteY0" fmla="*/ 1092200 h 1154992"/>
                <a:gd name="connsiteX1" fmla="*/ 765002 w 1095202"/>
                <a:gd name="connsiteY1" fmla="*/ 1151467 h 1154992"/>
                <a:gd name="connsiteX2" fmla="*/ 468669 w 1095202"/>
                <a:gd name="connsiteY2" fmla="*/ 1100667 h 1154992"/>
                <a:gd name="connsiteX3" fmla="*/ 104602 w 1095202"/>
                <a:gd name="connsiteY3" fmla="*/ 719667 h 1154992"/>
                <a:gd name="connsiteX4" fmla="*/ 3002 w 1095202"/>
                <a:gd name="connsiteY4" fmla="*/ 211667 h 1154992"/>
                <a:gd name="connsiteX5" fmla="*/ 36869 w 1095202"/>
                <a:gd name="connsiteY5" fmla="*/ 0 h 1154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5202" h="1154992">
                  <a:moveTo>
                    <a:pt x="1095202" y="1092200"/>
                  </a:moveTo>
                  <a:cubicBezTo>
                    <a:pt x="982313" y="1121128"/>
                    <a:pt x="869424" y="1150056"/>
                    <a:pt x="765002" y="1151467"/>
                  </a:cubicBezTo>
                  <a:cubicBezTo>
                    <a:pt x="660580" y="1152878"/>
                    <a:pt x="578736" y="1172634"/>
                    <a:pt x="468669" y="1100667"/>
                  </a:cubicBezTo>
                  <a:cubicBezTo>
                    <a:pt x="358602" y="1028700"/>
                    <a:pt x="182213" y="867834"/>
                    <a:pt x="104602" y="719667"/>
                  </a:cubicBezTo>
                  <a:cubicBezTo>
                    <a:pt x="26991" y="571500"/>
                    <a:pt x="14291" y="331611"/>
                    <a:pt x="3002" y="211667"/>
                  </a:cubicBezTo>
                  <a:cubicBezTo>
                    <a:pt x="-8287" y="91723"/>
                    <a:pt x="14291" y="45861"/>
                    <a:pt x="36869" y="0"/>
                  </a:cubicBezTo>
                </a:path>
              </a:pathLst>
            </a:custGeom>
            <a:noFill/>
            <a:ln>
              <a:solidFill>
                <a:srgbClr val="D8A20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8" name="任意多边形 97"/>
            <p:cNvSpPr/>
            <p:nvPr/>
          </p:nvSpPr>
          <p:spPr>
            <a:xfrm>
              <a:off x="3943356" y="4620624"/>
              <a:ext cx="5115977" cy="4464109"/>
            </a:xfrm>
            <a:custGeom>
              <a:avLst/>
              <a:gdLst>
                <a:gd name="connsiteX0" fmla="*/ 5115977 w 5115977"/>
                <a:gd name="connsiteY0" fmla="*/ 10643 h 4464109"/>
                <a:gd name="connsiteX1" fmla="*/ 4938177 w 5115977"/>
                <a:gd name="connsiteY1" fmla="*/ 27576 h 4464109"/>
                <a:gd name="connsiteX2" fmla="*/ 4497911 w 5115977"/>
                <a:gd name="connsiteY2" fmla="*/ 247709 h 4464109"/>
                <a:gd name="connsiteX3" fmla="*/ 4116911 w 5115977"/>
                <a:gd name="connsiteY3" fmla="*/ 704909 h 4464109"/>
                <a:gd name="connsiteX4" fmla="*/ 3744377 w 5115977"/>
                <a:gd name="connsiteY4" fmla="*/ 1212909 h 4464109"/>
                <a:gd name="connsiteX5" fmla="*/ 3092444 w 5115977"/>
                <a:gd name="connsiteY5" fmla="*/ 1483843 h 4464109"/>
                <a:gd name="connsiteX6" fmla="*/ 1983311 w 5115977"/>
                <a:gd name="connsiteY6" fmla="*/ 1924109 h 4464109"/>
                <a:gd name="connsiteX7" fmla="*/ 924977 w 5115977"/>
                <a:gd name="connsiteY7" fmla="*/ 2330509 h 4464109"/>
                <a:gd name="connsiteX8" fmla="*/ 273044 w 5115977"/>
                <a:gd name="connsiteY8" fmla="*/ 3024776 h 4464109"/>
                <a:gd name="connsiteX9" fmla="*/ 2111 w 5115977"/>
                <a:gd name="connsiteY9" fmla="*/ 3448109 h 4464109"/>
                <a:gd name="connsiteX10" fmla="*/ 171444 w 5115977"/>
                <a:gd name="connsiteY10" fmla="*/ 4116976 h 4464109"/>
                <a:gd name="connsiteX11" fmla="*/ 594777 w 5115977"/>
                <a:gd name="connsiteY11" fmla="*/ 4464109 h 4464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115977" h="4464109">
                  <a:moveTo>
                    <a:pt x="5115977" y="10643"/>
                  </a:moveTo>
                  <a:cubicBezTo>
                    <a:pt x="5078582" y="-646"/>
                    <a:pt x="5041188" y="-11935"/>
                    <a:pt x="4938177" y="27576"/>
                  </a:cubicBezTo>
                  <a:cubicBezTo>
                    <a:pt x="4835166" y="67087"/>
                    <a:pt x="4634789" y="134820"/>
                    <a:pt x="4497911" y="247709"/>
                  </a:cubicBezTo>
                  <a:cubicBezTo>
                    <a:pt x="4361033" y="360598"/>
                    <a:pt x="4242500" y="544042"/>
                    <a:pt x="4116911" y="704909"/>
                  </a:cubicBezTo>
                  <a:cubicBezTo>
                    <a:pt x="3991322" y="865776"/>
                    <a:pt x="3915121" y="1083087"/>
                    <a:pt x="3744377" y="1212909"/>
                  </a:cubicBezTo>
                  <a:cubicBezTo>
                    <a:pt x="3573633" y="1342731"/>
                    <a:pt x="3092444" y="1483843"/>
                    <a:pt x="3092444" y="1483843"/>
                  </a:cubicBezTo>
                  <a:lnTo>
                    <a:pt x="1983311" y="1924109"/>
                  </a:lnTo>
                  <a:cubicBezTo>
                    <a:pt x="1622066" y="2065220"/>
                    <a:pt x="1210021" y="2147065"/>
                    <a:pt x="924977" y="2330509"/>
                  </a:cubicBezTo>
                  <a:cubicBezTo>
                    <a:pt x="639933" y="2513953"/>
                    <a:pt x="426855" y="2838509"/>
                    <a:pt x="273044" y="3024776"/>
                  </a:cubicBezTo>
                  <a:cubicBezTo>
                    <a:pt x="119233" y="3211043"/>
                    <a:pt x="19044" y="3266076"/>
                    <a:pt x="2111" y="3448109"/>
                  </a:cubicBezTo>
                  <a:cubicBezTo>
                    <a:pt x="-14822" y="3630142"/>
                    <a:pt x="72666" y="3947643"/>
                    <a:pt x="171444" y="4116976"/>
                  </a:cubicBezTo>
                  <a:cubicBezTo>
                    <a:pt x="270222" y="4286309"/>
                    <a:pt x="432499" y="4375209"/>
                    <a:pt x="594777" y="44641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9" name="任意多边形 98"/>
            <p:cNvSpPr/>
            <p:nvPr/>
          </p:nvSpPr>
          <p:spPr>
            <a:xfrm>
              <a:off x="6248400" y="6392333"/>
              <a:ext cx="651933" cy="685800"/>
            </a:xfrm>
            <a:custGeom>
              <a:avLst/>
              <a:gdLst>
                <a:gd name="connsiteX0" fmla="*/ 0 w 651933"/>
                <a:gd name="connsiteY0" fmla="*/ 0 h 685800"/>
                <a:gd name="connsiteX1" fmla="*/ 84667 w 651933"/>
                <a:gd name="connsiteY1" fmla="*/ 279400 h 685800"/>
                <a:gd name="connsiteX2" fmla="*/ 169333 w 651933"/>
                <a:gd name="connsiteY2" fmla="*/ 524934 h 685800"/>
                <a:gd name="connsiteX3" fmla="*/ 651933 w 651933"/>
                <a:gd name="connsiteY3" fmla="*/ 685800 h 685800"/>
              </a:gdLst>
              <a:ahLst/>
              <a:cxnLst>
                <a:cxn ang="0">
                  <a:pos x="connsiteX0" y="connsiteY0"/>
                </a:cxn>
                <a:cxn ang="0">
                  <a:pos x="connsiteX1" y="connsiteY1"/>
                </a:cxn>
                <a:cxn ang="0">
                  <a:pos x="connsiteX2" y="connsiteY2"/>
                </a:cxn>
                <a:cxn ang="0">
                  <a:pos x="connsiteX3" y="connsiteY3"/>
                </a:cxn>
              </a:cxnLst>
              <a:rect l="l" t="t" r="r" b="b"/>
              <a:pathLst>
                <a:path w="651933" h="685800">
                  <a:moveTo>
                    <a:pt x="0" y="0"/>
                  </a:moveTo>
                  <a:cubicBezTo>
                    <a:pt x="28222" y="95955"/>
                    <a:pt x="56445" y="191911"/>
                    <a:pt x="84667" y="279400"/>
                  </a:cubicBezTo>
                  <a:cubicBezTo>
                    <a:pt x="112889" y="366889"/>
                    <a:pt x="74789" y="457201"/>
                    <a:pt x="169333" y="524934"/>
                  </a:cubicBezTo>
                  <a:cubicBezTo>
                    <a:pt x="263877" y="592667"/>
                    <a:pt x="457905" y="639233"/>
                    <a:pt x="651933" y="68580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0" name="任意多边形 99"/>
            <p:cNvSpPr/>
            <p:nvPr/>
          </p:nvSpPr>
          <p:spPr>
            <a:xfrm>
              <a:off x="4267200" y="6646333"/>
              <a:ext cx="1109133" cy="126128"/>
            </a:xfrm>
            <a:custGeom>
              <a:avLst/>
              <a:gdLst>
                <a:gd name="connsiteX0" fmla="*/ 1109133 w 1109133"/>
                <a:gd name="connsiteY0" fmla="*/ 76200 h 126128"/>
                <a:gd name="connsiteX1" fmla="*/ 694267 w 1109133"/>
                <a:gd name="connsiteY1" fmla="*/ 110067 h 126128"/>
                <a:gd name="connsiteX2" fmla="*/ 169333 w 1109133"/>
                <a:gd name="connsiteY2" fmla="*/ 118534 h 126128"/>
                <a:gd name="connsiteX3" fmla="*/ 0 w 1109133"/>
                <a:gd name="connsiteY3" fmla="*/ 0 h 126128"/>
              </a:gdLst>
              <a:ahLst/>
              <a:cxnLst>
                <a:cxn ang="0">
                  <a:pos x="connsiteX0" y="connsiteY0"/>
                </a:cxn>
                <a:cxn ang="0">
                  <a:pos x="connsiteX1" y="connsiteY1"/>
                </a:cxn>
                <a:cxn ang="0">
                  <a:pos x="connsiteX2" y="connsiteY2"/>
                </a:cxn>
                <a:cxn ang="0">
                  <a:pos x="connsiteX3" y="connsiteY3"/>
                </a:cxn>
              </a:cxnLst>
              <a:rect l="l" t="t" r="r" b="b"/>
              <a:pathLst>
                <a:path w="1109133" h="126128">
                  <a:moveTo>
                    <a:pt x="1109133" y="76200"/>
                  </a:moveTo>
                  <a:cubicBezTo>
                    <a:pt x="980016" y="89605"/>
                    <a:pt x="850900" y="103011"/>
                    <a:pt x="694267" y="110067"/>
                  </a:cubicBezTo>
                  <a:cubicBezTo>
                    <a:pt x="537634" y="117123"/>
                    <a:pt x="285044" y="136878"/>
                    <a:pt x="169333" y="118534"/>
                  </a:cubicBezTo>
                  <a:cubicBezTo>
                    <a:pt x="53622" y="100190"/>
                    <a:pt x="26811" y="50095"/>
                    <a:pt x="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1" name="任意多边形 100"/>
            <p:cNvSpPr/>
            <p:nvPr/>
          </p:nvSpPr>
          <p:spPr>
            <a:xfrm>
              <a:off x="9049207" y="1185333"/>
              <a:ext cx="1051526" cy="3395134"/>
            </a:xfrm>
            <a:custGeom>
              <a:avLst/>
              <a:gdLst>
                <a:gd name="connsiteX0" fmla="*/ 43993 w 1051526"/>
                <a:gd name="connsiteY0" fmla="*/ 3395134 h 3395134"/>
                <a:gd name="connsiteX1" fmla="*/ 1660 w 1051526"/>
                <a:gd name="connsiteY1" fmla="*/ 3175000 h 3395134"/>
                <a:gd name="connsiteX2" fmla="*/ 94793 w 1051526"/>
                <a:gd name="connsiteY2" fmla="*/ 2870200 h 3395134"/>
                <a:gd name="connsiteX3" fmla="*/ 408060 w 1051526"/>
                <a:gd name="connsiteY3" fmla="*/ 2506134 h 3395134"/>
                <a:gd name="connsiteX4" fmla="*/ 602793 w 1051526"/>
                <a:gd name="connsiteY4" fmla="*/ 2286000 h 3395134"/>
                <a:gd name="connsiteX5" fmla="*/ 746726 w 1051526"/>
                <a:gd name="connsiteY5" fmla="*/ 1972734 h 3395134"/>
                <a:gd name="connsiteX6" fmla="*/ 797526 w 1051526"/>
                <a:gd name="connsiteY6" fmla="*/ 1634067 h 3395134"/>
                <a:gd name="connsiteX7" fmla="*/ 958393 w 1051526"/>
                <a:gd name="connsiteY7" fmla="*/ 1270000 h 3395134"/>
                <a:gd name="connsiteX8" fmla="*/ 1051526 w 1051526"/>
                <a:gd name="connsiteY8" fmla="*/ 677334 h 3395134"/>
                <a:gd name="connsiteX9" fmla="*/ 958393 w 1051526"/>
                <a:gd name="connsiteY9" fmla="*/ 237067 h 3395134"/>
                <a:gd name="connsiteX10" fmla="*/ 628193 w 1051526"/>
                <a:gd name="connsiteY10" fmla="*/ 0 h 3395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1526" h="3395134">
                  <a:moveTo>
                    <a:pt x="43993" y="3395134"/>
                  </a:moveTo>
                  <a:cubicBezTo>
                    <a:pt x="18593" y="3328811"/>
                    <a:pt x="-6807" y="3262489"/>
                    <a:pt x="1660" y="3175000"/>
                  </a:cubicBezTo>
                  <a:cubicBezTo>
                    <a:pt x="10127" y="3087511"/>
                    <a:pt x="27060" y="2981678"/>
                    <a:pt x="94793" y="2870200"/>
                  </a:cubicBezTo>
                  <a:cubicBezTo>
                    <a:pt x="162526" y="2758722"/>
                    <a:pt x="323393" y="2603501"/>
                    <a:pt x="408060" y="2506134"/>
                  </a:cubicBezTo>
                  <a:cubicBezTo>
                    <a:pt x="492727" y="2408767"/>
                    <a:pt x="546349" y="2374900"/>
                    <a:pt x="602793" y="2286000"/>
                  </a:cubicBezTo>
                  <a:cubicBezTo>
                    <a:pt x="659237" y="2197100"/>
                    <a:pt x="714271" y="2081389"/>
                    <a:pt x="746726" y="1972734"/>
                  </a:cubicBezTo>
                  <a:cubicBezTo>
                    <a:pt x="779181" y="1864079"/>
                    <a:pt x="762248" y="1751189"/>
                    <a:pt x="797526" y="1634067"/>
                  </a:cubicBezTo>
                  <a:cubicBezTo>
                    <a:pt x="832804" y="1516945"/>
                    <a:pt x="916060" y="1429455"/>
                    <a:pt x="958393" y="1270000"/>
                  </a:cubicBezTo>
                  <a:cubicBezTo>
                    <a:pt x="1000726" y="1110545"/>
                    <a:pt x="1051526" y="849489"/>
                    <a:pt x="1051526" y="677334"/>
                  </a:cubicBezTo>
                  <a:cubicBezTo>
                    <a:pt x="1051526" y="505179"/>
                    <a:pt x="1028948" y="349956"/>
                    <a:pt x="958393" y="237067"/>
                  </a:cubicBezTo>
                  <a:cubicBezTo>
                    <a:pt x="887838" y="124178"/>
                    <a:pt x="758015" y="62089"/>
                    <a:pt x="62819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2" name="任意多边形 101"/>
            <p:cNvSpPr/>
            <p:nvPr/>
          </p:nvSpPr>
          <p:spPr>
            <a:xfrm>
              <a:off x="9186333" y="4429494"/>
              <a:ext cx="1000252" cy="1175439"/>
            </a:xfrm>
            <a:custGeom>
              <a:avLst/>
              <a:gdLst>
                <a:gd name="connsiteX0" fmla="*/ 0 w 1000252"/>
                <a:gd name="connsiteY0" fmla="*/ 125573 h 1175439"/>
                <a:gd name="connsiteX1" fmla="*/ 101600 w 1000252"/>
                <a:gd name="connsiteY1" fmla="*/ 15506 h 1175439"/>
                <a:gd name="connsiteX2" fmla="*/ 262467 w 1000252"/>
                <a:gd name="connsiteY2" fmla="*/ 7039 h 1175439"/>
                <a:gd name="connsiteX3" fmla="*/ 550334 w 1000252"/>
                <a:gd name="connsiteY3" fmla="*/ 74773 h 1175439"/>
                <a:gd name="connsiteX4" fmla="*/ 618067 w 1000252"/>
                <a:gd name="connsiteY4" fmla="*/ 345706 h 1175439"/>
                <a:gd name="connsiteX5" fmla="*/ 745067 w 1000252"/>
                <a:gd name="connsiteY5" fmla="*/ 667439 h 1175439"/>
                <a:gd name="connsiteX6" fmla="*/ 939800 w 1000252"/>
                <a:gd name="connsiteY6" fmla="*/ 760573 h 1175439"/>
                <a:gd name="connsiteX7" fmla="*/ 999067 w 1000252"/>
                <a:gd name="connsiteY7" fmla="*/ 1039973 h 1175439"/>
                <a:gd name="connsiteX8" fmla="*/ 973667 w 1000252"/>
                <a:gd name="connsiteY8" fmla="*/ 1175439 h 117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52" h="1175439">
                  <a:moveTo>
                    <a:pt x="0" y="125573"/>
                  </a:moveTo>
                  <a:cubicBezTo>
                    <a:pt x="28928" y="80417"/>
                    <a:pt x="57856" y="35262"/>
                    <a:pt x="101600" y="15506"/>
                  </a:cubicBezTo>
                  <a:cubicBezTo>
                    <a:pt x="145345" y="-4250"/>
                    <a:pt x="187678" y="-2839"/>
                    <a:pt x="262467" y="7039"/>
                  </a:cubicBezTo>
                  <a:cubicBezTo>
                    <a:pt x="337256" y="16917"/>
                    <a:pt x="491067" y="18328"/>
                    <a:pt x="550334" y="74773"/>
                  </a:cubicBezTo>
                  <a:cubicBezTo>
                    <a:pt x="609601" y="131218"/>
                    <a:pt x="585612" y="246928"/>
                    <a:pt x="618067" y="345706"/>
                  </a:cubicBezTo>
                  <a:cubicBezTo>
                    <a:pt x="650522" y="444484"/>
                    <a:pt x="691445" y="598295"/>
                    <a:pt x="745067" y="667439"/>
                  </a:cubicBezTo>
                  <a:cubicBezTo>
                    <a:pt x="798689" y="736583"/>
                    <a:pt x="897467" y="698484"/>
                    <a:pt x="939800" y="760573"/>
                  </a:cubicBezTo>
                  <a:cubicBezTo>
                    <a:pt x="982133" y="822662"/>
                    <a:pt x="993422" y="970829"/>
                    <a:pt x="999067" y="1039973"/>
                  </a:cubicBezTo>
                  <a:cubicBezTo>
                    <a:pt x="1004712" y="1109117"/>
                    <a:pt x="989189" y="1142278"/>
                    <a:pt x="973667" y="117543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3" name="任意多边形 102"/>
            <p:cNvSpPr/>
            <p:nvPr/>
          </p:nvSpPr>
          <p:spPr>
            <a:xfrm>
              <a:off x="9902620" y="2319867"/>
              <a:ext cx="1832180" cy="2698524"/>
            </a:xfrm>
            <a:custGeom>
              <a:avLst/>
              <a:gdLst>
                <a:gd name="connsiteX0" fmla="*/ 0 w 1882940"/>
                <a:gd name="connsiteY0" fmla="*/ 2726266 h 2726266"/>
                <a:gd name="connsiteX1" fmla="*/ 372533 w 1882940"/>
                <a:gd name="connsiteY1" fmla="*/ 2599266 h 2726266"/>
                <a:gd name="connsiteX2" fmla="*/ 778933 w 1882940"/>
                <a:gd name="connsiteY2" fmla="*/ 2294466 h 2726266"/>
                <a:gd name="connsiteX3" fmla="*/ 1270000 w 1882940"/>
                <a:gd name="connsiteY3" fmla="*/ 1811866 h 2726266"/>
                <a:gd name="connsiteX4" fmla="*/ 1803400 w 1882940"/>
                <a:gd name="connsiteY4" fmla="*/ 1397000 h 2726266"/>
                <a:gd name="connsiteX5" fmla="*/ 1871133 w 1882940"/>
                <a:gd name="connsiteY5" fmla="*/ 931333 h 2726266"/>
                <a:gd name="connsiteX6" fmla="*/ 1710266 w 1882940"/>
                <a:gd name="connsiteY6" fmla="*/ 313266 h 2726266"/>
                <a:gd name="connsiteX7" fmla="*/ 1422400 w 1882940"/>
                <a:gd name="connsiteY7" fmla="*/ 0 h 272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82940" h="2726266">
                  <a:moveTo>
                    <a:pt x="0" y="2726266"/>
                  </a:moveTo>
                  <a:cubicBezTo>
                    <a:pt x="121355" y="2698749"/>
                    <a:pt x="242711" y="2671233"/>
                    <a:pt x="372533" y="2599266"/>
                  </a:cubicBezTo>
                  <a:cubicBezTo>
                    <a:pt x="502355" y="2527299"/>
                    <a:pt x="629355" y="2425699"/>
                    <a:pt x="778933" y="2294466"/>
                  </a:cubicBezTo>
                  <a:cubicBezTo>
                    <a:pt x="928511" y="2163233"/>
                    <a:pt x="1099256" y="1961444"/>
                    <a:pt x="1270000" y="1811866"/>
                  </a:cubicBezTo>
                  <a:cubicBezTo>
                    <a:pt x="1440745" y="1662288"/>
                    <a:pt x="1703211" y="1543756"/>
                    <a:pt x="1803400" y="1397000"/>
                  </a:cubicBezTo>
                  <a:cubicBezTo>
                    <a:pt x="1903589" y="1250244"/>
                    <a:pt x="1886655" y="1111955"/>
                    <a:pt x="1871133" y="931333"/>
                  </a:cubicBezTo>
                  <a:cubicBezTo>
                    <a:pt x="1855611" y="750711"/>
                    <a:pt x="1785055" y="468488"/>
                    <a:pt x="1710266" y="313266"/>
                  </a:cubicBezTo>
                  <a:cubicBezTo>
                    <a:pt x="1635477" y="158044"/>
                    <a:pt x="1528938" y="79022"/>
                    <a:pt x="14224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 name="任意多边形 103"/>
            <p:cNvSpPr/>
            <p:nvPr/>
          </p:nvSpPr>
          <p:spPr>
            <a:xfrm>
              <a:off x="11641667" y="2582333"/>
              <a:ext cx="2387600" cy="1261614"/>
            </a:xfrm>
            <a:custGeom>
              <a:avLst/>
              <a:gdLst>
                <a:gd name="connsiteX0" fmla="*/ 0 w 2387600"/>
                <a:gd name="connsiteY0" fmla="*/ 1185334 h 1261614"/>
                <a:gd name="connsiteX1" fmla="*/ 245533 w 2387600"/>
                <a:gd name="connsiteY1" fmla="*/ 1261534 h 1261614"/>
                <a:gd name="connsiteX2" fmla="*/ 719666 w 2387600"/>
                <a:gd name="connsiteY2" fmla="*/ 1193800 h 1261614"/>
                <a:gd name="connsiteX3" fmla="*/ 1380066 w 2387600"/>
                <a:gd name="connsiteY3" fmla="*/ 948267 h 1261614"/>
                <a:gd name="connsiteX4" fmla="*/ 1761066 w 2387600"/>
                <a:gd name="connsiteY4" fmla="*/ 643467 h 1261614"/>
                <a:gd name="connsiteX5" fmla="*/ 2387600 w 2387600"/>
                <a:gd name="connsiteY5" fmla="*/ 0 h 1261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87600" h="1261614">
                  <a:moveTo>
                    <a:pt x="0" y="1185334"/>
                  </a:moveTo>
                  <a:cubicBezTo>
                    <a:pt x="62794" y="1222728"/>
                    <a:pt x="125589" y="1260123"/>
                    <a:pt x="245533" y="1261534"/>
                  </a:cubicBezTo>
                  <a:cubicBezTo>
                    <a:pt x="365477" y="1262945"/>
                    <a:pt x="530577" y="1246011"/>
                    <a:pt x="719666" y="1193800"/>
                  </a:cubicBezTo>
                  <a:cubicBezTo>
                    <a:pt x="908755" y="1141589"/>
                    <a:pt x="1206499" y="1039989"/>
                    <a:pt x="1380066" y="948267"/>
                  </a:cubicBezTo>
                  <a:cubicBezTo>
                    <a:pt x="1553633" y="856545"/>
                    <a:pt x="1593144" y="801511"/>
                    <a:pt x="1761066" y="643467"/>
                  </a:cubicBezTo>
                  <a:cubicBezTo>
                    <a:pt x="1928988" y="485423"/>
                    <a:pt x="2158294" y="242711"/>
                    <a:pt x="23876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5" name="任意多边形 104"/>
            <p:cNvSpPr/>
            <p:nvPr/>
          </p:nvSpPr>
          <p:spPr>
            <a:xfrm>
              <a:off x="13013267" y="3572933"/>
              <a:ext cx="1295400" cy="762000"/>
            </a:xfrm>
            <a:custGeom>
              <a:avLst/>
              <a:gdLst>
                <a:gd name="connsiteX0" fmla="*/ 0 w 1295400"/>
                <a:gd name="connsiteY0" fmla="*/ 0 h 762000"/>
                <a:gd name="connsiteX1" fmla="*/ 355600 w 1295400"/>
                <a:gd name="connsiteY1" fmla="*/ 550334 h 762000"/>
                <a:gd name="connsiteX2" fmla="*/ 660400 w 1295400"/>
                <a:gd name="connsiteY2" fmla="*/ 762000 h 762000"/>
                <a:gd name="connsiteX3" fmla="*/ 965200 w 1295400"/>
                <a:gd name="connsiteY3" fmla="*/ 550334 h 762000"/>
                <a:gd name="connsiteX4" fmla="*/ 1159933 w 1295400"/>
                <a:gd name="connsiteY4" fmla="*/ 347134 h 762000"/>
                <a:gd name="connsiteX5" fmla="*/ 1295400 w 1295400"/>
                <a:gd name="connsiteY5" fmla="*/ 110067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5400" h="762000">
                  <a:moveTo>
                    <a:pt x="0" y="0"/>
                  </a:moveTo>
                  <a:cubicBezTo>
                    <a:pt x="122766" y="211667"/>
                    <a:pt x="245533" y="423334"/>
                    <a:pt x="355600" y="550334"/>
                  </a:cubicBezTo>
                  <a:cubicBezTo>
                    <a:pt x="465667" y="677334"/>
                    <a:pt x="558800" y="762000"/>
                    <a:pt x="660400" y="762000"/>
                  </a:cubicBezTo>
                  <a:cubicBezTo>
                    <a:pt x="762000" y="762000"/>
                    <a:pt x="881944" y="619478"/>
                    <a:pt x="965200" y="550334"/>
                  </a:cubicBezTo>
                  <a:cubicBezTo>
                    <a:pt x="1048456" y="481190"/>
                    <a:pt x="1104900" y="420512"/>
                    <a:pt x="1159933" y="347134"/>
                  </a:cubicBezTo>
                  <a:cubicBezTo>
                    <a:pt x="1214966" y="273756"/>
                    <a:pt x="1255183" y="191911"/>
                    <a:pt x="1295400" y="110067"/>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6" name="组合 105"/>
            <p:cNvGrpSpPr/>
            <p:nvPr/>
          </p:nvGrpSpPr>
          <p:grpSpPr>
            <a:xfrm>
              <a:off x="2756230" y="4635693"/>
              <a:ext cx="1946193" cy="836441"/>
              <a:chOff x="3289630" y="4076985"/>
              <a:chExt cx="1946193" cy="836441"/>
            </a:xfrm>
          </p:grpSpPr>
          <p:cxnSp>
            <p:nvCxnSpPr>
              <p:cNvPr id="108" name="直接连接符 107"/>
              <p:cNvCxnSpPr/>
              <p:nvPr/>
            </p:nvCxnSpPr>
            <p:spPr>
              <a:xfrm>
                <a:off x="3289630" y="4772697"/>
                <a:ext cx="838199" cy="0"/>
              </a:xfrm>
              <a:prstGeom prst="line">
                <a:avLst/>
              </a:prstGeom>
              <a:ln w="38100">
                <a:solidFill>
                  <a:srgbClr val="D8A20A"/>
                </a:solidFill>
              </a:ln>
            </p:spPr>
            <p:style>
              <a:lnRef idx="1">
                <a:schemeClr val="accent1"/>
              </a:lnRef>
              <a:fillRef idx="0">
                <a:schemeClr val="accent1"/>
              </a:fillRef>
              <a:effectRef idx="0">
                <a:schemeClr val="accent1"/>
              </a:effectRef>
              <a:fontRef idx="minor">
                <a:schemeClr val="tx1"/>
              </a:fontRef>
            </p:style>
          </p:cxnSp>
          <p:cxnSp>
            <p:nvCxnSpPr>
              <p:cNvPr id="109" name="直接连接符 108"/>
              <p:cNvCxnSpPr/>
              <p:nvPr/>
            </p:nvCxnSpPr>
            <p:spPr>
              <a:xfrm>
                <a:off x="3297513" y="4335097"/>
                <a:ext cx="838199"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0" name="文本框 109"/>
              <p:cNvSpPr txBox="1"/>
              <p:nvPr/>
            </p:nvSpPr>
            <p:spPr>
              <a:xfrm>
                <a:off x="4127827" y="4544094"/>
                <a:ext cx="1107996" cy="369332"/>
              </a:xfrm>
              <a:prstGeom prst="rect">
                <a:avLst/>
              </a:prstGeom>
              <a:noFill/>
            </p:spPr>
            <p:txBody>
              <a:bodyPr wrap="none" rtlCol="0">
                <a:spAutoFit/>
              </a:bodyPr>
              <a:lstStyle/>
              <a:p>
                <a:r>
                  <a:rPr lang="zh-CN" altLang="en-US" b="1" dirty="0" smtClean="0">
                    <a:latin typeface="+mn-ea"/>
                  </a:rPr>
                  <a:t>公路干线</a:t>
                </a:r>
                <a:endParaRPr lang="zh-CN" altLang="en-US" b="1" dirty="0">
                  <a:latin typeface="+mn-ea"/>
                </a:endParaRPr>
              </a:p>
            </p:txBody>
          </p:sp>
          <p:sp>
            <p:nvSpPr>
              <p:cNvPr id="111" name="文本框 110"/>
              <p:cNvSpPr txBox="1"/>
              <p:nvPr/>
            </p:nvSpPr>
            <p:spPr>
              <a:xfrm>
                <a:off x="4357059" y="4076985"/>
                <a:ext cx="649537" cy="369332"/>
              </a:xfrm>
              <a:prstGeom prst="rect">
                <a:avLst/>
              </a:prstGeom>
              <a:noFill/>
            </p:spPr>
            <p:txBody>
              <a:bodyPr wrap="none" rtlCol="0">
                <a:spAutoFit/>
              </a:bodyPr>
              <a:lstStyle/>
              <a:p>
                <a:r>
                  <a:rPr lang="zh-CN" altLang="en-US" b="1" dirty="0" smtClean="0">
                    <a:latin typeface="+mn-ea"/>
                  </a:rPr>
                  <a:t>铁路</a:t>
                </a:r>
                <a:endParaRPr lang="zh-CN" altLang="en-US" b="1" dirty="0">
                  <a:latin typeface="+mn-ea"/>
                </a:endParaRPr>
              </a:p>
            </p:txBody>
          </p:sp>
        </p:grpSp>
        <p:sp>
          <p:nvSpPr>
            <p:cNvPr id="107" name="文本框 106"/>
            <p:cNvSpPr txBox="1"/>
            <p:nvPr/>
          </p:nvSpPr>
          <p:spPr>
            <a:xfrm>
              <a:off x="8040331" y="7465351"/>
              <a:ext cx="2980422" cy="413252"/>
            </a:xfrm>
            <a:prstGeom prst="rect">
              <a:avLst/>
            </a:prstGeom>
            <a:noFill/>
          </p:spPr>
          <p:txBody>
            <a:bodyPr wrap="none" rtlCol="0">
              <a:spAutoFit/>
            </a:bodyPr>
            <a:lstStyle/>
            <a:p>
              <a:r>
                <a:rPr lang="zh-CN" altLang="en-US" sz="1600" dirty="0">
                  <a:solidFill>
                    <a:schemeClr val="tx2">
                      <a:lumMod val="75000"/>
                    </a:schemeClr>
                  </a:solidFill>
                  <a:latin typeface="方正清刻本悦宋简体" panose="02000000000000000000" pitchFamily="2" charset="-122"/>
                  <a:ea typeface="方正清刻本悦宋简体" panose="02000000000000000000" pitchFamily="2" charset="-122"/>
                </a:rPr>
                <a:t>注：交通线</a:t>
              </a:r>
              <a:r>
                <a:rPr lang="zh-CN" altLang="en-US" sz="16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经过适当简化</a:t>
              </a:r>
              <a:endParaRPr lang="zh-CN" altLang="en-US" sz="16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grpSp>
      <p:sp>
        <p:nvSpPr>
          <p:cNvPr id="112" name="文本框 111"/>
          <p:cNvSpPr txBox="1"/>
          <p:nvPr/>
        </p:nvSpPr>
        <p:spPr>
          <a:xfrm>
            <a:off x="3339429" y="8413044"/>
            <a:ext cx="4992072" cy="400110"/>
          </a:xfrm>
          <a:prstGeom prst="rect">
            <a:avLst/>
          </a:prstGeom>
          <a:noFill/>
        </p:spPr>
        <p:txBody>
          <a:bodyPr wrap="none" rtlCol="0">
            <a:spAutoFit/>
          </a:bodyPr>
          <a:lstStyle/>
          <a:p>
            <a:pPr marL="285750" indent="-285750">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3</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  广东省铁路及公路干线图（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1990</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年）</a:t>
            </a:r>
            <a:endPar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113" name="折角形 112"/>
          <p:cNvSpPr/>
          <p:nvPr/>
        </p:nvSpPr>
        <p:spPr>
          <a:xfrm>
            <a:off x="1097769" y="2788807"/>
            <a:ext cx="2978755" cy="2495820"/>
          </a:xfrm>
          <a:prstGeom prst="foldedCorner">
            <a:avLst/>
          </a:prstGeom>
          <a:noFill/>
          <a:effectLst>
            <a:outerShdw blurRad="50800" dist="38100" dir="2700000" algn="tl" rotWithShape="0">
              <a:prstClr val="black">
                <a:alpha val="20000"/>
              </a:prstClr>
            </a:outerShdw>
          </a:effectLst>
          <a:scene3d>
            <a:camera prst="perspectiveAbove"/>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4" name="折角形 113"/>
          <p:cNvSpPr/>
          <p:nvPr/>
        </p:nvSpPr>
        <p:spPr>
          <a:xfrm>
            <a:off x="8211863" y="6529213"/>
            <a:ext cx="4237803" cy="1995229"/>
          </a:xfrm>
          <a:prstGeom prst="foldedCorner">
            <a:avLst/>
          </a:prstGeom>
          <a:noFill/>
          <a:effectLst>
            <a:outerShdw blurRad="50800" dist="38100" dir="2700000" algn="tl" rotWithShape="0">
              <a:prstClr val="black">
                <a:alpha val="20000"/>
              </a:prstClr>
            </a:outerShdw>
          </a:effectLst>
          <a:scene3d>
            <a:camera prst="perspectiveAbove"/>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5" name="组合 114"/>
          <p:cNvGrpSpPr/>
          <p:nvPr/>
        </p:nvGrpSpPr>
        <p:grpSpPr>
          <a:xfrm>
            <a:off x="2977862" y="2603203"/>
            <a:ext cx="1476479" cy="692190"/>
            <a:chOff x="1105597" y="2515124"/>
            <a:chExt cx="1476479" cy="692190"/>
          </a:xfrm>
        </p:grpSpPr>
        <p:sp>
          <p:nvSpPr>
            <p:cNvPr id="116" name="矩形: 圆角 9">
              <a:extLst>
                <a:ext uri="{FF2B5EF4-FFF2-40B4-BE49-F238E27FC236}">
                  <a16:creationId xmlns:a16="http://schemas.microsoft.com/office/drawing/2014/main" id="{039DD243-E0A0-1638-9986-DB29D35FD730}"/>
                </a:ext>
              </a:extLst>
            </p:cNvPr>
            <p:cNvSpPr/>
            <p:nvPr/>
          </p:nvSpPr>
          <p:spPr>
            <a:xfrm>
              <a:off x="1105597" y="2515124"/>
              <a:ext cx="1476479"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17" name="文本框 116">
              <a:extLst>
                <a:ext uri="{FF2B5EF4-FFF2-40B4-BE49-F238E27FC236}">
                  <a16:creationId xmlns:a16="http://schemas.microsoft.com/office/drawing/2014/main" id="{28BED20F-7C3F-547F-78A9-EB1168F73628}"/>
                </a:ext>
              </a:extLst>
            </p:cNvPr>
            <p:cNvSpPr txBox="1"/>
            <p:nvPr/>
          </p:nvSpPr>
          <p:spPr>
            <a:xfrm>
              <a:off x="1143696" y="2634720"/>
              <a:ext cx="1400279" cy="430887"/>
            </a:xfrm>
            <a:prstGeom prst="rect">
              <a:avLst/>
            </a:prstGeom>
            <a:noFill/>
          </p:spPr>
          <p:txBody>
            <a:bodyPr wrap="square" rtlCol="0">
              <a:spAutoFit/>
            </a:bodyPr>
            <a:lstStyle/>
            <a:p>
              <a:pPr algn="ctr" defTabSz="1371600"/>
              <a:r>
                <a:rPr lang="zh-CN" altLang="en-US" sz="2200" b="1" dirty="0" smtClean="0">
                  <a:solidFill>
                    <a:prstClr val="white"/>
                  </a:solidFill>
                  <a:latin typeface="HarmonyOS Sans Light"/>
                  <a:ea typeface="微软雅黑"/>
                </a:rPr>
                <a:t>广州名片</a:t>
              </a:r>
              <a:endParaRPr lang="zh-CN" altLang="en-US" sz="2200" b="1" dirty="0">
                <a:solidFill>
                  <a:prstClr val="white"/>
                </a:solidFill>
                <a:latin typeface="HarmonyOS Sans Light"/>
                <a:ea typeface="微软雅黑"/>
              </a:endParaRPr>
            </a:p>
          </p:txBody>
        </p:sp>
      </p:grpSp>
      <p:grpSp>
        <p:nvGrpSpPr>
          <p:cNvPr id="118" name="组合 117"/>
          <p:cNvGrpSpPr/>
          <p:nvPr/>
        </p:nvGrpSpPr>
        <p:grpSpPr>
          <a:xfrm>
            <a:off x="11096521" y="6231707"/>
            <a:ext cx="1476479" cy="692190"/>
            <a:chOff x="1105597" y="2515124"/>
            <a:chExt cx="1476479" cy="692190"/>
          </a:xfrm>
        </p:grpSpPr>
        <p:sp>
          <p:nvSpPr>
            <p:cNvPr id="119" name="矩形: 圆角 9">
              <a:extLst>
                <a:ext uri="{FF2B5EF4-FFF2-40B4-BE49-F238E27FC236}">
                  <a16:creationId xmlns:a16="http://schemas.microsoft.com/office/drawing/2014/main" id="{039DD243-E0A0-1638-9986-DB29D35FD730}"/>
                </a:ext>
              </a:extLst>
            </p:cNvPr>
            <p:cNvSpPr/>
            <p:nvPr/>
          </p:nvSpPr>
          <p:spPr>
            <a:xfrm>
              <a:off x="1105597" y="2515124"/>
              <a:ext cx="1476479"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20" name="文本框 119">
              <a:extLst>
                <a:ext uri="{FF2B5EF4-FFF2-40B4-BE49-F238E27FC236}">
                  <a16:creationId xmlns:a16="http://schemas.microsoft.com/office/drawing/2014/main" id="{28BED20F-7C3F-547F-78A9-EB1168F73628}"/>
                </a:ext>
              </a:extLst>
            </p:cNvPr>
            <p:cNvSpPr txBox="1"/>
            <p:nvPr/>
          </p:nvSpPr>
          <p:spPr>
            <a:xfrm>
              <a:off x="1143696" y="2653407"/>
              <a:ext cx="1400279" cy="430887"/>
            </a:xfrm>
            <a:prstGeom prst="rect">
              <a:avLst/>
            </a:prstGeom>
            <a:noFill/>
          </p:spPr>
          <p:txBody>
            <a:bodyPr wrap="square" rtlCol="0">
              <a:spAutoFit/>
            </a:bodyPr>
            <a:lstStyle/>
            <a:p>
              <a:pPr algn="ctr" defTabSz="1371600"/>
              <a:r>
                <a:rPr lang="zh-CN" altLang="en-US" sz="2200" b="1" dirty="0" smtClean="0">
                  <a:solidFill>
                    <a:prstClr val="white"/>
                  </a:solidFill>
                  <a:latin typeface="HarmonyOS Sans Light"/>
                  <a:ea typeface="微软雅黑"/>
                </a:rPr>
                <a:t>深圳名片</a:t>
              </a:r>
              <a:endParaRPr lang="zh-CN" altLang="en-US" sz="2200" b="1" dirty="0">
                <a:solidFill>
                  <a:prstClr val="white"/>
                </a:solidFill>
                <a:latin typeface="HarmonyOS Sans Light"/>
                <a:ea typeface="微软雅黑"/>
              </a:endParaRPr>
            </a:p>
          </p:txBody>
        </p:sp>
      </p:grpSp>
      <p:sp>
        <p:nvSpPr>
          <p:cNvPr id="121" name="矩形 120">
            <a:extLst>
              <a:ext uri="{FF2B5EF4-FFF2-40B4-BE49-F238E27FC236}">
                <a16:creationId xmlns:a16="http://schemas.microsoft.com/office/drawing/2014/main" id="{647EF826-3662-E6EF-292D-5ECD00012D5E}"/>
              </a:ext>
            </a:extLst>
          </p:cNvPr>
          <p:cNvSpPr/>
          <p:nvPr>
            <p:custDataLst>
              <p:tags r:id="rId1"/>
            </p:custDataLst>
          </p:nvPr>
        </p:nvSpPr>
        <p:spPr>
          <a:xfrm>
            <a:off x="1169623" y="3257005"/>
            <a:ext cx="2782803" cy="1938992"/>
          </a:xfrm>
          <a:prstGeom prst="rect">
            <a:avLst/>
          </a:prstGeom>
        </p:spPr>
        <p:txBody>
          <a:bodyPr wrap="square">
            <a:spAutoFit/>
          </a:bodyPr>
          <a:lstStyle/>
          <a:p>
            <a:pPr algn="just" defTabSz="1371600">
              <a:lnSpc>
                <a:spcPct val="150000"/>
              </a:lnSpc>
              <a:defRPr/>
            </a:pPr>
            <a:r>
              <a:rPr lang="zh-CN" altLang="en-US" sz="2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自古以来就是区域的行政中心，重要的港口城市，工商业发达，被</a:t>
            </a:r>
            <a:r>
              <a:rPr lang="zh-CN" altLang="en-US" sz="20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称为</a:t>
            </a:r>
            <a:r>
              <a:rPr lang="zh-CN" altLang="en-US" sz="2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中国的“南大门”。</a:t>
            </a:r>
            <a:endParaRPr lang="en-US" altLang="zh-CN" sz="2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p:txBody>
      </p:sp>
      <p:sp>
        <p:nvSpPr>
          <p:cNvPr id="122" name="矩形 121">
            <a:extLst>
              <a:ext uri="{FF2B5EF4-FFF2-40B4-BE49-F238E27FC236}">
                <a16:creationId xmlns:a16="http://schemas.microsoft.com/office/drawing/2014/main" id="{647EF826-3662-E6EF-292D-5ECD00012D5E}"/>
              </a:ext>
            </a:extLst>
          </p:cNvPr>
          <p:cNvSpPr/>
          <p:nvPr>
            <p:custDataLst>
              <p:tags r:id="rId2"/>
            </p:custDataLst>
          </p:nvPr>
        </p:nvSpPr>
        <p:spPr>
          <a:xfrm>
            <a:off x="8334707" y="6877408"/>
            <a:ext cx="4009269" cy="1477328"/>
          </a:xfrm>
          <a:prstGeom prst="rect">
            <a:avLst/>
          </a:prstGeom>
        </p:spPr>
        <p:txBody>
          <a:bodyPr wrap="square">
            <a:spAutoFit/>
          </a:bodyPr>
          <a:lstStyle/>
          <a:p>
            <a:pPr algn="just" defTabSz="1371600">
              <a:lnSpc>
                <a:spcPct val="150000"/>
              </a:lnSpc>
              <a:defRPr/>
            </a:pPr>
            <a:r>
              <a:rPr lang="zh-CN" altLang="en-US" sz="2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中国改革开放的窗口，首批经济特区，毗邻香港，以金融科创为主，有着“三天一栋楼”的深圳速度。</a:t>
            </a:r>
            <a:endParaRPr lang="en-US" altLang="zh-CN" sz="2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p:txBody>
      </p:sp>
      <p:pic>
        <p:nvPicPr>
          <p:cNvPr id="123" name="图片 122"/>
          <p:cNvPicPr>
            <a:picLocks noChangeAspect="1"/>
          </p:cNvPicPr>
          <p:nvPr/>
        </p:nvPicPr>
        <p:blipFill rotWithShape="1">
          <a:blip r:embed="rId10" cstate="print">
            <a:extLst>
              <a:ext uri="{28A0092B-C50C-407E-A947-70E740481C1C}">
                <a14:useLocalDpi xmlns:a14="http://schemas.microsoft.com/office/drawing/2010/main" val="0"/>
              </a:ext>
            </a:extLst>
          </a:blip>
          <a:srcRect l="9462" t="12722" r="57205" b="11858"/>
          <a:stretch/>
        </p:blipFill>
        <p:spPr>
          <a:xfrm>
            <a:off x="11125200" y="2559133"/>
            <a:ext cx="961222" cy="1223373"/>
          </a:xfrm>
          <a:prstGeom prst="rect">
            <a:avLst/>
          </a:prstGeom>
        </p:spPr>
      </p:pic>
      <p:sp>
        <p:nvSpPr>
          <p:cNvPr id="124" name="矩形 123"/>
          <p:cNvSpPr/>
          <p:nvPr/>
        </p:nvSpPr>
        <p:spPr>
          <a:xfrm>
            <a:off x="12138946" y="3178913"/>
            <a:ext cx="4852610" cy="523220"/>
          </a:xfrm>
          <a:prstGeom prst="rect">
            <a:avLst/>
          </a:prstGeom>
        </p:spPr>
        <p:txBody>
          <a:bodyPr wrap="none">
            <a:spAutoFit/>
          </a:bodyPr>
          <a:lstStyle/>
          <a:p>
            <a:r>
              <a:rPr lang="zh-CN" altLang="en-US" sz="2800" b="1"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请结合以上材料，小组讨论：</a:t>
            </a:r>
            <a:endParaRPr lang="zh-CN" altLang="en-US" sz="2800" b="1" dirty="0"/>
          </a:p>
        </p:txBody>
      </p:sp>
      <p:sp>
        <p:nvSpPr>
          <p:cNvPr id="125" name="矩形 124"/>
          <p:cNvSpPr/>
          <p:nvPr/>
        </p:nvSpPr>
        <p:spPr>
          <a:xfrm>
            <a:off x="11465283" y="3839297"/>
            <a:ext cx="5497065" cy="1304203"/>
          </a:xfrm>
          <a:prstGeom prst="rect">
            <a:avLst/>
          </a:prstGeom>
        </p:spPr>
        <p:txBody>
          <a:bodyPr wrap="square">
            <a:spAutoFit/>
          </a:bodyPr>
          <a:lstStyle/>
          <a:p>
            <a:pPr>
              <a:lnSpc>
                <a:spcPct val="150000"/>
              </a:lnSpc>
            </a:pPr>
            <a:r>
              <a:rPr lang="zh-CN" altLang="en-US" sz="2800" dirty="0" smtClean="0">
                <a:solidFill>
                  <a:schemeClr val="tx2">
                    <a:lumMod val="75000"/>
                  </a:schemeClr>
                </a:solidFill>
                <a:latin typeface="微软雅黑" panose="020B0503020204020204" charset="-122"/>
                <a:ea typeface="微软雅黑" panose="020B0503020204020204" charset="-122"/>
              </a:rPr>
              <a:t>作为珠三角区域优先发展的城市，广州、深圳有哪些</a:t>
            </a:r>
            <a:r>
              <a:rPr lang="zh-CN" altLang="en-US" sz="2800" b="1" dirty="0" smtClean="0">
                <a:solidFill>
                  <a:schemeClr val="tx2">
                    <a:lumMod val="75000"/>
                  </a:schemeClr>
                </a:solidFill>
                <a:latin typeface="微软雅黑" panose="020B0503020204020204" charset="-122"/>
                <a:ea typeface="微软雅黑" panose="020B0503020204020204" charset="-122"/>
              </a:rPr>
              <a:t>区位优势</a:t>
            </a:r>
            <a:r>
              <a:rPr lang="zh-CN" altLang="en-US" sz="2800" dirty="0" smtClean="0">
                <a:solidFill>
                  <a:schemeClr val="tx2">
                    <a:lumMod val="75000"/>
                  </a:schemeClr>
                </a:solidFill>
                <a:latin typeface="微软雅黑" panose="020B0503020204020204" charset="-122"/>
                <a:ea typeface="微软雅黑" panose="020B0503020204020204" charset="-122"/>
              </a:rPr>
              <a:t>？</a:t>
            </a:r>
            <a:endParaRPr lang="zh-CN" altLang="en-US" sz="2800" dirty="0"/>
          </a:p>
        </p:txBody>
      </p:sp>
      <p:pic>
        <p:nvPicPr>
          <p:cNvPr id="126" name="图片 125"/>
          <p:cNvPicPr>
            <a:picLocks noChangeAspect="1"/>
          </p:cNvPicPr>
          <p:nvPr/>
        </p:nvPicPr>
        <p:blipFill rotWithShape="1">
          <a:blip r:embed="rId11" cstate="print">
            <a:extLst>
              <a:ext uri="{28A0092B-C50C-407E-A947-70E740481C1C}">
                <a14:useLocalDpi xmlns:a14="http://schemas.microsoft.com/office/drawing/2010/main" val="0"/>
              </a:ext>
            </a:extLst>
          </a:blip>
          <a:srcRect l="53776" t="15476" r="5315" b="11796"/>
          <a:stretch/>
        </p:blipFill>
        <p:spPr>
          <a:xfrm>
            <a:off x="12930780" y="5627819"/>
            <a:ext cx="1372488" cy="1372488"/>
          </a:xfrm>
          <a:prstGeom prst="rect">
            <a:avLst/>
          </a:prstGeom>
        </p:spPr>
      </p:pic>
      <p:sp>
        <p:nvSpPr>
          <p:cNvPr id="127" name="矩形 126"/>
          <p:cNvSpPr/>
          <p:nvPr/>
        </p:nvSpPr>
        <p:spPr>
          <a:xfrm>
            <a:off x="14173088" y="6453068"/>
            <a:ext cx="1980029" cy="523220"/>
          </a:xfrm>
          <a:prstGeom prst="rect">
            <a:avLst/>
          </a:prstGeom>
        </p:spPr>
        <p:txBody>
          <a:bodyPr wrap="none">
            <a:spAutoFit/>
          </a:bodyPr>
          <a:lstStyle/>
          <a:p>
            <a:r>
              <a:rPr lang="zh-CN" altLang="en-US" sz="2800" b="1"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思路点拨：</a:t>
            </a:r>
            <a:endParaRPr lang="zh-CN" altLang="en-US" sz="2800" b="1" dirty="0"/>
          </a:p>
        </p:txBody>
      </p:sp>
      <p:sp>
        <p:nvSpPr>
          <p:cNvPr id="128" name="矩形 127"/>
          <p:cNvSpPr/>
          <p:nvPr/>
        </p:nvSpPr>
        <p:spPr>
          <a:xfrm>
            <a:off x="12876517" y="7075619"/>
            <a:ext cx="4191000" cy="1685077"/>
          </a:xfrm>
          <a:prstGeom prst="rect">
            <a:avLst/>
          </a:prstGeom>
        </p:spPr>
        <p:txBody>
          <a:bodyPr wrap="square">
            <a:spAutoFit/>
          </a:bodyPr>
          <a:lstStyle/>
          <a:p>
            <a:pPr>
              <a:lnSpc>
                <a:spcPct val="150000"/>
              </a:lnSpc>
            </a:pPr>
            <a:r>
              <a:rPr lang="zh-CN" altLang="en-US"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尝试从地理位置、行政等级、经济发展基础、政策、交通等多方面进行思考。</a:t>
            </a:r>
            <a:endParaRPr lang="zh-CN" altLang="en-US" sz="2400" dirty="0"/>
          </a:p>
        </p:txBody>
      </p:sp>
      <p:sp>
        <p:nvSpPr>
          <p:cNvPr id="129" name="矩形 128"/>
          <p:cNvSpPr/>
          <p:nvPr/>
        </p:nvSpPr>
        <p:spPr>
          <a:xfrm>
            <a:off x="14174371" y="6438900"/>
            <a:ext cx="1980029" cy="523220"/>
          </a:xfrm>
          <a:prstGeom prst="rect">
            <a:avLst/>
          </a:prstGeom>
        </p:spPr>
        <p:txBody>
          <a:bodyPr wrap="none">
            <a:spAutoFit/>
          </a:bodyPr>
          <a:lstStyle/>
          <a:p>
            <a:r>
              <a:rPr lang="zh-CN" altLang="en-US" sz="2800" b="1"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参考答案：</a:t>
            </a:r>
            <a:endParaRPr lang="zh-CN" altLang="en-US" sz="2800" b="1" dirty="0"/>
          </a:p>
        </p:txBody>
      </p:sp>
      <p:sp>
        <p:nvSpPr>
          <p:cNvPr id="130" name="矩形 129"/>
          <p:cNvSpPr/>
          <p:nvPr/>
        </p:nvSpPr>
        <p:spPr>
          <a:xfrm>
            <a:off x="12877800" y="7061451"/>
            <a:ext cx="4229100" cy="2308324"/>
          </a:xfrm>
          <a:prstGeom prst="rect">
            <a:avLst/>
          </a:prstGeom>
        </p:spPr>
        <p:txBody>
          <a:bodyPr wrap="square">
            <a:spAutoFit/>
          </a:bodyPr>
          <a:lstStyle/>
          <a:p>
            <a:pPr>
              <a:lnSpc>
                <a:spcPct val="150000"/>
              </a:lnSpc>
            </a:pPr>
            <a:r>
              <a:rPr lang="zh-CN" altLang="en-US" sz="2400" dirty="0">
                <a:solidFill>
                  <a:schemeClr val="tx2">
                    <a:lumMod val="75000"/>
                  </a:schemeClr>
                </a:solidFill>
                <a:latin typeface="微软雅黑" panose="020B0503020204020204" charset="-122"/>
                <a:ea typeface="微软雅黑" panose="020B0503020204020204" charset="-122"/>
                <a:cs typeface="微软雅黑" panose="020B0503020204020204" charset="-122"/>
              </a:rPr>
              <a:t>①</a:t>
            </a:r>
            <a:r>
              <a:rPr lang="zh-CN" altLang="en-US"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具有</a:t>
            </a:r>
            <a:r>
              <a:rPr lang="zh-CN" altLang="en-US" sz="2400" dirty="0">
                <a:solidFill>
                  <a:schemeClr val="tx2">
                    <a:lumMod val="75000"/>
                  </a:schemeClr>
                </a:solidFill>
                <a:latin typeface="微软雅黑" panose="020B0503020204020204" charset="-122"/>
                <a:ea typeface="微软雅黑" panose="020B0503020204020204" charset="-122"/>
                <a:cs typeface="微软雅黑" panose="020B0503020204020204" charset="-122"/>
              </a:rPr>
              <a:t>优越的地理位置</a:t>
            </a:r>
            <a:r>
              <a:rPr lang="zh-CN" altLang="en-US"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（地处区域</a:t>
            </a:r>
            <a:r>
              <a:rPr lang="zh-CN" altLang="en-US" sz="2400" dirty="0">
                <a:solidFill>
                  <a:schemeClr val="tx2">
                    <a:lumMod val="75000"/>
                  </a:schemeClr>
                </a:solidFill>
                <a:latin typeface="微软雅黑" panose="020B0503020204020204" charset="-122"/>
                <a:ea typeface="微软雅黑" panose="020B0503020204020204" charset="-122"/>
                <a:cs typeface="微软雅黑" panose="020B0503020204020204" charset="-122"/>
              </a:rPr>
              <a:t>中心或便于对外交流</a:t>
            </a:r>
            <a:r>
              <a:rPr lang="zh-CN" altLang="en-US"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a:t>
            </a:r>
            <a:endParaRPr lang="en-US" altLang="zh-CN"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endParaRPr>
          </a:p>
          <a:p>
            <a:pPr>
              <a:lnSpc>
                <a:spcPct val="150000"/>
              </a:lnSpc>
            </a:pPr>
            <a:r>
              <a:rPr lang="zh-CN" altLang="en-US"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②经济基础好 ③有政策支持</a:t>
            </a:r>
            <a:endParaRPr lang="en-US" altLang="zh-CN"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endParaRPr>
          </a:p>
          <a:p>
            <a:pPr>
              <a:lnSpc>
                <a:spcPct val="150000"/>
              </a:lnSpc>
            </a:pPr>
            <a:r>
              <a:rPr lang="zh-CN" altLang="en-US"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④交通枢纽  ⑤行政等级高</a:t>
            </a:r>
            <a:r>
              <a:rPr lang="en-US" altLang="zh-CN" sz="24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a:t>
            </a:r>
            <a:endParaRPr lang="zh-CN" altLang="en-US" sz="2400" dirty="0"/>
          </a:p>
        </p:txBody>
      </p:sp>
      <p:grpSp>
        <p:nvGrpSpPr>
          <p:cNvPr id="131" name="组合 130"/>
          <p:cNvGrpSpPr/>
          <p:nvPr/>
        </p:nvGrpSpPr>
        <p:grpSpPr>
          <a:xfrm>
            <a:off x="1097768" y="1598340"/>
            <a:ext cx="4160031" cy="692190"/>
            <a:chOff x="1105597" y="2515124"/>
            <a:chExt cx="2893472" cy="692190"/>
          </a:xfrm>
        </p:grpSpPr>
        <p:sp>
          <p:nvSpPr>
            <p:cNvPr id="132"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33" name="文本框 132">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思考：为何选择广深</a:t>
              </a:r>
              <a:endParaRPr lang="zh-CN" altLang="en-US" sz="2800" b="1" dirty="0">
                <a:solidFill>
                  <a:prstClr val="white"/>
                </a:solidFill>
                <a:latin typeface="HarmonyOS Sans Light"/>
                <a:ea typeface="微软雅黑"/>
              </a:endParaRPr>
            </a:p>
          </p:txBody>
        </p:sp>
      </p:grpSp>
      <p:pic>
        <p:nvPicPr>
          <p:cNvPr id="134" name="图片 133"/>
          <p:cNvPicPr>
            <a:picLocks noChangeAspect="1"/>
          </p:cNvPicPr>
          <p:nvPr/>
        </p:nvPicPr>
        <p:blipFill>
          <a:blip r:embed="rId12"/>
          <a:stretch>
            <a:fillRect/>
          </a:stretch>
        </p:blipFill>
        <p:spPr>
          <a:xfrm>
            <a:off x="99456" y="-128499"/>
            <a:ext cx="3688400" cy="1761897"/>
          </a:xfrm>
          <a:prstGeom prst="rect">
            <a:avLst/>
          </a:prstGeom>
        </p:spPr>
      </p:pic>
    </p:spTree>
    <p:extLst>
      <p:ext uri="{BB962C8B-B14F-4D97-AF65-F5344CB8AC3E}">
        <p14:creationId xmlns:p14="http://schemas.microsoft.com/office/powerpoint/2010/main" val="40421423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randombar(horizontal)">
                                      <p:cBhvr>
                                        <p:cTn id="7" dur="500"/>
                                        <p:tgtEl>
                                          <p:spTgt spid="12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24"/>
                                        </p:tgtEl>
                                        <p:attrNameLst>
                                          <p:attrName>style.visibility</p:attrName>
                                        </p:attrNameLst>
                                      </p:cBhvr>
                                      <p:to>
                                        <p:strVal val="visible"/>
                                      </p:to>
                                    </p:set>
                                    <p:animEffect transition="in" filter="randombar(horizontal)">
                                      <p:cBhvr>
                                        <p:cTn id="10" dur="500"/>
                                        <p:tgtEl>
                                          <p:spTgt spid="124"/>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randombar(horizontal)">
                                      <p:cBhvr>
                                        <p:cTn id="13" dur="500"/>
                                        <p:tgtEl>
                                          <p:spTgt spid="125"/>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2" nodeType="clickEffect">
                                  <p:stCondLst>
                                    <p:cond delay="0"/>
                                  </p:stCondLst>
                                  <p:childTnLst>
                                    <p:set>
                                      <p:cBhvr>
                                        <p:cTn id="17" dur="1" fill="hold">
                                          <p:stCondLst>
                                            <p:cond delay="0"/>
                                          </p:stCondLst>
                                        </p:cTn>
                                        <p:tgtEl>
                                          <p:spTgt spid="127"/>
                                        </p:tgtEl>
                                        <p:attrNameLst>
                                          <p:attrName>style.visibility</p:attrName>
                                        </p:attrNameLst>
                                      </p:cBhvr>
                                      <p:to>
                                        <p:strVal val="visible"/>
                                      </p:to>
                                    </p:set>
                                    <p:animEffect transition="in" filter="randombar(horizontal)">
                                      <p:cBhvr>
                                        <p:cTn id="18" dur="500"/>
                                        <p:tgtEl>
                                          <p:spTgt spid="127"/>
                                        </p:tgtEl>
                                      </p:cBhvr>
                                    </p:animEffect>
                                  </p:childTnLst>
                                </p:cTn>
                              </p:par>
                              <p:par>
                                <p:cTn id="19" presetID="14" presetClass="entr" presetSubtype="10" fill="hold" grpId="2" nodeType="withEffect">
                                  <p:stCondLst>
                                    <p:cond delay="0"/>
                                  </p:stCondLst>
                                  <p:childTnLst>
                                    <p:set>
                                      <p:cBhvr>
                                        <p:cTn id="20" dur="1" fill="hold">
                                          <p:stCondLst>
                                            <p:cond delay="0"/>
                                          </p:stCondLst>
                                        </p:cTn>
                                        <p:tgtEl>
                                          <p:spTgt spid="128"/>
                                        </p:tgtEl>
                                        <p:attrNameLst>
                                          <p:attrName>style.visibility</p:attrName>
                                        </p:attrNameLst>
                                      </p:cBhvr>
                                      <p:to>
                                        <p:strVal val="visible"/>
                                      </p:to>
                                    </p:set>
                                    <p:animEffect transition="in" filter="randombar(horizontal)">
                                      <p:cBhvr>
                                        <p:cTn id="21" dur="500"/>
                                        <p:tgtEl>
                                          <p:spTgt spid="128"/>
                                        </p:tgtEl>
                                      </p:cBhvr>
                                    </p:animEffect>
                                  </p:childTnLst>
                                </p:cTn>
                              </p:par>
                              <p:par>
                                <p:cTn id="22" presetID="14" presetClass="entr" presetSubtype="10" fill="hold" nodeType="withEffect">
                                  <p:stCondLst>
                                    <p:cond delay="0"/>
                                  </p:stCondLst>
                                  <p:childTnLst>
                                    <p:set>
                                      <p:cBhvr>
                                        <p:cTn id="23" dur="1" fill="hold">
                                          <p:stCondLst>
                                            <p:cond delay="0"/>
                                          </p:stCondLst>
                                        </p:cTn>
                                        <p:tgtEl>
                                          <p:spTgt spid="126"/>
                                        </p:tgtEl>
                                        <p:attrNameLst>
                                          <p:attrName>style.visibility</p:attrName>
                                        </p:attrNameLst>
                                      </p:cBhvr>
                                      <p:to>
                                        <p:strVal val="visible"/>
                                      </p:to>
                                    </p:set>
                                    <p:animEffect transition="in" filter="randombar(horizontal)">
                                      <p:cBhvr>
                                        <p:cTn id="24" dur="500"/>
                                        <p:tgtEl>
                                          <p:spTgt spid="126"/>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xit" presetSubtype="4" fill="hold" grpId="1" nodeType="clickEffect">
                                  <p:stCondLst>
                                    <p:cond delay="0"/>
                                  </p:stCondLst>
                                  <p:childTnLst>
                                    <p:animEffect transition="out" filter="wipe(down)">
                                      <p:cBhvr>
                                        <p:cTn id="28" dur="500"/>
                                        <p:tgtEl>
                                          <p:spTgt spid="127"/>
                                        </p:tgtEl>
                                      </p:cBhvr>
                                    </p:animEffect>
                                    <p:set>
                                      <p:cBhvr>
                                        <p:cTn id="29" dur="1" fill="hold">
                                          <p:stCondLst>
                                            <p:cond delay="499"/>
                                          </p:stCondLst>
                                        </p:cTn>
                                        <p:tgtEl>
                                          <p:spTgt spid="127"/>
                                        </p:tgtEl>
                                        <p:attrNameLst>
                                          <p:attrName>style.visibility</p:attrName>
                                        </p:attrNameLst>
                                      </p:cBhvr>
                                      <p:to>
                                        <p:strVal val="hidden"/>
                                      </p:to>
                                    </p:set>
                                  </p:childTnLst>
                                </p:cTn>
                              </p:par>
                              <p:par>
                                <p:cTn id="30" presetID="22" presetClass="exit" presetSubtype="4" fill="hold" grpId="1" nodeType="withEffect">
                                  <p:stCondLst>
                                    <p:cond delay="0"/>
                                  </p:stCondLst>
                                  <p:childTnLst>
                                    <p:animEffect transition="out" filter="wipe(down)">
                                      <p:cBhvr>
                                        <p:cTn id="31" dur="500"/>
                                        <p:tgtEl>
                                          <p:spTgt spid="128"/>
                                        </p:tgtEl>
                                      </p:cBhvr>
                                    </p:animEffect>
                                    <p:set>
                                      <p:cBhvr>
                                        <p:cTn id="32" dur="1" fill="hold">
                                          <p:stCondLst>
                                            <p:cond delay="499"/>
                                          </p:stCondLst>
                                        </p:cTn>
                                        <p:tgtEl>
                                          <p:spTgt spid="128"/>
                                        </p:tgtEl>
                                        <p:attrNameLst>
                                          <p:attrName>style.visibility</p:attrName>
                                        </p:attrNameLst>
                                      </p:cBhvr>
                                      <p:to>
                                        <p:strVal val="hidden"/>
                                      </p:to>
                                    </p:set>
                                  </p:childTnLst>
                                </p:cTn>
                              </p:par>
                            </p:childTnLst>
                          </p:cTn>
                        </p:par>
                        <p:par>
                          <p:cTn id="33" fill="hold">
                            <p:stCondLst>
                              <p:cond delay="500"/>
                            </p:stCondLst>
                            <p:childTnLst>
                              <p:par>
                                <p:cTn id="34" presetID="10" presetClass="entr" presetSubtype="0" fill="hold" grpId="1" nodeType="afterEffect">
                                  <p:stCondLst>
                                    <p:cond delay="0"/>
                                  </p:stCondLst>
                                  <p:childTnLst>
                                    <p:set>
                                      <p:cBhvr>
                                        <p:cTn id="35" dur="1" fill="hold">
                                          <p:stCondLst>
                                            <p:cond delay="0"/>
                                          </p:stCondLst>
                                        </p:cTn>
                                        <p:tgtEl>
                                          <p:spTgt spid="129"/>
                                        </p:tgtEl>
                                        <p:attrNameLst>
                                          <p:attrName>style.visibility</p:attrName>
                                        </p:attrNameLst>
                                      </p:cBhvr>
                                      <p:to>
                                        <p:strVal val="visible"/>
                                      </p:to>
                                    </p:set>
                                    <p:animEffect transition="in" filter="fade">
                                      <p:cBhvr>
                                        <p:cTn id="36" dur="500"/>
                                        <p:tgtEl>
                                          <p:spTgt spid="129"/>
                                        </p:tgtEl>
                                      </p:cBhvr>
                                    </p:animEffect>
                                  </p:childTnLst>
                                </p:cTn>
                              </p:par>
                              <p:par>
                                <p:cTn id="37" presetID="10" presetClass="entr" presetSubtype="0" fill="hold" grpId="1" nodeType="withEffect">
                                  <p:stCondLst>
                                    <p:cond delay="0"/>
                                  </p:stCondLst>
                                  <p:childTnLst>
                                    <p:set>
                                      <p:cBhvr>
                                        <p:cTn id="38" dur="1" fill="hold">
                                          <p:stCondLst>
                                            <p:cond delay="0"/>
                                          </p:stCondLst>
                                        </p:cTn>
                                        <p:tgtEl>
                                          <p:spTgt spid="130"/>
                                        </p:tgtEl>
                                        <p:attrNameLst>
                                          <p:attrName>style.visibility</p:attrName>
                                        </p:attrNameLst>
                                      </p:cBhvr>
                                      <p:to>
                                        <p:strVal val="visible"/>
                                      </p:to>
                                    </p:set>
                                    <p:animEffect transition="in" filter="fade">
                                      <p:cBhvr>
                                        <p:cTn id="39" dur="50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 grpId="0"/>
      <p:bldP spid="125" grpId="0"/>
      <p:bldP spid="127" grpId="1"/>
      <p:bldP spid="127" grpId="2"/>
      <p:bldP spid="128" grpId="1"/>
      <p:bldP spid="128" grpId="2"/>
      <p:bldP spid="129" grpId="1"/>
      <p:bldP spid="130"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3974778" y="42679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7"/>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8" cstate="print">
            <a:duotone>
              <a:schemeClr val="accent1">
                <a:shade val="45000"/>
                <a:satMod val="135000"/>
              </a:schemeClr>
              <a:prstClr val="white"/>
            </a:duotone>
            <a:extLst>
              <a:ext uri="{BEBA8EAE-BF5A-486C-A8C5-ECC9F3942E4B}">
                <a14:imgProps xmlns:a14="http://schemas.microsoft.com/office/drawing/2010/main">
                  <a14:imgLayer r:embed="rId9">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3" name="图片 42"/>
          <p:cNvPicPr>
            <a:picLocks noChangeAspect="1"/>
          </p:cNvPicPr>
          <p:nvPr/>
        </p:nvPicPr>
        <p:blipFill rotWithShape="1">
          <a:blip r:embed="rId10" cstate="print">
            <a:duotone>
              <a:prstClr val="black"/>
              <a:schemeClr val="accent6">
                <a:tint val="45000"/>
                <a:satMod val="400000"/>
              </a:schemeClr>
            </a:duotone>
            <a:extLst>
              <a:ext uri="{28A0092B-C50C-407E-A947-70E740481C1C}">
                <a14:useLocalDpi xmlns:a14="http://schemas.microsoft.com/office/drawing/2010/main" val="0"/>
              </a:ext>
            </a:extLst>
          </a:blip>
          <a:srcRect l="42109" t="14087" r="31226" b="30080"/>
          <a:stretch/>
        </p:blipFill>
        <p:spPr>
          <a:xfrm>
            <a:off x="478170" y="3467100"/>
            <a:ext cx="4114800" cy="6538748"/>
          </a:xfrm>
          <a:custGeom>
            <a:avLst/>
            <a:gdLst>
              <a:gd name="connsiteX0" fmla="*/ 143277 w 4114800"/>
              <a:gd name="connsiteY0" fmla="*/ 0 h 8188641"/>
              <a:gd name="connsiteX1" fmla="*/ 3971523 w 4114800"/>
              <a:gd name="connsiteY1" fmla="*/ 0 h 8188641"/>
              <a:gd name="connsiteX2" fmla="*/ 4114800 w 4114800"/>
              <a:gd name="connsiteY2" fmla="*/ 143277 h 8188641"/>
              <a:gd name="connsiteX3" fmla="*/ 4114800 w 4114800"/>
              <a:gd name="connsiteY3" fmla="*/ 8045364 h 8188641"/>
              <a:gd name="connsiteX4" fmla="*/ 3971523 w 4114800"/>
              <a:gd name="connsiteY4" fmla="*/ 8188641 h 8188641"/>
              <a:gd name="connsiteX5" fmla="*/ 143277 w 4114800"/>
              <a:gd name="connsiteY5" fmla="*/ 8188641 h 8188641"/>
              <a:gd name="connsiteX6" fmla="*/ 0 w 4114800"/>
              <a:gd name="connsiteY6" fmla="*/ 8045364 h 8188641"/>
              <a:gd name="connsiteX7" fmla="*/ 0 w 4114800"/>
              <a:gd name="connsiteY7" fmla="*/ 143277 h 8188641"/>
              <a:gd name="connsiteX8" fmla="*/ 143277 w 4114800"/>
              <a:gd name="connsiteY8" fmla="*/ 0 h 818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8188641">
                <a:moveTo>
                  <a:pt x="143277" y="0"/>
                </a:moveTo>
                <a:lnTo>
                  <a:pt x="3971523" y="0"/>
                </a:lnTo>
                <a:cubicBezTo>
                  <a:pt x="4050653" y="0"/>
                  <a:pt x="4114800" y="64147"/>
                  <a:pt x="4114800" y="143277"/>
                </a:cubicBezTo>
                <a:lnTo>
                  <a:pt x="4114800" y="8045364"/>
                </a:lnTo>
                <a:cubicBezTo>
                  <a:pt x="4114800" y="8124494"/>
                  <a:pt x="4050653" y="8188641"/>
                  <a:pt x="3971523" y="8188641"/>
                </a:cubicBezTo>
                <a:lnTo>
                  <a:pt x="143277" y="8188641"/>
                </a:lnTo>
                <a:cubicBezTo>
                  <a:pt x="64147" y="8188641"/>
                  <a:pt x="0" y="8124494"/>
                  <a:pt x="0" y="8045364"/>
                </a:cubicBezTo>
                <a:lnTo>
                  <a:pt x="0" y="143277"/>
                </a:lnTo>
                <a:cubicBezTo>
                  <a:pt x="0" y="64147"/>
                  <a:pt x="64147" y="0"/>
                  <a:pt x="143277" y="0"/>
                </a:cubicBezTo>
                <a:close/>
              </a:path>
            </a:pathLst>
          </a:custGeom>
        </p:spPr>
      </p:pic>
      <p:sp>
        <p:nvSpPr>
          <p:cNvPr id="44" name="矩形: 圆角 8">
            <a:extLst>
              <a:ext uri="{FF2B5EF4-FFF2-40B4-BE49-F238E27FC236}">
                <a16:creationId xmlns:a16="http://schemas.microsoft.com/office/drawing/2014/main" id="{0F54529A-D273-E259-7E35-76DB43AEBB04}"/>
              </a:ext>
            </a:extLst>
          </p:cNvPr>
          <p:cNvSpPr/>
          <p:nvPr/>
        </p:nvSpPr>
        <p:spPr>
          <a:xfrm>
            <a:off x="478170" y="2933701"/>
            <a:ext cx="4114800" cy="7072145"/>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pic>
        <p:nvPicPr>
          <p:cNvPr id="45" name="图片 44"/>
          <p:cNvPicPr>
            <a:picLocks noChangeAspect="1"/>
          </p:cNvPicPr>
          <p:nvPr/>
        </p:nvPicPr>
        <p:blipFill rotWithShape="1">
          <a:blip r:embed="rId11">
            <a:extLst>
              <a:ext uri="{28A0092B-C50C-407E-A947-70E740481C1C}">
                <a14:useLocalDpi xmlns:a14="http://schemas.microsoft.com/office/drawing/2010/main" val="0"/>
              </a:ext>
            </a:extLst>
          </a:blip>
          <a:srcRect l="30133" t="27958" r="31730" b="30779"/>
          <a:stretch/>
        </p:blipFill>
        <p:spPr>
          <a:xfrm>
            <a:off x="4927600" y="3722207"/>
            <a:ext cx="4114800" cy="6298093"/>
          </a:xfrm>
          <a:custGeom>
            <a:avLst/>
            <a:gdLst>
              <a:gd name="connsiteX0" fmla="*/ 0 w 4114800"/>
              <a:gd name="connsiteY0" fmla="*/ 0 h 6298093"/>
              <a:gd name="connsiteX1" fmla="*/ 4114800 w 4114800"/>
              <a:gd name="connsiteY1" fmla="*/ 0 h 6298093"/>
              <a:gd name="connsiteX2" fmla="*/ 4114800 w 4114800"/>
              <a:gd name="connsiteY2" fmla="*/ 6154816 h 6298093"/>
              <a:gd name="connsiteX3" fmla="*/ 3971523 w 4114800"/>
              <a:gd name="connsiteY3" fmla="*/ 6298093 h 6298093"/>
              <a:gd name="connsiteX4" fmla="*/ 143277 w 4114800"/>
              <a:gd name="connsiteY4" fmla="*/ 6298093 h 6298093"/>
              <a:gd name="connsiteX5" fmla="*/ 0 w 4114800"/>
              <a:gd name="connsiteY5" fmla="*/ 6154816 h 6298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6298093">
                <a:moveTo>
                  <a:pt x="0" y="0"/>
                </a:moveTo>
                <a:lnTo>
                  <a:pt x="4114800" y="0"/>
                </a:lnTo>
                <a:lnTo>
                  <a:pt x="4114800" y="6154816"/>
                </a:lnTo>
                <a:cubicBezTo>
                  <a:pt x="4114800" y="6233946"/>
                  <a:pt x="4050653" y="6298093"/>
                  <a:pt x="3971523" y="6298093"/>
                </a:cubicBezTo>
                <a:lnTo>
                  <a:pt x="143277" y="6298093"/>
                </a:lnTo>
                <a:cubicBezTo>
                  <a:pt x="64147" y="6298093"/>
                  <a:pt x="0" y="6233946"/>
                  <a:pt x="0" y="6154816"/>
                </a:cubicBezTo>
                <a:close/>
              </a:path>
            </a:pathLst>
          </a:custGeom>
        </p:spPr>
      </p:pic>
      <p:sp>
        <p:nvSpPr>
          <p:cNvPr id="46" name="矩形: 圆角 8">
            <a:extLst>
              <a:ext uri="{FF2B5EF4-FFF2-40B4-BE49-F238E27FC236}">
                <a16:creationId xmlns:a16="http://schemas.microsoft.com/office/drawing/2014/main" id="{0F54529A-D273-E259-7E35-76DB43AEBB04}"/>
              </a:ext>
            </a:extLst>
          </p:cNvPr>
          <p:cNvSpPr/>
          <p:nvPr/>
        </p:nvSpPr>
        <p:spPr>
          <a:xfrm>
            <a:off x="4927600" y="2948153"/>
            <a:ext cx="4114800" cy="7072145"/>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pic>
        <p:nvPicPr>
          <p:cNvPr id="47" name="图片 46"/>
          <p:cNvPicPr>
            <a:picLocks noChangeAspect="1"/>
          </p:cNvPicPr>
          <p:nvPr/>
        </p:nvPicPr>
        <p:blipFill rotWithShape="1">
          <a:blip r:embed="rId12">
            <a:extLst>
              <a:ext uri="{28A0092B-C50C-407E-A947-70E740481C1C}">
                <a14:useLocalDpi xmlns:a14="http://schemas.microsoft.com/office/drawing/2010/main" val="0"/>
              </a:ext>
            </a:extLst>
          </a:blip>
          <a:srcRect l="18702" t="26741" r="35323" b="27239"/>
          <a:stretch/>
        </p:blipFill>
        <p:spPr>
          <a:xfrm>
            <a:off x="9372600" y="4179407"/>
            <a:ext cx="4114800" cy="5826440"/>
          </a:xfrm>
          <a:custGeom>
            <a:avLst/>
            <a:gdLst>
              <a:gd name="connsiteX0" fmla="*/ 0 w 4114800"/>
              <a:gd name="connsiteY0" fmla="*/ 0 h 5826440"/>
              <a:gd name="connsiteX1" fmla="*/ 4114800 w 4114800"/>
              <a:gd name="connsiteY1" fmla="*/ 0 h 5826440"/>
              <a:gd name="connsiteX2" fmla="*/ 4114800 w 4114800"/>
              <a:gd name="connsiteY2" fmla="*/ 5683163 h 5826440"/>
              <a:gd name="connsiteX3" fmla="*/ 3971523 w 4114800"/>
              <a:gd name="connsiteY3" fmla="*/ 5826440 h 5826440"/>
              <a:gd name="connsiteX4" fmla="*/ 143277 w 4114800"/>
              <a:gd name="connsiteY4" fmla="*/ 5826440 h 5826440"/>
              <a:gd name="connsiteX5" fmla="*/ 0 w 4114800"/>
              <a:gd name="connsiteY5" fmla="*/ 5683163 h 582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5826440">
                <a:moveTo>
                  <a:pt x="0" y="0"/>
                </a:moveTo>
                <a:lnTo>
                  <a:pt x="4114800" y="0"/>
                </a:lnTo>
                <a:lnTo>
                  <a:pt x="4114800" y="5683163"/>
                </a:lnTo>
                <a:cubicBezTo>
                  <a:pt x="4114800" y="5762293"/>
                  <a:pt x="4050653" y="5826440"/>
                  <a:pt x="3971523" y="5826440"/>
                </a:cubicBezTo>
                <a:lnTo>
                  <a:pt x="143277" y="5826440"/>
                </a:lnTo>
                <a:cubicBezTo>
                  <a:pt x="64147" y="5826440"/>
                  <a:pt x="0" y="5762293"/>
                  <a:pt x="0" y="5683163"/>
                </a:cubicBezTo>
                <a:close/>
              </a:path>
            </a:pathLst>
          </a:custGeom>
        </p:spPr>
      </p:pic>
      <p:sp>
        <p:nvSpPr>
          <p:cNvPr id="48" name="矩形: 圆角 8">
            <a:extLst>
              <a:ext uri="{FF2B5EF4-FFF2-40B4-BE49-F238E27FC236}">
                <a16:creationId xmlns:a16="http://schemas.microsoft.com/office/drawing/2014/main" id="{0F54529A-D273-E259-7E35-76DB43AEBB04}"/>
              </a:ext>
            </a:extLst>
          </p:cNvPr>
          <p:cNvSpPr/>
          <p:nvPr/>
        </p:nvSpPr>
        <p:spPr>
          <a:xfrm>
            <a:off x="9372600" y="2933701"/>
            <a:ext cx="4114800" cy="7072145"/>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pic>
        <p:nvPicPr>
          <p:cNvPr id="49" name="图片 48"/>
          <p:cNvPicPr>
            <a:picLocks noChangeAspect="1"/>
          </p:cNvPicPr>
          <p:nvPr/>
        </p:nvPicPr>
        <p:blipFill rotWithShape="1">
          <a:blip r:embed="rId13">
            <a:extLst>
              <a:ext uri="{28A0092B-C50C-407E-A947-70E740481C1C}">
                <a14:useLocalDpi xmlns:a14="http://schemas.microsoft.com/office/drawing/2010/main" val="0"/>
              </a:ext>
            </a:extLst>
          </a:blip>
          <a:srcRect l="29402" t="-180" r="37583" b="13808"/>
          <a:stretch/>
        </p:blipFill>
        <p:spPr>
          <a:xfrm>
            <a:off x="13817600" y="3950806"/>
            <a:ext cx="4114800" cy="6055040"/>
          </a:xfrm>
          <a:custGeom>
            <a:avLst/>
            <a:gdLst>
              <a:gd name="connsiteX0" fmla="*/ 0 w 4114800"/>
              <a:gd name="connsiteY0" fmla="*/ 0 h 6055040"/>
              <a:gd name="connsiteX1" fmla="*/ 4114800 w 4114800"/>
              <a:gd name="connsiteY1" fmla="*/ 0 h 6055040"/>
              <a:gd name="connsiteX2" fmla="*/ 4114800 w 4114800"/>
              <a:gd name="connsiteY2" fmla="*/ 5911763 h 6055040"/>
              <a:gd name="connsiteX3" fmla="*/ 3971524 w 4114800"/>
              <a:gd name="connsiteY3" fmla="*/ 6055040 h 6055040"/>
              <a:gd name="connsiteX4" fmla="*/ 143277 w 4114800"/>
              <a:gd name="connsiteY4" fmla="*/ 6055040 h 6055040"/>
              <a:gd name="connsiteX5" fmla="*/ 0 w 4114800"/>
              <a:gd name="connsiteY5" fmla="*/ 5911763 h 6055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6055040">
                <a:moveTo>
                  <a:pt x="0" y="0"/>
                </a:moveTo>
                <a:lnTo>
                  <a:pt x="4114800" y="0"/>
                </a:lnTo>
                <a:lnTo>
                  <a:pt x="4114800" y="5911763"/>
                </a:lnTo>
                <a:cubicBezTo>
                  <a:pt x="4114800" y="5990893"/>
                  <a:pt x="4050652" y="6055040"/>
                  <a:pt x="3971524" y="6055040"/>
                </a:cubicBezTo>
                <a:lnTo>
                  <a:pt x="143277" y="6055040"/>
                </a:lnTo>
                <a:cubicBezTo>
                  <a:pt x="64147" y="6055040"/>
                  <a:pt x="0" y="5990893"/>
                  <a:pt x="0" y="5911763"/>
                </a:cubicBezTo>
                <a:close/>
              </a:path>
            </a:pathLst>
          </a:custGeom>
        </p:spPr>
      </p:pic>
      <p:sp>
        <p:nvSpPr>
          <p:cNvPr id="50" name="矩形: 圆角 8">
            <a:extLst>
              <a:ext uri="{FF2B5EF4-FFF2-40B4-BE49-F238E27FC236}">
                <a16:creationId xmlns:a16="http://schemas.microsoft.com/office/drawing/2014/main" id="{0F54529A-D273-E259-7E35-76DB43AEBB04}"/>
              </a:ext>
            </a:extLst>
          </p:cNvPr>
          <p:cNvSpPr/>
          <p:nvPr/>
        </p:nvSpPr>
        <p:spPr>
          <a:xfrm>
            <a:off x="13817600" y="2933700"/>
            <a:ext cx="4114800" cy="7072145"/>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51" name="矩形 50"/>
          <p:cNvSpPr/>
          <p:nvPr/>
        </p:nvSpPr>
        <p:spPr>
          <a:xfrm>
            <a:off x="12708938" y="1645503"/>
            <a:ext cx="2037737" cy="830997"/>
          </a:xfrm>
          <a:prstGeom prst="rect">
            <a:avLst/>
          </a:prstGeom>
        </p:spPr>
        <p:txBody>
          <a:bodyPr wrap="none">
            <a:spAutoFit/>
          </a:bodyPr>
          <a:lstStyle/>
          <a:p>
            <a:pPr algn="ctr"/>
            <a:r>
              <a:rPr lang="en-US" altLang="zh-CN" sz="4800" dirty="0" smtClean="0">
                <a:solidFill>
                  <a:schemeClr val="tx2">
                    <a:lumMod val="75000"/>
                  </a:schemeClr>
                </a:solidFill>
                <a:latin typeface="苏新诗古印宋简" panose="02010609000101010101" pitchFamily="49" charset="-122"/>
                <a:ea typeface="苏新诗古印宋简" panose="02010609000101010101" pitchFamily="49" charset="-122"/>
              </a:rPr>
              <a:t>2010</a:t>
            </a:r>
            <a:r>
              <a:rPr lang="zh-CN" altLang="en-US" sz="4800" dirty="0">
                <a:solidFill>
                  <a:schemeClr val="tx2">
                    <a:lumMod val="75000"/>
                  </a:schemeClr>
                </a:solidFill>
                <a:latin typeface="苏新诗古印宋简" panose="02010609000101010101" pitchFamily="49" charset="-122"/>
                <a:ea typeface="苏新诗古印宋简" panose="02010609000101010101" pitchFamily="49" charset="-122"/>
              </a:rPr>
              <a:t>年</a:t>
            </a:r>
          </a:p>
        </p:txBody>
      </p:sp>
      <p:sp>
        <p:nvSpPr>
          <p:cNvPr id="52" name="矩形 51"/>
          <p:cNvSpPr/>
          <p:nvPr/>
        </p:nvSpPr>
        <p:spPr>
          <a:xfrm>
            <a:off x="3889234" y="1645503"/>
            <a:ext cx="2037737" cy="830997"/>
          </a:xfrm>
          <a:prstGeom prst="rect">
            <a:avLst/>
          </a:prstGeom>
        </p:spPr>
        <p:txBody>
          <a:bodyPr wrap="none">
            <a:spAutoFit/>
          </a:bodyPr>
          <a:lstStyle/>
          <a:p>
            <a:pPr algn="ctr"/>
            <a:r>
              <a:rPr lang="en-US" altLang="zh-CN" sz="4800" dirty="0">
                <a:solidFill>
                  <a:schemeClr val="tx2">
                    <a:lumMod val="75000"/>
                  </a:schemeClr>
                </a:solidFill>
                <a:latin typeface="苏新诗古印宋简" panose="02010609000101010101" pitchFamily="49" charset="-122"/>
                <a:ea typeface="苏新诗古印宋简" panose="02010609000101010101" pitchFamily="49" charset="-122"/>
              </a:rPr>
              <a:t>1980</a:t>
            </a:r>
            <a:r>
              <a:rPr lang="zh-CN" altLang="en-US" sz="4800" dirty="0">
                <a:solidFill>
                  <a:schemeClr val="tx2">
                    <a:lumMod val="75000"/>
                  </a:schemeClr>
                </a:solidFill>
                <a:latin typeface="苏新诗古印宋简" panose="02010609000101010101" pitchFamily="49" charset="-122"/>
                <a:ea typeface="苏新诗古印宋简" panose="02010609000101010101" pitchFamily="49" charset="-122"/>
              </a:rPr>
              <a:t>年</a:t>
            </a:r>
          </a:p>
        </p:txBody>
      </p:sp>
      <p:cxnSp>
        <p:nvCxnSpPr>
          <p:cNvPr id="53" name="直接箭头连接符 52"/>
          <p:cNvCxnSpPr/>
          <p:nvPr/>
        </p:nvCxnSpPr>
        <p:spPr>
          <a:xfrm>
            <a:off x="6178102" y="2171700"/>
            <a:ext cx="6318698" cy="0"/>
          </a:xfrm>
          <a:prstGeom prst="straightConnector1">
            <a:avLst/>
          </a:prstGeom>
          <a:ln w="57150">
            <a:solidFill>
              <a:schemeClr val="tx2">
                <a:lumMod val="75000"/>
              </a:schemeClr>
            </a:solidFill>
            <a:headEnd type="diamond"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4" name="文本框 53"/>
          <p:cNvSpPr txBox="1"/>
          <p:nvPr/>
        </p:nvSpPr>
        <p:spPr>
          <a:xfrm>
            <a:off x="7543800" y="1572280"/>
            <a:ext cx="3698448" cy="523220"/>
          </a:xfrm>
          <a:prstGeom prst="rect">
            <a:avLst/>
          </a:prstGeom>
          <a:noFill/>
        </p:spPr>
        <p:txBody>
          <a:bodyPr wrap="none" rtlCol="0">
            <a:spAutoFit/>
          </a:bodyPr>
          <a:lstStyle/>
          <a:p>
            <a:r>
              <a:rPr lang="zh-CN" altLang="en-US" sz="2800" b="1" dirty="0" smtClean="0">
                <a:solidFill>
                  <a:schemeClr val="accent6">
                    <a:lumMod val="75000"/>
                  </a:schemeClr>
                </a:solidFill>
                <a:latin typeface="华文中宋" panose="02010600040101010101" pitchFamily="2" charset="-122"/>
                <a:ea typeface="华文中宋" panose="02010600040101010101" pitchFamily="2" charset="-122"/>
              </a:rPr>
              <a:t>集聚 </a:t>
            </a:r>
            <a:r>
              <a:rPr lang="zh-CN" altLang="en-US" sz="2800" b="1" dirty="0" smtClean="0">
                <a:solidFill>
                  <a:schemeClr val="tx2">
                    <a:lumMod val="75000"/>
                  </a:schemeClr>
                </a:solidFill>
                <a:latin typeface="华文中宋" panose="02010600040101010101" pitchFamily="2" charset="-122"/>
                <a:ea typeface="华文中宋" panose="02010600040101010101" pitchFamily="2" charset="-122"/>
              </a:rPr>
              <a:t>高速 </a:t>
            </a:r>
            <a:r>
              <a:rPr lang="zh-CN" altLang="en-US" sz="2400" dirty="0" smtClean="0">
                <a:solidFill>
                  <a:schemeClr val="tx2">
                    <a:lumMod val="75000"/>
                  </a:schemeClr>
                </a:solidFill>
                <a:latin typeface="华文中宋" panose="02010600040101010101" pitchFamily="2" charset="-122"/>
                <a:ea typeface="华文中宋" panose="02010600040101010101" pitchFamily="2" charset="-122"/>
              </a:rPr>
              <a:t>发展为大都市</a:t>
            </a:r>
            <a:endParaRPr lang="zh-CN" altLang="en-US" sz="2400" dirty="0">
              <a:solidFill>
                <a:schemeClr val="tx2">
                  <a:lumMod val="75000"/>
                </a:schemeClr>
              </a:solidFill>
              <a:latin typeface="华文中宋" panose="02010600040101010101" pitchFamily="2" charset="-122"/>
              <a:ea typeface="华文中宋" panose="02010600040101010101" pitchFamily="2" charset="-122"/>
            </a:endParaRPr>
          </a:p>
        </p:txBody>
      </p:sp>
      <p:sp>
        <p:nvSpPr>
          <p:cNvPr id="55" name="矩形 54">
            <a:extLst>
              <a:ext uri="{FF2B5EF4-FFF2-40B4-BE49-F238E27FC236}">
                <a16:creationId xmlns:a16="http://schemas.microsoft.com/office/drawing/2014/main" id="{647EF826-3662-E6EF-292D-5ECD00012D5E}"/>
              </a:ext>
            </a:extLst>
          </p:cNvPr>
          <p:cNvSpPr/>
          <p:nvPr>
            <p:custDataLst>
              <p:tags r:id="rId1"/>
            </p:custDataLst>
          </p:nvPr>
        </p:nvSpPr>
        <p:spPr>
          <a:xfrm>
            <a:off x="533401" y="3507581"/>
            <a:ext cx="3962400" cy="3693319"/>
          </a:xfrm>
          <a:prstGeom prst="rect">
            <a:avLst/>
          </a:prstGeom>
        </p:spPr>
        <p:txBody>
          <a:bodyPr wrap="square">
            <a:spAutoFit/>
          </a:bodyPr>
          <a:lstStyle/>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广深二城常住人口</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2305</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万人，占广东人口</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22.1%</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，其中</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55</a:t>
            </a:r>
            <a:r>
              <a:rPr lang="en-US" altLang="zh-CN"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27%</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为外来人口</a:t>
            </a:r>
            <a:endPar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广深二城</a:t>
            </a:r>
            <a:r>
              <a:rPr lang="zh-CN" altLang="en-US"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占</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地面积为</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9387km</a:t>
            </a:r>
            <a:r>
              <a:rPr lang="en-US" altLang="zh-CN" sz="2400" baseline="30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为</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1980</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年的</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20.27</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倍</a:t>
            </a:r>
            <a:endParaRPr lang="en-US" altLang="zh-CN" sz="2600" dirty="0" smtClean="0">
              <a:solidFill>
                <a:schemeClr val="tx2">
                  <a:lumMod val="75000"/>
                </a:schemeClr>
              </a:solidFill>
              <a:latin typeface="微软雅黑" panose="020B0503020204020204" charset="-122"/>
              <a:ea typeface="微软雅黑" panose="020B0503020204020204" charset="-122"/>
            </a:endParaRPr>
          </a:p>
        </p:txBody>
      </p:sp>
      <p:sp>
        <p:nvSpPr>
          <p:cNvPr id="56" name="矩形 55">
            <a:extLst>
              <a:ext uri="{FF2B5EF4-FFF2-40B4-BE49-F238E27FC236}">
                <a16:creationId xmlns:a16="http://schemas.microsoft.com/office/drawing/2014/main" id="{647EF826-3662-E6EF-292D-5ECD00012D5E}"/>
              </a:ext>
            </a:extLst>
          </p:cNvPr>
          <p:cNvSpPr/>
          <p:nvPr>
            <p:custDataLst>
              <p:tags r:id="rId2"/>
            </p:custDataLst>
          </p:nvPr>
        </p:nvSpPr>
        <p:spPr>
          <a:xfrm>
            <a:off x="4999370" y="3507581"/>
            <a:ext cx="3962400" cy="3093154"/>
          </a:xfrm>
          <a:prstGeom prst="rect">
            <a:avLst/>
          </a:prstGeom>
        </p:spPr>
        <p:txBody>
          <a:bodyPr wrap="square">
            <a:spAutoFit/>
          </a:bodyPr>
          <a:lstStyle/>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广深二城</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GDP</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总量占全省近</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40%</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，人均</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GDP9.28</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万元，</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是</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1980</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年的</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92</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倍</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endParaRPr lang="en-US" altLang="zh-CN"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产值</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增速</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12.5%</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，共</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7</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家企业入选世界</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500</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强</a:t>
            </a:r>
            <a:endParaRPr lang="en-US" altLang="zh-CN" sz="2600" dirty="0" smtClean="0">
              <a:solidFill>
                <a:schemeClr val="tx2">
                  <a:lumMod val="75000"/>
                </a:schemeClr>
              </a:solidFill>
              <a:latin typeface="微软雅黑" panose="020B0503020204020204" charset="-122"/>
              <a:ea typeface="微软雅黑" panose="020B0503020204020204" charset="-122"/>
            </a:endParaRPr>
          </a:p>
        </p:txBody>
      </p:sp>
      <p:sp>
        <p:nvSpPr>
          <p:cNvPr id="57" name="矩形 56">
            <a:extLst>
              <a:ext uri="{FF2B5EF4-FFF2-40B4-BE49-F238E27FC236}">
                <a16:creationId xmlns:a16="http://schemas.microsoft.com/office/drawing/2014/main" id="{647EF826-3662-E6EF-292D-5ECD00012D5E}"/>
              </a:ext>
            </a:extLst>
          </p:cNvPr>
          <p:cNvSpPr/>
          <p:nvPr>
            <p:custDataLst>
              <p:tags r:id="rId3"/>
            </p:custDataLst>
          </p:nvPr>
        </p:nvSpPr>
        <p:spPr>
          <a:xfrm>
            <a:off x="13817600" y="3507581"/>
            <a:ext cx="3962400" cy="3693319"/>
          </a:xfrm>
          <a:prstGeom prst="rect">
            <a:avLst/>
          </a:prstGeom>
        </p:spPr>
        <p:txBody>
          <a:bodyPr wrap="square">
            <a:spAutoFit/>
          </a:bodyPr>
          <a:lstStyle/>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2010</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年全球城市排名中，</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广深分别位列</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57</a:t>
            </a:r>
            <a:r>
              <a:rPr lang="zh-CN" altLang="en-US" sz="2600" b="1"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62</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名</a:t>
            </a:r>
            <a:endParaRPr lang="en-US" altLang="zh-CN"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广州承办</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2010</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年亚运会</a:t>
            </a:r>
            <a:endPar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zh-CN"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深圳特区的发展奇迹享誉世界。改革开放以来，年均</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GDP</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增速为</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25.8%</a:t>
            </a:r>
            <a:endParaRPr lang="en-US" altLang="zh-CN" sz="2600" b="1" dirty="0" smtClean="0">
              <a:solidFill>
                <a:schemeClr val="tx2">
                  <a:lumMod val="75000"/>
                </a:schemeClr>
              </a:solidFill>
              <a:latin typeface="微软雅黑" panose="020B0503020204020204" charset="-122"/>
              <a:ea typeface="微软雅黑" panose="020B0503020204020204" charset="-122"/>
            </a:endParaRPr>
          </a:p>
        </p:txBody>
      </p:sp>
      <p:grpSp>
        <p:nvGrpSpPr>
          <p:cNvPr id="58" name="组合 57"/>
          <p:cNvGrpSpPr/>
          <p:nvPr/>
        </p:nvGrpSpPr>
        <p:grpSpPr>
          <a:xfrm>
            <a:off x="990600" y="2654771"/>
            <a:ext cx="2893472" cy="692190"/>
            <a:chOff x="1105597" y="2515124"/>
            <a:chExt cx="2893472" cy="692190"/>
          </a:xfrm>
        </p:grpSpPr>
        <p:sp>
          <p:nvSpPr>
            <p:cNvPr id="59"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0" name="文本框 59">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人口与城建面积</a:t>
              </a:r>
              <a:endParaRPr lang="zh-CN" altLang="en-US" sz="2800" b="1" dirty="0">
                <a:solidFill>
                  <a:prstClr val="white"/>
                </a:solidFill>
                <a:latin typeface="HarmonyOS Sans Light"/>
                <a:ea typeface="微软雅黑"/>
              </a:endParaRPr>
            </a:p>
          </p:txBody>
        </p:sp>
      </p:grpSp>
      <p:grpSp>
        <p:nvGrpSpPr>
          <p:cNvPr id="61" name="组合 60"/>
          <p:cNvGrpSpPr/>
          <p:nvPr/>
        </p:nvGrpSpPr>
        <p:grpSpPr>
          <a:xfrm>
            <a:off x="5564728" y="2654771"/>
            <a:ext cx="2893472" cy="692190"/>
            <a:chOff x="1105597" y="2515124"/>
            <a:chExt cx="2893472" cy="692190"/>
          </a:xfrm>
        </p:grpSpPr>
        <p:sp>
          <p:nvSpPr>
            <p:cNvPr id="62"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3" name="文本框 62">
              <a:extLst>
                <a:ext uri="{FF2B5EF4-FFF2-40B4-BE49-F238E27FC236}">
                  <a16:creationId xmlns:a16="http://schemas.microsoft.com/office/drawing/2014/main" id="{28BED20F-7C3F-547F-78A9-EB1168F73628}"/>
                </a:ext>
              </a:extLst>
            </p:cNvPr>
            <p:cNvSpPr txBox="1"/>
            <p:nvPr/>
          </p:nvSpPr>
          <p:spPr>
            <a:xfrm>
              <a:off x="1179669"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经济与产业实力</a:t>
              </a:r>
              <a:endParaRPr lang="zh-CN" altLang="en-US" sz="2800" b="1" dirty="0">
                <a:solidFill>
                  <a:prstClr val="white"/>
                </a:solidFill>
                <a:latin typeface="HarmonyOS Sans Light"/>
                <a:ea typeface="微软雅黑"/>
              </a:endParaRPr>
            </a:p>
          </p:txBody>
        </p:sp>
      </p:grpSp>
      <p:grpSp>
        <p:nvGrpSpPr>
          <p:cNvPr id="64" name="组合 63"/>
          <p:cNvGrpSpPr/>
          <p:nvPr/>
        </p:nvGrpSpPr>
        <p:grpSpPr>
          <a:xfrm>
            <a:off x="10014158" y="2654771"/>
            <a:ext cx="2893472" cy="692190"/>
            <a:chOff x="1105597" y="2515124"/>
            <a:chExt cx="2893472" cy="692190"/>
          </a:xfrm>
        </p:grpSpPr>
        <p:sp>
          <p:nvSpPr>
            <p:cNvPr id="65"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6" name="文本框 65">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交通与区域交流</a:t>
              </a:r>
              <a:endParaRPr lang="zh-CN" altLang="en-US" sz="2800" b="1" dirty="0">
                <a:solidFill>
                  <a:prstClr val="white"/>
                </a:solidFill>
                <a:latin typeface="HarmonyOS Sans Light"/>
                <a:ea typeface="微软雅黑"/>
              </a:endParaRPr>
            </a:p>
          </p:txBody>
        </p:sp>
      </p:grpSp>
      <p:grpSp>
        <p:nvGrpSpPr>
          <p:cNvPr id="67" name="组合 66"/>
          <p:cNvGrpSpPr/>
          <p:nvPr/>
        </p:nvGrpSpPr>
        <p:grpSpPr>
          <a:xfrm>
            <a:off x="14463588" y="2654771"/>
            <a:ext cx="2893472" cy="692190"/>
            <a:chOff x="1105597" y="2515124"/>
            <a:chExt cx="2893472" cy="692190"/>
          </a:xfrm>
        </p:grpSpPr>
        <p:sp>
          <p:nvSpPr>
            <p:cNvPr id="68"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9" name="文本框 68">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国际影响力</a:t>
              </a:r>
              <a:endParaRPr lang="zh-CN" altLang="en-US" sz="2800" b="1" dirty="0">
                <a:solidFill>
                  <a:prstClr val="white"/>
                </a:solidFill>
                <a:latin typeface="HarmonyOS Sans Light"/>
                <a:ea typeface="微软雅黑"/>
              </a:endParaRPr>
            </a:p>
          </p:txBody>
        </p:sp>
      </p:grpSp>
      <p:sp>
        <p:nvSpPr>
          <p:cNvPr id="70" name="矩形 69">
            <a:extLst>
              <a:ext uri="{FF2B5EF4-FFF2-40B4-BE49-F238E27FC236}">
                <a16:creationId xmlns:a16="http://schemas.microsoft.com/office/drawing/2014/main" id="{647EF826-3662-E6EF-292D-5ECD00012D5E}"/>
              </a:ext>
            </a:extLst>
          </p:cNvPr>
          <p:cNvSpPr/>
          <p:nvPr>
            <p:custDataLst>
              <p:tags r:id="rId4"/>
            </p:custDataLst>
          </p:nvPr>
        </p:nvSpPr>
        <p:spPr>
          <a:xfrm>
            <a:off x="9448800" y="3507581"/>
            <a:ext cx="3962400" cy="3693319"/>
          </a:xfrm>
          <a:prstGeom prst="rect">
            <a:avLst/>
          </a:prstGeom>
        </p:spPr>
        <p:txBody>
          <a:bodyPr wrap="square">
            <a:spAutoFit/>
          </a:bodyPr>
          <a:lstStyle/>
          <a:p>
            <a:pPr algn="just" defTabSz="1371600">
              <a:lnSpc>
                <a:spcPct val="150000"/>
              </a:lnSpc>
              <a:defRPr/>
            </a:pPr>
            <a:r>
              <a:rPr lang="zh-CN" altLang="en-US"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深二城建有国际机场</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座，高铁火车站</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11</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座，地铁总里程为</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507km</a:t>
            </a:r>
            <a:endParaRPr lang="en-US" altLang="zh-CN"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广佛同城、深中通道持续推进，</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预计</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2017</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年建成珠三角</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小时经济圈</a:t>
            </a:r>
            <a:endParaRPr lang="en-US" altLang="zh-CN" sz="2600" dirty="0" smtClean="0">
              <a:solidFill>
                <a:schemeClr val="tx2">
                  <a:lumMod val="75000"/>
                </a:schemeClr>
              </a:solidFill>
              <a:latin typeface="微软雅黑" panose="020B0503020204020204" charset="-122"/>
              <a:ea typeface="微软雅黑" panose="020B0503020204020204" charset="-122"/>
            </a:endParaRPr>
          </a:p>
        </p:txBody>
      </p:sp>
      <p:sp>
        <p:nvSpPr>
          <p:cNvPr id="3" name="矩形 2"/>
          <p:cNvSpPr/>
          <p:nvPr/>
        </p:nvSpPr>
        <p:spPr>
          <a:xfrm>
            <a:off x="381000" y="4762500"/>
            <a:ext cx="4343400" cy="60960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1" name="矩形 70"/>
          <p:cNvSpPr/>
          <p:nvPr/>
        </p:nvSpPr>
        <p:spPr>
          <a:xfrm>
            <a:off x="4838700" y="3535653"/>
            <a:ext cx="4343400" cy="60960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2" name="矩形 71"/>
          <p:cNvSpPr/>
          <p:nvPr/>
        </p:nvSpPr>
        <p:spPr>
          <a:xfrm>
            <a:off x="4838700" y="4201797"/>
            <a:ext cx="1943100" cy="530956"/>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3" name="矩形 72"/>
          <p:cNvSpPr/>
          <p:nvPr/>
        </p:nvSpPr>
        <p:spPr>
          <a:xfrm>
            <a:off x="13716000" y="4765721"/>
            <a:ext cx="4318001" cy="606379"/>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矩形 73"/>
          <p:cNvSpPr/>
          <p:nvPr/>
        </p:nvSpPr>
        <p:spPr>
          <a:xfrm>
            <a:off x="9296400" y="3522987"/>
            <a:ext cx="4318001" cy="184911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文本框 74"/>
          <p:cNvSpPr txBox="1"/>
          <p:nvPr/>
        </p:nvSpPr>
        <p:spPr>
          <a:xfrm>
            <a:off x="4056043" y="1795631"/>
            <a:ext cx="10802957" cy="646331"/>
          </a:xfrm>
          <a:prstGeom prst="rect">
            <a:avLst/>
          </a:prstGeom>
          <a:noFill/>
        </p:spPr>
        <p:txBody>
          <a:bodyPr wrap="none" rtlCol="0">
            <a:spAutoFit/>
          </a:bodyPr>
          <a:lstStyle/>
          <a:p>
            <a:r>
              <a:rPr lang="zh-CN" altLang="en-US" sz="3600" dirty="0" smtClean="0">
                <a:solidFill>
                  <a:schemeClr val="tx2">
                    <a:lumMod val="75000"/>
                  </a:schemeClr>
                </a:solidFill>
                <a:latin typeface="华文中宋" panose="02010600040101010101" pitchFamily="2" charset="-122"/>
                <a:ea typeface="华文中宋" panose="02010600040101010101" pitchFamily="2" charset="-122"/>
              </a:rPr>
              <a:t>大都市</a:t>
            </a:r>
            <a:r>
              <a:rPr lang="zh-CN" altLang="en-US" sz="3600" dirty="0">
                <a:solidFill>
                  <a:schemeClr val="tx2">
                    <a:lumMod val="75000"/>
                  </a:schemeClr>
                </a:solidFill>
                <a:latin typeface="华文中宋" panose="02010600040101010101" pitchFamily="2" charset="-122"/>
                <a:ea typeface="华文中宋" panose="02010600040101010101" pitchFamily="2" charset="-122"/>
              </a:rPr>
              <a:t>：规模较大的</a:t>
            </a:r>
            <a:r>
              <a:rPr lang="zh-CN" altLang="en-US" sz="3600" u="sng" dirty="0">
                <a:solidFill>
                  <a:schemeClr val="tx2">
                    <a:lumMod val="75000"/>
                  </a:schemeClr>
                </a:solidFill>
                <a:latin typeface="华文中宋" panose="02010600040101010101" pitchFamily="2" charset="-122"/>
                <a:ea typeface="华文中宋" panose="02010600040101010101" pitchFamily="2" charset="-122"/>
              </a:rPr>
              <a:t>区域</a:t>
            </a:r>
            <a:r>
              <a:rPr lang="zh-CN" altLang="en-US" sz="3600" dirty="0" smtClean="0">
                <a:solidFill>
                  <a:schemeClr val="tx2">
                    <a:lumMod val="75000"/>
                  </a:schemeClr>
                </a:solidFill>
                <a:latin typeface="华文中宋" panose="02010600040101010101" pitchFamily="2" charset="-122"/>
                <a:ea typeface="华文中宋" panose="02010600040101010101" pitchFamily="2" charset="-122"/>
              </a:rPr>
              <a:t>政治</a:t>
            </a:r>
            <a:r>
              <a:rPr lang="zh-CN" altLang="en-US" sz="3600" dirty="0">
                <a:solidFill>
                  <a:schemeClr val="tx2">
                    <a:lumMod val="75000"/>
                  </a:schemeClr>
                </a:solidFill>
                <a:latin typeface="华文中宋" panose="02010600040101010101" pitchFamily="2" charset="-122"/>
                <a:ea typeface="华文中宋" panose="02010600040101010101" pitchFamily="2" charset="-122"/>
              </a:rPr>
              <a:t>、</a:t>
            </a:r>
            <a:r>
              <a:rPr lang="zh-CN" altLang="en-US" sz="3600" dirty="0" smtClean="0">
                <a:solidFill>
                  <a:schemeClr val="tx2">
                    <a:lumMod val="75000"/>
                  </a:schemeClr>
                </a:solidFill>
                <a:latin typeface="华文中宋" panose="02010600040101010101" pitchFamily="2" charset="-122"/>
                <a:ea typeface="华文中宋" panose="02010600040101010101" pitchFamily="2" charset="-122"/>
              </a:rPr>
              <a:t>经济</a:t>
            </a:r>
            <a:r>
              <a:rPr lang="zh-CN" altLang="en-US" sz="3600" dirty="0">
                <a:solidFill>
                  <a:schemeClr val="tx2">
                    <a:lumMod val="75000"/>
                  </a:schemeClr>
                </a:solidFill>
                <a:latin typeface="华文中宋" panose="02010600040101010101" pitchFamily="2" charset="-122"/>
                <a:ea typeface="华文中宋" panose="02010600040101010101" pitchFamily="2" charset="-122"/>
              </a:rPr>
              <a:t>或文化</a:t>
            </a:r>
            <a:r>
              <a:rPr lang="zh-CN" altLang="en-US" sz="3600" u="sng" dirty="0">
                <a:solidFill>
                  <a:schemeClr val="tx2">
                    <a:lumMod val="75000"/>
                  </a:schemeClr>
                </a:solidFill>
                <a:latin typeface="华文中宋" panose="02010600040101010101" pitchFamily="2" charset="-122"/>
                <a:ea typeface="华文中宋" panose="02010600040101010101" pitchFamily="2" charset="-122"/>
              </a:rPr>
              <a:t>中心城市</a:t>
            </a:r>
          </a:p>
        </p:txBody>
      </p:sp>
      <p:pic>
        <p:nvPicPr>
          <p:cNvPr id="76" name="图片 75"/>
          <p:cNvPicPr>
            <a:picLocks noChangeAspect="1"/>
          </p:cNvPicPr>
          <p:nvPr/>
        </p:nvPicPr>
        <p:blipFill rotWithShape="1">
          <a:blip r:embed="rId14" cstate="print">
            <a:extLst>
              <a:ext uri="{28A0092B-C50C-407E-A947-70E740481C1C}">
                <a14:useLocalDpi xmlns:a14="http://schemas.microsoft.com/office/drawing/2010/main" val="0"/>
              </a:ext>
            </a:extLst>
          </a:blip>
          <a:srcRect l="53776" t="15476" r="5315" b="11796"/>
          <a:stretch/>
        </p:blipFill>
        <p:spPr>
          <a:xfrm>
            <a:off x="2696601" y="1438737"/>
            <a:ext cx="1190163" cy="1190163"/>
          </a:xfrm>
          <a:prstGeom prst="rect">
            <a:avLst/>
          </a:prstGeom>
        </p:spPr>
      </p:pic>
      <p:pic>
        <p:nvPicPr>
          <p:cNvPr id="78" name="图片 77"/>
          <p:cNvPicPr>
            <a:picLocks noChangeAspect="1"/>
          </p:cNvPicPr>
          <p:nvPr/>
        </p:nvPicPr>
        <p:blipFill>
          <a:blip r:embed="rId15"/>
          <a:stretch>
            <a:fillRect/>
          </a:stretch>
        </p:blipFill>
        <p:spPr>
          <a:xfrm>
            <a:off x="99456" y="-128499"/>
            <a:ext cx="3688400" cy="1761897"/>
          </a:xfrm>
          <a:prstGeom prst="rect">
            <a:avLst/>
          </a:prstGeom>
        </p:spPr>
      </p:pic>
    </p:spTree>
    <p:extLst>
      <p:ext uri="{BB962C8B-B14F-4D97-AF65-F5344CB8AC3E}">
        <p14:creationId xmlns:p14="http://schemas.microsoft.com/office/powerpoint/2010/main" val="15074048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randombar(horizontal)">
                                      <p:cBhvr>
                                        <p:cTn id="7" dur="500"/>
                                        <p:tgtEl>
                                          <p:spTgt spid="4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randombar(horizontal)">
                                      <p:cBhvr>
                                        <p:cTn id="10" dur="500"/>
                                        <p:tgtEl>
                                          <p:spTgt spid="44"/>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55"/>
                                        </p:tgtEl>
                                        <p:attrNameLst>
                                          <p:attrName>style.visibility</p:attrName>
                                        </p:attrNameLst>
                                      </p:cBhvr>
                                      <p:to>
                                        <p:strVal val="visible"/>
                                      </p:to>
                                    </p:set>
                                    <p:animEffect transition="in" filter="randombar(horizontal)">
                                      <p:cBhvr>
                                        <p:cTn id="13" dur="500"/>
                                        <p:tgtEl>
                                          <p:spTgt spid="55"/>
                                        </p:tgtEl>
                                      </p:cBhvr>
                                    </p:animEffect>
                                  </p:childTnLst>
                                </p:cTn>
                              </p:par>
                              <p:par>
                                <p:cTn id="14" presetID="14" presetClass="entr" presetSubtype="10" fill="hold" nodeType="withEffect">
                                  <p:stCondLst>
                                    <p:cond delay="0"/>
                                  </p:stCondLst>
                                  <p:childTnLst>
                                    <p:set>
                                      <p:cBhvr>
                                        <p:cTn id="15" dur="1" fill="hold">
                                          <p:stCondLst>
                                            <p:cond delay="0"/>
                                          </p:stCondLst>
                                        </p:cTn>
                                        <p:tgtEl>
                                          <p:spTgt spid="58"/>
                                        </p:tgtEl>
                                        <p:attrNameLst>
                                          <p:attrName>style.visibility</p:attrName>
                                        </p:attrNameLst>
                                      </p:cBhvr>
                                      <p:to>
                                        <p:strVal val="visible"/>
                                      </p:to>
                                    </p:set>
                                    <p:animEffect transition="in" filter="randombar(horizontal)">
                                      <p:cBhvr>
                                        <p:cTn id="16" dur="500"/>
                                        <p:tgtEl>
                                          <p:spTgt spid="58"/>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randombar(horizontal)">
                                      <p:cBhvr>
                                        <p:cTn id="21" dur="500"/>
                                        <p:tgtEl>
                                          <p:spTgt spid="45"/>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46"/>
                                        </p:tgtEl>
                                        <p:attrNameLst>
                                          <p:attrName>style.visibility</p:attrName>
                                        </p:attrNameLst>
                                      </p:cBhvr>
                                      <p:to>
                                        <p:strVal val="visible"/>
                                      </p:to>
                                    </p:set>
                                    <p:animEffect transition="in" filter="randombar(horizontal)">
                                      <p:cBhvr>
                                        <p:cTn id="24" dur="500"/>
                                        <p:tgtEl>
                                          <p:spTgt spid="46"/>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56"/>
                                        </p:tgtEl>
                                        <p:attrNameLst>
                                          <p:attrName>style.visibility</p:attrName>
                                        </p:attrNameLst>
                                      </p:cBhvr>
                                      <p:to>
                                        <p:strVal val="visible"/>
                                      </p:to>
                                    </p:set>
                                    <p:animEffect transition="in" filter="randombar(horizontal)">
                                      <p:cBhvr>
                                        <p:cTn id="27" dur="500"/>
                                        <p:tgtEl>
                                          <p:spTgt spid="56"/>
                                        </p:tgtEl>
                                      </p:cBhvr>
                                    </p:animEffect>
                                  </p:childTnLst>
                                </p:cTn>
                              </p:par>
                              <p:par>
                                <p:cTn id="28" presetID="14" presetClass="entr" presetSubtype="10" fill="hold" nodeType="withEffect">
                                  <p:stCondLst>
                                    <p:cond delay="0"/>
                                  </p:stCondLst>
                                  <p:childTnLst>
                                    <p:set>
                                      <p:cBhvr>
                                        <p:cTn id="29" dur="1" fill="hold">
                                          <p:stCondLst>
                                            <p:cond delay="0"/>
                                          </p:stCondLst>
                                        </p:cTn>
                                        <p:tgtEl>
                                          <p:spTgt spid="61"/>
                                        </p:tgtEl>
                                        <p:attrNameLst>
                                          <p:attrName>style.visibility</p:attrName>
                                        </p:attrNameLst>
                                      </p:cBhvr>
                                      <p:to>
                                        <p:strVal val="visible"/>
                                      </p:to>
                                    </p:set>
                                    <p:animEffect transition="in" filter="randombar(horizontal)">
                                      <p:cBhvr>
                                        <p:cTn id="30" dur="500"/>
                                        <p:tgtEl>
                                          <p:spTgt spid="61"/>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47"/>
                                        </p:tgtEl>
                                        <p:attrNameLst>
                                          <p:attrName>style.visibility</p:attrName>
                                        </p:attrNameLst>
                                      </p:cBhvr>
                                      <p:to>
                                        <p:strVal val="visible"/>
                                      </p:to>
                                    </p:set>
                                    <p:animEffect transition="in" filter="randombar(horizontal)">
                                      <p:cBhvr>
                                        <p:cTn id="35" dur="500"/>
                                        <p:tgtEl>
                                          <p:spTgt spid="47"/>
                                        </p:tgtEl>
                                      </p:cBhvr>
                                    </p:animEffect>
                                  </p:childTnLst>
                                </p:cTn>
                              </p:par>
                              <p:par>
                                <p:cTn id="36" presetID="14" presetClass="entr" presetSubtype="10" fill="hold" grpId="0" nodeType="withEffect">
                                  <p:stCondLst>
                                    <p:cond delay="0"/>
                                  </p:stCondLst>
                                  <p:childTnLst>
                                    <p:set>
                                      <p:cBhvr>
                                        <p:cTn id="37" dur="1" fill="hold">
                                          <p:stCondLst>
                                            <p:cond delay="0"/>
                                          </p:stCondLst>
                                        </p:cTn>
                                        <p:tgtEl>
                                          <p:spTgt spid="48"/>
                                        </p:tgtEl>
                                        <p:attrNameLst>
                                          <p:attrName>style.visibility</p:attrName>
                                        </p:attrNameLst>
                                      </p:cBhvr>
                                      <p:to>
                                        <p:strVal val="visible"/>
                                      </p:to>
                                    </p:set>
                                    <p:animEffect transition="in" filter="randombar(horizontal)">
                                      <p:cBhvr>
                                        <p:cTn id="38" dur="500"/>
                                        <p:tgtEl>
                                          <p:spTgt spid="48"/>
                                        </p:tgtEl>
                                      </p:cBhvr>
                                    </p:animEffect>
                                  </p:childTnLst>
                                </p:cTn>
                              </p:par>
                              <p:par>
                                <p:cTn id="39" presetID="14" presetClass="entr" presetSubtype="10" fill="hold" nodeType="withEffect">
                                  <p:stCondLst>
                                    <p:cond delay="0"/>
                                  </p:stCondLst>
                                  <p:childTnLst>
                                    <p:set>
                                      <p:cBhvr>
                                        <p:cTn id="40" dur="1" fill="hold">
                                          <p:stCondLst>
                                            <p:cond delay="0"/>
                                          </p:stCondLst>
                                        </p:cTn>
                                        <p:tgtEl>
                                          <p:spTgt spid="64"/>
                                        </p:tgtEl>
                                        <p:attrNameLst>
                                          <p:attrName>style.visibility</p:attrName>
                                        </p:attrNameLst>
                                      </p:cBhvr>
                                      <p:to>
                                        <p:strVal val="visible"/>
                                      </p:to>
                                    </p:set>
                                    <p:animEffect transition="in" filter="randombar(horizontal)">
                                      <p:cBhvr>
                                        <p:cTn id="41" dur="500"/>
                                        <p:tgtEl>
                                          <p:spTgt spid="64"/>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70"/>
                                        </p:tgtEl>
                                        <p:attrNameLst>
                                          <p:attrName>style.visibility</p:attrName>
                                        </p:attrNameLst>
                                      </p:cBhvr>
                                      <p:to>
                                        <p:strVal val="visible"/>
                                      </p:to>
                                    </p:set>
                                    <p:animEffect transition="in" filter="randombar(horizontal)">
                                      <p:cBhvr>
                                        <p:cTn id="44" dur="500"/>
                                        <p:tgtEl>
                                          <p:spTgt spid="70"/>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nodeType="clickEffect">
                                  <p:stCondLst>
                                    <p:cond delay="0"/>
                                  </p:stCondLst>
                                  <p:childTnLst>
                                    <p:set>
                                      <p:cBhvr>
                                        <p:cTn id="48" dur="1" fill="hold">
                                          <p:stCondLst>
                                            <p:cond delay="0"/>
                                          </p:stCondLst>
                                        </p:cTn>
                                        <p:tgtEl>
                                          <p:spTgt spid="49"/>
                                        </p:tgtEl>
                                        <p:attrNameLst>
                                          <p:attrName>style.visibility</p:attrName>
                                        </p:attrNameLst>
                                      </p:cBhvr>
                                      <p:to>
                                        <p:strVal val="visible"/>
                                      </p:to>
                                    </p:set>
                                    <p:animEffect transition="in" filter="randombar(horizontal)">
                                      <p:cBhvr>
                                        <p:cTn id="49" dur="500"/>
                                        <p:tgtEl>
                                          <p:spTgt spid="49"/>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50"/>
                                        </p:tgtEl>
                                        <p:attrNameLst>
                                          <p:attrName>style.visibility</p:attrName>
                                        </p:attrNameLst>
                                      </p:cBhvr>
                                      <p:to>
                                        <p:strVal val="visible"/>
                                      </p:to>
                                    </p:set>
                                    <p:animEffect transition="in" filter="randombar(horizontal)">
                                      <p:cBhvr>
                                        <p:cTn id="52" dur="500"/>
                                        <p:tgtEl>
                                          <p:spTgt spid="50"/>
                                        </p:tgtEl>
                                      </p:cBhvr>
                                    </p:animEffect>
                                  </p:childTnLst>
                                </p:cTn>
                              </p:par>
                              <p:par>
                                <p:cTn id="53" presetID="14" presetClass="entr" presetSubtype="10" fill="hold" grpId="0" nodeType="withEffect">
                                  <p:stCondLst>
                                    <p:cond delay="0"/>
                                  </p:stCondLst>
                                  <p:childTnLst>
                                    <p:set>
                                      <p:cBhvr>
                                        <p:cTn id="54" dur="1" fill="hold">
                                          <p:stCondLst>
                                            <p:cond delay="0"/>
                                          </p:stCondLst>
                                        </p:cTn>
                                        <p:tgtEl>
                                          <p:spTgt spid="57"/>
                                        </p:tgtEl>
                                        <p:attrNameLst>
                                          <p:attrName>style.visibility</p:attrName>
                                        </p:attrNameLst>
                                      </p:cBhvr>
                                      <p:to>
                                        <p:strVal val="visible"/>
                                      </p:to>
                                    </p:set>
                                    <p:animEffect transition="in" filter="randombar(horizontal)">
                                      <p:cBhvr>
                                        <p:cTn id="55" dur="500"/>
                                        <p:tgtEl>
                                          <p:spTgt spid="57"/>
                                        </p:tgtEl>
                                      </p:cBhvr>
                                    </p:animEffect>
                                  </p:childTnLst>
                                </p:cTn>
                              </p:par>
                              <p:par>
                                <p:cTn id="56" presetID="14" presetClass="entr" presetSubtype="10" fill="hold" nodeType="withEffect">
                                  <p:stCondLst>
                                    <p:cond delay="0"/>
                                  </p:stCondLst>
                                  <p:childTnLst>
                                    <p:set>
                                      <p:cBhvr>
                                        <p:cTn id="57" dur="1" fill="hold">
                                          <p:stCondLst>
                                            <p:cond delay="0"/>
                                          </p:stCondLst>
                                        </p:cTn>
                                        <p:tgtEl>
                                          <p:spTgt spid="67"/>
                                        </p:tgtEl>
                                        <p:attrNameLst>
                                          <p:attrName>style.visibility</p:attrName>
                                        </p:attrNameLst>
                                      </p:cBhvr>
                                      <p:to>
                                        <p:strVal val="visible"/>
                                      </p:to>
                                    </p:set>
                                    <p:animEffect transition="in" filter="randombar(horizontal)">
                                      <p:cBhvr>
                                        <p:cTn id="58" dur="500"/>
                                        <p:tgtEl>
                                          <p:spTgt spid="67"/>
                                        </p:tgtEl>
                                      </p:cBhvr>
                                    </p:animEffect>
                                  </p:childTnLst>
                                </p:cTn>
                              </p:par>
                            </p:childTnLst>
                          </p:cTn>
                        </p:par>
                      </p:childTnLst>
                    </p:cTn>
                  </p:par>
                  <p:par>
                    <p:cTn id="59" fill="hold">
                      <p:stCondLst>
                        <p:cond delay="indefinite"/>
                      </p:stCondLst>
                      <p:childTnLst>
                        <p:par>
                          <p:cTn id="60" fill="hold">
                            <p:stCondLst>
                              <p:cond delay="0"/>
                            </p:stCondLst>
                            <p:childTnLst>
                              <p:par>
                                <p:cTn id="61" presetID="14" presetClass="entr" presetSubtype="10" fill="hold" grpId="0" nodeType="clickEffect">
                                  <p:stCondLst>
                                    <p:cond delay="0"/>
                                  </p:stCondLst>
                                  <p:childTnLst>
                                    <p:set>
                                      <p:cBhvr>
                                        <p:cTn id="62" dur="1" fill="hold">
                                          <p:stCondLst>
                                            <p:cond delay="0"/>
                                          </p:stCondLst>
                                        </p:cTn>
                                        <p:tgtEl>
                                          <p:spTgt spid="3"/>
                                        </p:tgtEl>
                                        <p:attrNameLst>
                                          <p:attrName>style.visibility</p:attrName>
                                        </p:attrNameLst>
                                      </p:cBhvr>
                                      <p:to>
                                        <p:strVal val="visible"/>
                                      </p:to>
                                    </p:set>
                                    <p:animEffect transition="in" filter="randombar(horizontal)">
                                      <p:cBhvr>
                                        <p:cTn id="63" dur="500"/>
                                        <p:tgtEl>
                                          <p:spTgt spid="3"/>
                                        </p:tgtEl>
                                      </p:cBhvr>
                                    </p:animEffect>
                                  </p:childTnLst>
                                </p:cTn>
                              </p:par>
                              <p:par>
                                <p:cTn id="64" presetID="14" presetClass="entr" presetSubtype="10" fill="hold" grpId="0" nodeType="withEffect">
                                  <p:stCondLst>
                                    <p:cond delay="0"/>
                                  </p:stCondLst>
                                  <p:childTnLst>
                                    <p:set>
                                      <p:cBhvr>
                                        <p:cTn id="65" dur="1" fill="hold">
                                          <p:stCondLst>
                                            <p:cond delay="0"/>
                                          </p:stCondLst>
                                        </p:cTn>
                                        <p:tgtEl>
                                          <p:spTgt spid="72"/>
                                        </p:tgtEl>
                                        <p:attrNameLst>
                                          <p:attrName>style.visibility</p:attrName>
                                        </p:attrNameLst>
                                      </p:cBhvr>
                                      <p:to>
                                        <p:strVal val="visible"/>
                                      </p:to>
                                    </p:set>
                                    <p:animEffect transition="in" filter="randombar(horizontal)">
                                      <p:cBhvr>
                                        <p:cTn id="66" dur="500"/>
                                        <p:tgtEl>
                                          <p:spTgt spid="72"/>
                                        </p:tgtEl>
                                      </p:cBhvr>
                                    </p:animEffect>
                                  </p:childTnLst>
                                </p:cTn>
                              </p:par>
                              <p:par>
                                <p:cTn id="67" presetID="14" presetClass="entr" presetSubtype="10" fill="hold" grpId="0" nodeType="withEffect">
                                  <p:stCondLst>
                                    <p:cond delay="0"/>
                                  </p:stCondLst>
                                  <p:childTnLst>
                                    <p:set>
                                      <p:cBhvr>
                                        <p:cTn id="68" dur="1" fill="hold">
                                          <p:stCondLst>
                                            <p:cond delay="0"/>
                                          </p:stCondLst>
                                        </p:cTn>
                                        <p:tgtEl>
                                          <p:spTgt spid="71"/>
                                        </p:tgtEl>
                                        <p:attrNameLst>
                                          <p:attrName>style.visibility</p:attrName>
                                        </p:attrNameLst>
                                      </p:cBhvr>
                                      <p:to>
                                        <p:strVal val="visible"/>
                                      </p:to>
                                    </p:set>
                                    <p:animEffect transition="in" filter="randombar(horizontal)">
                                      <p:cBhvr>
                                        <p:cTn id="69" dur="500"/>
                                        <p:tgtEl>
                                          <p:spTgt spid="71"/>
                                        </p:tgtEl>
                                      </p:cBhvr>
                                    </p:animEffect>
                                  </p:childTnLst>
                                </p:cTn>
                              </p:par>
                              <p:par>
                                <p:cTn id="70" presetID="14" presetClass="entr" presetSubtype="10" fill="hold" grpId="0" nodeType="withEffect">
                                  <p:stCondLst>
                                    <p:cond delay="0"/>
                                  </p:stCondLst>
                                  <p:childTnLst>
                                    <p:set>
                                      <p:cBhvr>
                                        <p:cTn id="71" dur="1" fill="hold">
                                          <p:stCondLst>
                                            <p:cond delay="0"/>
                                          </p:stCondLst>
                                        </p:cTn>
                                        <p:tgtEl>
                                          <p:spTgt spid="74"/>
                                        </p:tgtEl>
                                        <p:attrNameLst>
                                          <p:attrName>style.visibility</p:attrName>
                                        </p:attrNameLst>
                                      </p:cBhvr>
                                      <p:to>
                                        <p:strVal val="visible"/>
                                      </p:to>
                                    </p:set>
                                    <p:animEffect transition="in" filter="randombar(horizontal)">
                                      <p:cBhvr>
                                        <p:cTn id="72" dur="500"/>
                                        <p:tgtEl>
                                          <p:spTgt spid="74"/>
                                        </p:tgtEl>
                                      </p:cBhvr>
                                    </p:animEffect>
                                  </p:childTnLst>
                                </p:cTn>
                              </p:par>
                              <p:par>
                                <p:cTn id="73" presetID="14" presetClass="entr" presetSubtype="10" fill="hold" grpId="0" nodeType="withEffect">
                                  <p:stCondLst>
                                    <p:cond delay="0"/>
                                  </p:stCondLst>
                                  <p:childTnLst>
                                    <p:set>
                                      <p:cBhvr>
                                        <p:cTn id="74" dur="1" fill="hold">
                                          <p:stCondLst>
                                            <p:cond delay="0"/>
                                          </p:stCondLst>
                                        </p:cTn>
                                        <p:tgtEl>
                                          <p:spTgt spid="73"/>
                                        </p:tgtEl>
                                        <p:attrNameLst>
                                          <p:attrName>style.visibility</p:attrName>
                                        </p:attrNameLst>
                                      </p:cBhvr>
                                      <p:to>
                                        <p:strVal val="visible"/>
                                      </p:to>
                                    </p:set>
                                    <p:animEffect transition="in" filter="randombar(horizontal)">
                                      <p:cBhvr>
                                        <p:cTn id="75" dur="500"/>
                                        <p:tgtEl>
                                          <p:spTgt spid="73"/>
                                        </p:tgtEl>
                                      </p:cBhvr>
                                    </p:animEffect>
                                  </p:childTnLst>
                                </p:cTn>
                              </p:par>
                            </p:childTnLst>
                          </p:cTn>
                        </p:par>
                      </p:childTnLst>
                    </p:cTn>
                  </p:par>
                  <p:par>
                    <p:cTn id="76" fill="hold">
                      <p:stCondLst>
                        <p:cond delay="indefinite"/>
                      </p:stCondLst>
                      <p:childTnLst>
                        <p:par>
                          <p:cTn id="77" fill="hold">
                            <p:stCondLst>
                              <p:cond delay="0"/>
                            </p:stCondLst>
                            <p:childTnLst>
                              <p:par>
                                <p:cTn id="78" presetID="14" presetClass="entr" presetSubtype="10" fill="hold" grpId="0" nodeType="clickEffect">
                                  <p:stCondLst>
                                    <p:cond delay="0"/>
                                  </p:stCondLst>
                                  <p:childTnLst>
                                    <p:set>
                                      <p:cBhvr>
                                        <p:cTn id="79" dur="1" fill="hold">
                                          <p:stCondLst>
                                            <p:cond delay="0"/>
                                          </p:stCondLst>
                                        </p:cTn>
                                        <p:tgtEl>
                                          <p:spTgt spid="54"/>
                                        </p:tgtEl>
                                        <p:attrNameLst>
                                          <p:attrName>style.visibility</p:attrName>
                                        </p:attrNameLst>
                                      </p:cBhvr>
                                      <p:to>
                                        <p:strVal val="visible"/>
                                      </p:to>
                                    </p:set>
                                    <p:animEffect transition="in" filter="randombar(horizontal)">
                                      <p:cBhvr>
                                        <p:cTn id="80" dur="500"/>
                                        <p:tgtEl>
                                          <p:spTgt spid="54"/>
                                        </p:tgtEl>
                                      </p:cBhvr>
                                    </p:animEffect>
                                  </p:childTnLst>
                                </p:cTn>
                              </p:par>
                              <p:par>
                                <p:cTn id="81" presetID="14" presetClass="entr" presetSubtype="10" fill="hold" nodeType="withEffect">
                                  <p:stCondLst>
                                    <p:cond delay="0"/>
                                  </p:stCondLst>
                                  <p:childTnLst>
                                    <p:set>
                                      <p:cBhvr>
                                        <p:cTn id="82" dur="1" fill="hold">
                                          <p:stCondLst>
                                            <p:cond delay="0"/>
                                          </p:stCondLst>
                                        </p:cTn>
                                        <p:tgtEl>
                                          <p:spTgt spid="53"/>
                                        </p:tgtEl>
                                        <p:attrNameLst>
                                          <p:attrName>style.visibility</p:attrName>
                                        </p:attrNameLst>
                                      </p:cBhvr>
                                      <p:to>
                                        <p:strVal val="visible"/>
                                      </p:to>
                                    </p:set>
                                    <p:animEffect transition="in" filter="randombar(horizontal)">
                                      <p:cBhvr>
                                        <p:cTn id="83" dur="500"/>
                                        <p:tgtEl>
                                          <p:spTgt spid="53"/>
                                        </p:tgtEl>
                                      </p:cBhvr>
                                    </p:animEffect>
                                  </p:childTnLst>
                                </p:cTn>
                              </p:par>
                            </p:childTnLst>
                          </p:cTn>
                        </p:par>
                      </p:childTnLst>
                    </p:cTn>
                  </p:par>
                  <p:par>
                    <p:cTn id="84" fill="hold">
                      <p:stCondLst>
                        <p:cond delay="indefinite"/>
                      </p:stCondLst>
                      <p:childTnLst>
                        <p:par>
                          <p:cTn id="85" fill="hold">
                            <p:stCondLst>
                              <p:cond delay="0"/>
                            </p:stCondLst>
                            <p:childTnLst>
                              <p:par>
                                <p:cTn id="86" presetID="14" presetClass="exit" presetSubtype="10" fill="hold" grpId="1" nodeType="clickEffect">
                                  <p:stCondLst>
                                    <p:cond delay="0"/>
                                  </p:stCondLst>
                                  <p:childTnLst>
                                    <p:animEffect transition="out" filter="randombar(horizontal)">
                                      <p:cBhvr>
                                        <p:cTn id="87" dur="500"/>
                                        <p:tgtEl>
                                          <p:spTgt spid="54"/>
                                        </p:tgtEl>
                                      </p:cBhvr>
                                    </p:animEffect>
                                    <p:set>
                                      <p:cBhvr>
                                        <p:cTn id="88" dur="1" fill="hold">
                                          <p:stCondLst>
                                            <p:cond delay="499"/>
                                          </p:stCondLst>
                                        </p:cTn>
                                        <p:tgtEl>
                                          <p:spTgt spid="54"/>
                                        </p:tgtEl>
                                        <p:attrNameLst>
                                          <p:attrName>style.visibility</p:attrName>
                                        </p:attrNameLst>
                                      </p:cBhvr>
                                      <p:to>
                                        <p:strVal val="hidden"/>
                                      </p:to>
                                    </p:set>
                                  </p:childTnLst>
                                </p:cTn>
                              </p:par>
                              <p:par>
                                <p:cTn id="89" presetID="14" presetClass="exit" presetSubtype="10" fill="hold" nodeType="withEffect">
                                  <p:stCondLst>
                                    <p:cond delay="0"/>
                                  </p:stCondLst>
                                  <p:childTnLst>
                                    <p:animEffect transition="out" filter="randombar(horizontal)">
                                      <p:cBhvr>
                                        <p:cTn id="90" dur="500"/>
                                        <p:tgtEl>
                                          <p:spTgt spid="53"/>
                                        </p:tgtEl>
                                      </p:cBhvr>
                                    </p:animEffect>
                                    <p:set>
                                      <p:cBhvr>
                                        <p:cTn id="91" dur="1" fill="hold">
                                          <p:stCondLst>
                                            <p:cond delay="499"/>
                                          </p:stCondLst>
                                        </p:cTn>
                                        <p:tgtEl>
                                          <p:spTgt spid="53"/>
                                        </p:tgtEl>
                                        <p:attrNameLst>
                                          <p:attrName>style.visibility</p:attrName>
                                        </p:attrNameLst>
                                      </p:cBhvr>
                                      <p:to>
                                        <p:strVal val="hidden"/>
                                      </p:to>
                                    </p:set>
                                  </p:childTnLst>
                                </p:cTn>
                              </p:par>
                              <p:par>
                                <p:cTn id="92" presetID="14" presetClass="exit" presetSubtype="10" fill="hold" grpId="0" nodeType="withEffect">
                                  <p:stCondLst>
                                    <p:cond delay="0"/>
                                  </p:stCondLst>
                                  <p:childTnLst>
                                    <p:animEffect transition="out" filter="randombar(horizontal)">
                                      <p:cBhvr>
                                        <p:cTn id="93" dur="500"/>
                                        <p:tgtEl>
                                          <p:spTgt spid="51"/>
                                        </p:tgtEl>
                                      </p:cBhvr>
                                    </p:animEffect>
                                    <p:set>
                                      <p:cBhvr>
                                        <p:cTn id="94" dur="1" fill="hold">
                                          <p:stCondLst>
                                            <p:cond delay="499"/>
                                          </p:stCondLst>
                                        </p:cTn>
                                        <p:tgtEl>
                                          <p:spTgt spid="51"/>
                                        </p:tgtEl>
                                        <p:attrNameLst>
                                          <p:attrName>style.visibility</p:attrName>
                                        </p:attrNameLst>
                                      </p:cBhvr>
                                      <p:to>
                                        <p:strVal val="hidden"/>
                                      </p:to>
                                    </p:set>
                                  </p:childTnLst>
                                </p:cTn>
                              </p:par>
                              <p:par>
                                <p:cTn id="95" presetID="14" presetClass="exit" presetSubtype="10" fill="hold" grpId="0" nodeType="withEffect">
                                  <p:stCondLst>
                                    <p:cond delay="0"/>
                                  </p:stCondLst>
                                  <p:childTnLst>
                                    <p:animEffect transition="out" filter="randombar(horizontal)">
                                      <p:cBhvr>
                                        <p:cTn id="96" dur="500"/>
                                        <p:tgtEl>
                                          <p:spTgt spid="52"/>
                                        </p:tgtEl>
                                      </p:cBhvr>
                                    </p:animEffect>
                                    <p:set>
                                      <p:cBhvr>
                                        <p:cTn id="97" dur="1" fill="hold">
                                          <p:stCondLst>
                                            <p:cond delay="499"/>
                                          </p:stCondLst>
                                        </p:cTn>
                                        <p:tgtEl>
                                          <p:spTgt spid="52"/>
                                        </p:tgtEl>
                                        <p:attrNameLst>
                                          <p:attrName>style.visibility</p:attrName>
                                        </p:attrNameLst>
                                      </p:cBhvr>
                                      <p:to>
                                        <p:strVal val="hidden"/>
                                      </p:to>
                                    </p:set>
                                  </p:childTnLst>
                                </p:cTn>
                              </p:par>
                            </p:childTnLst>
                          </p:cTn>
                        </p:par>
                        <p:par>
                          <p:cTn id="98" fill="hold">
                            <p:stCondLst>
                              <p:cond delay="500"/>
                            </p:stCondLst>
                            <p:childTnLst>
                              <p:par>
                                <p:cTn id="99" presetID="14" presetClass="entr" presetSubtype="10" fill="hold" grpId="0" nodeType="afterEffect">
                                  <p:stCondLst>
                                    <p:cond delay="0"/>
                                  </p:stCondLst>
                                  <p:childTnLst>
                                    <p:set>
                                      <p:cBhvr>
                                        <p:cTn id="100" dur="1" fill="hold">
                                          <p:stCondLst>
                                            <p:cond delay="0"/>
                                          </p:stCondLst>
                                        </p:cTn>
                                        <p:tgtEl>
                                          <p:spTgt spid="75"/>
                                        </p:tgtEl>
                                        <p:attrNameLst>
                                          <p:attrName>style.visibility</p:attrName>
                                        </p:attrNameLst>
                                      </p:cBhvr>
                                      <p:to>
                                        <p:strVal val="visible"/>
                                      </p:to>
                                    </p:set>
                                    <p:animEffect transition="in" filter="randombar(horizontal)">
                                      <p:cBhvr>
                                        <p:cTn id="101" dur="500"/>
                                        <p:tgtEl>
                                          <p:spTgt spid="75"/>
                                        </p:tgtEl>
                                      </p:cBhvr>
                                    </p:animEffect>
                                  </p:childTnLst>
                                </p:cTn>
                              </p:par>
                              <p:par>
                                <p:cTn id="102" presetID="14" presetClass="entr" presetSubtype="10" fill="hold" nodeType="withEffect">
                                  <p:stCondLst>
                                    <p:cond delay="0"/>
                                  </p:stCondLst>
                                  <p:childTnLst>
                                    <p:set>
                                      <p:cBhvr>
                                        <p:cTn id="103" dur="1" fill="hold">
                                          <p:stCondLst>
                                            <p:cond delay="0"/>
                                          </p:stCondLst>
                                        </p:cTn>
                                        <p:tgtEl>
                                          <p:spTgt spid="76"/>
                                        </p:tgtEl>
                                        <p:attrNameLst>
                                          <p:attrName>style.visibility</p:attrName>
                                        </p:attrNameLst>
                                      </p:cBhvr>
                                      <p:to>
                                        <p:strVal val="visible"/>
                                      </p:to>
                                    </p:set>
                                    <p:animEffect transition="in" filter="randombar(horizontal)">
                                      <p:cBhvr>
                                        <p:cTn id="104"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8" grpId="0" animBg="1"/>
      <p:bldP spid="50" grpId="0" animBg="1"/>
      <p:bldP spid="51" grpId="0"/>
      <p:bldP spid="52" grpId="0"/>
      <p:bldP spid="54" grpId="0"/>
      <p:bldP spid="54" grpId="1"/>
      <p:bldP spid="55" grpId="0"/>
      <p:bldP spid="56" grpId="0"/>
      <p:bldP spid="57" grpId="0"/>
      <p:bldP spid="70" grpId="0"/>
      <p:bldP spid="3" grpId="0" animBg="1"/>
      <p:bldP spid="71" grpId="0" animBg="1"/>
      <p:bldP spid="72" grpId="0" animBg="1"/>
      <p:bldP spid="73" grpId="0" animBg="1"/>
      <p:bldP spid="74" grpId="0" animBg="1"/>
      <p:bldP spid="7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3974778" y="42679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7"/>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8" cstate="print">
            <a:duotone>
              <a:schemeClr val="accent1">
                <a:shade val="45000"/>
                <a:satMod val="135000"/>
              </a:schemeClr>
              <a:prstClr val="white"/>
            </a:duotone>
            <a:extLst>
              <a:ext uri="{BEBA8EAE-BF5A-486C-A8C5-ECC9F3942E4B}">
                <a14:imgProps xmlns:a14="http://schemas.microsoft.com/office/drawing/2010/main">
                  <a14:imgLayer r:embed="rId9">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29" name="图片 128"/>
          <p:cNvPicPr>
            <a:picLocks noChangeAspect="1"/>
          </p:cNvPicPr>
          <p:nvPr/>
        </p:nvPicPr>
        <p:blipFill>
          <a:blip r:embed="rId10">
            <a:extLst>
              <a:ext uri="{28A0092B-C50C-407E-A947-70E740481C1C}">
                <a14:useLocalDpi xmlns:a14="http://schemas.microsoft.com/office/drawing/2010/main" val="0"/>
              </a:ext>
            </a:extLst>
          </a:blip>
          <a:srcRect l="48863" r="7250" b="26939"/>
          <a:stretch>
            <a:fillRect/>
          </a:stretch>
        </p:blipFill>
        <p:spPr>
          <a:xfrm>
            <a:off x="478170" y="4865207"/>
            <a:ext cx="4114800" cy="5140640"/>
          </a:xfrm>
          <a:custGeom>
            <a:avLst/>
            <a:gdLst>
              <a:gd name="connsiteX0" fmla="*/ 0 w 4114800"/>
              <a:gd name="connsiteY0" fmla="*/ 0 h 5140640"/>
              <a:gd name="connsiteX1" fmla="*/ 4114800 w 4114800"/>
              <a:gd name="connsiteY1" fmla="*/ 0 h 5140640"/>
              <a:gd name="connsiteX2" fmla="*/ 4114800 w 4114800"/>
              <a:gd name="connsiteY2" fmla="*/ 4997363 h 5140640"/>
              <a:gd name="connsiteX3" fmla="*/ 3971523 w 4114800"/>
              <a:gd name="connsiteY3" fmla="*/ 5140640 h 5140640"/>
              <a:gd name="connsiteX4" fmla="*/ 143277 w 4114800"/>
              <a:gd name="connsiteY4" fmla="*/ 5140640 h 5140640"/>
              <a:gd name="connsiteX5" fmla="*/ 0 w 4114800"/>
              <a:gd name="connsiteY5" fmla="*/ 4997363 h 5140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5140640">
                <a:moveTo>
                  <a:pt x="0" y="0"/>
                </a:moveTo>
                <a:lnTo>
                  <a:pt x="4114800" y="0"/>
                </a:lnTo>
                <a:lnTo>
                  <a:pt x="4114800" y="4997363"/>
                </a:lnTo>
                <a:cubicBezTo>
                  <a:pt x="4114800" y="5076493"/>
                  <a:pt x="4050653" y="5140640"/>
                  <a:pt x="3971523" y="5140640"/>
                </a:cubicBezTo>
                <a:lnTo>
                  <a:pt x="143277" y="5140640"/>
                </a:lnTo>
                <a:cubicBezTo>
                  <a:pt x="64147" y="5140640"/>
                  <a:pt x="0" y="5076493"/>
                  <a:pt x="0" y="4997363"/>
                </a:cubicBezTo>
                <a:close/>
              </a:path>
            </a:pathLst>
          </a:custGeom>
        </p:spPr>
      </p:pic>
      <p:sp>
        <p:nvSpPr>
          <p:cNvPr id="130" name="矩形: 圆角 8">
            <a:extLst>
              <a:ext uri="{FF2B5EF4-FFF2-40B4-BE49-F238E27FC236}">
                <a16:creationId xmlns:a16="http://schemas.microsoft.com/office/drawing/2014/main" id="{0F54529A-D273-E259-7E35-76DB43AEBB04}"/>
              </a:ext>
            </a:extLst>
          </p:cNvPr>
          <p:cNvSpPr/>
          <p:nvPr/>
        </p:nvSpPr>
        <p:spPr>
          <a:xfrm>
            <a:off x="478170" y="3055197"/>
            <a:ext cx="4114800" cy="6950650"/>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pic>
        <p:nvPicPr>
          <p:cNvPr id="131" name="图片 130"/>
          <p:cNvPicPr>
            <a:picLocks noChangeAspect="1"/>
          </p:cNvPicPr>
          <p:nvPr/>
        </p:nvPicPr>
        <p:blipFill>
          <a:blip r:embed="rId11" cstate="print">
            <a:extLst>
              <a:ext uri="{28A0092B-C50C-407E-A947-70E740481C1C}">
                <a14:useLocalDpi xmlns:a14="http://schemas.microsoft.com/office/drawing/2010/main" val="0"/>
              </a:ext>
            </a:extLst>
          </a:blip>
          <a:srcRect l="24189" r="30433" b="13415"/>
          <a:stretch>
            <a:fillRect/>
          </a:stretch>
        </p:blipFill>
        <p:spPr>
          <a:xfrm>
            <a:off x="4927600" y="4763145"/>
            <a:ext cx="4114800" cy="5257155"/>
          </a:xfrm>
          <a:custGeom>
            <a:avLst/>
            <a:gdLst>
              <a:gd name="connsiteX0" fmla="*/ 0 w 4114800"/>
              <a:gd name="connsiteY0" fmla="*/ 0 h 5257155"/>
              <a:gd name="connsiteX1" fmla="*/ 4114800 w 4114800"/>
              <a:gd name="connsiteY1" fmla="*/ 0 h 5257155"/>
              <a:gd name="connsiteX2" fmla="*/ 4114800 w 4114800"/>
              <a:gd name="connsiteY2" fmla="*/ 5113878 h 5257155"/>
              <a:gd name="connsiteX3" fmla="*/ 3971523 w 4114800"/>
              <a:gd name="connsiteY3" fmla="*/ 5257155 h 5257155"/>
              <a:gd name="connsiteX4" fmla="*/ 143277 w 4114800"/>
              <a:gd name="connsiteY4" fmla="*/ 5257155 h 5257155"/>
              <a:gd name="connsiteX5" fmla="*/ 0 w 4114800"/>
              <a:gd name="connsiteY5" fmla="*/ 5113878 h 5257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5257155">
                <a:moveTo>
                  <a:pt x="0" y="0"/>
                </a:moveTo>
                <a:lnTo>
                  <a:pt x="4114800" y="0"/>
                </a:lnTo>
                <a:lnTo>
                  <a:pt x="4114800" y="5113878"/>
                </a:lnTo>
                <a:cubicBezTo>
                  <a:pt x="4114800" y="5193008"/>
                  <a:pt x="4050653" y="5257155"/>
                  <a:pt x="3971523" y="5257155"/>
                </a:cubicBezTo>
                <a:lnTo>
                  <a:pt x="143277" y="5257155"/>
                </a:lnTo>
                <a:cubicBezTo>
                  <a:pt x="64147" y="5257155"/>
                  <a:pt x="0" y="5193008"/>
                  <a:pt x="0" y="5113878"/>
                </a:cubicBezTo>
                <a:close/>
              </a:path>
            </a:pathLst>
          </a:custGeom>
        </p:spPr>
      </p:pic>
      <p:sp>
        <p:nvSpPr>
          <p:cNvPr id="132" name="矩形: 圆角 8">
            <a:extLst>
              <a:ext uri="{FF2B5EF4-FFF2-40B4-BE49-F238E27FC236}">
                <a16:creationId xmlns:a16="http://schemas.microsoft.com/office/drawing/2014/main" id="{0F54529A-D273-E259-7E35-76DB43AEBB04}"/>
              </a:ext>
            </a:extLst>
          </p:cNvPr>
          <p:cNvSpPr/>
          <p:nvPr/>
        </p:nvSpPr>
        <p:spPr>
          <a:xfrm>
            <a:off x="4927600" y="3069649"/>
            <a:ext cx="4114800" cy="6950650"/>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pic>
        <p:nvPicPr>
          <p:cNvPr id="133" name="图片 132"/>
          <p:cNvPicPr>
            <a:picLocks noChangeAspect="1"/>
          </p:cNvPicPr>
          <p:nvPr/>
        </p:nvPicPr>
        <p:blipFill>
          <a:blip r:embed="rId12" cstate="print">
            <a:extLst>
              <a:ext uri="{28A0092B-C50C-407E-A947-70E740481C1C}">
                <a14:useLocalDpi xmlns:a14="http://schemas.microsoft.com/office/drawing/2010/main" val="0"/>
              </a:ext>
            </a:extLst>
          </a:blip>
          <a:srcRect l="61702" b="28266"/>
          <a:stretch>
            <a:fillRect/>
          </a:stretch>
        </p:blipFill>
        <p:spPr>
          <a:xfrm>
            <a:off x="9372600" y="4863637"/>
            <a:ext cx="4114800" cy="5142210"/>
          </a:xfrm>
          <a:custGeom>
            <a:avLst/>
            <a:gdLst>
              <a:gd name="connsiteX0" fmla="*/ 0 w 4114800"/>
              <a:gd name="connsiteY0" fmla="*/ 0 h 5142210"/>
              <a:gd name="connsiteX1" fmla="*/ 4114800 w 4114800"/>
              <a:gd name="connsiteY1" fmla="*/ 0 h 5142210"/>
              <a:gd name="connsiteX2" fmla="*/ 4114800 w 4114800"/>
              <a:gd name="connsiteY2" fmla="*/ 4998933 h 5142210"/>
              <a:gd name="connsiteX3" fmla="*/ 3971523 w 4114800"/>
              <a:gd name="connsiteY3" fmla="*/ 5142210 h 5142210"/>
              <a:gd name="connsiteX4" fmla="*/ 143277 w 4114800"/>
              <a:gd name="connsiteY4" fmla="*/ 5142210 h 5142210"/>
              <a:gd name="connsiteX5" fmla="*/ 0 w 4114800"/>
              <a:gd name="connsiteY5" fmla="*/ 4998933 h 5142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5142210">
                <a:moveTo>
                  <a:pt x="0" y="0"/>
                </a:moveTo>
                <a:lnTo>
                  <a:pt x="4114800" y="0"/>
                </a:lnTo>
                <a:lnTo>
                  <a:pt x="4114800" y="4998933"/>
                </a:lnTo>
                <a:cubicBezTo>
                  <a:pt x="4114800" y="5078063"/>
                  <a:pt x="4050653" y="5142210"/>
                  <a:pt x="3971523" y="5142210"/>
                </a:cubicBezTo>
                <a:lnTo>
                  <a:pt x="143277" y="5142210"/>
                </a:lnTo>
                <a:cubicBezTo>
                  <a:pt x="64147" y="5142210"/>
                  <a:pt x="0" y="5078063"/>
                  <a:pt x="0" y="4998933"/>
                </a:cubicBezTo>
                <a:close/>
              </a:path>
            </a:pathLst>
          </a:custGeom>
        </p:spPr>
      </p:pic>
      <p:sp>
        <p:nvSpPr>
          <p:cNvPr id="134" name="矩形: 圆角 8">
            <a:extLst>
              <a:ext uri="{FF2B5EF4-FFF2-40B4-BE49-F238E27FC236}">
                <a16:creationId xmlns:a16="http://schemas.microsoft.com/office/drawing/2014/main" id="{0F54529A-D273-E259-7E35-76DB43AEBB04}"/>
              </a:ext>
            </a:extLst>
          </p:cNvPr>
          <p:cNvSpPr/>
          <p:nvPr/>
        </p:nvSpPr>
        <p:spPr>
          <a:xfrm>
            <a:off x="9372600" y="3055197"/>
            <a:ext cx="4114800" cy="6950650"/>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pic>
        <p:nvPicPr>
          <p:cNvPr id="135" name="图片 134"/>
          <p:cNvPicPr>
            <a:picLocks noChangeAspect="1"/>
          </p:cNvPicPr>
          <p:nvPr/>
        </p:nvPicPr>
        <p:blipFill rotWithShape="1">
          <a:blip r:embed="rId13">
            <a:extLst>
              <a:ext uri="{28A0092B-C50C-407E-A947-70E740481C1C}">
                <a14:useLocalDpi xmlns:a14="http://schemas.microsoft.com/office/drawing/2010/main" val="0"/>
              </a:ext>
            </a:extLst>
          </a:blip>
          <a:srcRect l="29402" t="-180" r="37583" b="13808"/>
          <a:stretch/>
        </p:blipFill>
        <p:spPr>
          <a:xfrm>
            <a:off x="13817600" y="3950807"/>
            <a:ext cx="4114800" cy="6055040"/>
          </a:xfrm>
          <a:custGeom>
            <a:avLst/>
            <a:gdLst>
              <a:gd name="connsiteX0" fmla="*/ 0 w 4114800"/>
              <a:gd name="connsiteY0" fmla="*/ 0 h 6055040"/>
              <a:gd name="connsiteX1" fmla="*/ 4114800 w 4114800"/>
              <a:gd name="connsiteY1" fmla="*/ 0 h 6055040"/>
              <a:gd name="connsiteX2" fmla="*/ 4114800 w 4114800"/>
              <a:gd name="connsiteY2" fmla="*/ 5911763 h 6055040"/>
              <a:gd name="connsiteX3" fmla="*/ 3971524 w 4114800"/>
              <a:gd name="connsiteY3" fmla="*/ 6055040 h 6055040"/>
              <a:gd name="connsiteX4" fmla="*/ 143277 w 4114800"/>
              <a:gd name="connsiteY4" fmla="*/ 6055040 h 6055040"/>
              <a:gd name="connsiteX5" fmla="*/ 0 w 4114800"/>
              <a:gd name="connsiteY5" fmla="*/ 5911763 h 6055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6055040">
                <a:moveTo>
                  <a:pt x="0" y="0"/>
                </a:moveTo>
                <a:lnTo>
                  <a:pt x="4114800" y="0"/>
                </a:lnTo>
                <a:lnTo>
                  <a:pt x="4114800" y="5911763"/>
                </a:lnTo>
                <a:cubicBezTo>
                  <a:pt x="4114800" y="5990893"/>
                  <a:pt x="4050652" y="6055040"/>
                  <a:pt x="3971524" y="6055040"/>
                </a:cubicBezTo>
                <a:lnTo>
                  <a:pt x="143277" y="6055040"/>
                </a:lnTo>
                <a:cubicBezTo>
                  <a:pt x="64147" y="6055040"/>
                  <a:pt x="0" y="5990893"/>
                  <a:pt x="0" y="5911763"/>
                </a:cubicBezTo>
                <a:close/>
              </a:path>
            </a:pathLst>
          </a:custGeom>
        </p:spPr>
      </p:pic>
      <p:pic>
        <p:nvPicPr>
          <p:cNvPr id="136" name="图片 135"/>
          <p:cNvPicPr>
            <a:picLocks noChangeAspect="1"/>
          </p:cNvPicPr>
          <p:nvPr/>
        </p:nvPicPr>
        <p:blipFill>
          <a:blip r:embed="rId14">
            <a:extLst>
              <a:ext uri="{28A0092B-C50C-407E-A947-70E740481C1C}">
                <a14:useLocalDpi xmlns:a14="http://schemas.microsoft.com/office/drawing/2010/main" val="0"/>
              </a:ext>
            </a:extLst>
          </a:blip>
          <a:srcRect l="29825" r="30884" b="13200"/>
          <a:stretch>
            <a:fillRect/>
          </a:stretch>
        </p:blipFill>
        <p:spPr>
          <a:xfrm>
            <a:off x="13817600" y="3941436"/>
            <a:ext cx="4114800" cy="6064411"/>
          </a:xfrm>
          <a:custGeom>
            <a:avLst/>
            <a:gdLst>
              <a:gd name="connsiteX0" fmla="*/ 0 w 4114800"/>
              <a:gd name="connsiteY0" fmla="*/ 0 h 6064411"/>
              <a:gd name="connsiteX1" fmla="*/ 4114800 w 4114800"/>
              <a:gd name="connsiteY1" fmla="*/ 0 h 6064411"/>
              <a:gd name="connsiteX2" fmla="*/ 4114800 w 4114800"/>
              <a:gd name="connsiteY2" fmla="*/ 5921134 h 6064411"/>
              <a:gd name="connsiteX3" fmla="*/ 3971524 w 4114800"/>
              <a:gd name="connsiteY3" fmla="*/ 6064411 h 6064411"/>
              <a:gd name="connsiteX4" fmla="*/ 143277 w 4114800"/>
              <a:gd name="connsiteY4" fmla="*/ 6064411 h 6064411"/>
              <a:gd name="connsiteX5" fmla="*/ 0 w 4114800"/>
              <a:gd name="connsiteY5" fmla="*/ 5921134 h 6064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4800" h="6064411">
                <a:moveTo>
                  <a:pt x="0" y="0"/>
                </a:moveTo>
                <a:lnTo>
                  <a:pt x="4114800" y="0"/>
                </a:lnTo>
                <a:lnTo>
                  <a:pt x="4114800" y="5921134"/>
                </a:lnTo>
                <a:cubicBezTo>
                  <a:pt x="4114800" y="6000264"/>
                  <a:pt x="4050652" y="6064411"/>
                  <a:pt x="3971524" y="6064411"/>
                </a:cubicBezTo>
                <a:lnTo>
                  <a:pt x="143277" y="6064411"/>
                </a:lnTo>
                <a:cubicBezTo>
                  <a:pt x="64147" y="6064411"/>
                  <a:pt x="0" y="6000264"/>
                  <a:pt x="0" y="5921134"/>
                </a:cubicBezTo>
                <a:close/>
              </a:path>
            </a:pathLst>
          </a:custGeom>
        </p:spPr>
      </p:pic>
      <p:sp>
        <p:nvSpPr>
          <p:cNvPr id="137" name="矩形: 圆角 8">
            <a:extLst>
              <a:ext uri="{FF2B5EF4-FFF2-40B4-BE49-F238E27FC236}">
                <a16:creationId xmlns:a16="http://schemas.microsoft.com/office/drawing/2014/main" id="{0F54529A-D273-E259-7E35-76DB43AEBB04}"/>
              </a:ext>
            </a:extLst>
          </p:cNvPr>
          <p:cNvSpPr/>
          <p:nvPr/>
        </p:nvSpPr>
        <p:spPr>
          <a:xfrm>
            <a:off x="13817600" y="3055196"/>
            <a:ext cx="4114800" cy="6950650"/>
          </a:xfrm>
          <a:prstGeom prst="roundRect">
            <a:avLst>
              <a:gd name="adj" fmla="val 3482"/>
            </a:avLst>
          </a:prstGeom>
          <a:gradFill flip="none" rotWithShape="1">
            <a:gsLst>
              <a:gs pos="31000">
                <a:schemeClr val="bg1"/>
              </a:gs>
              <a:gs pos="100000">
                <a:schemeClr val="bg1">
                  <a:alpha val="0"/>
                </a:schemeClr>
              </a:gs>
            </a:gsLst>
            <a:lin ang="54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38" name="矩形 137">
            <a:extLst>
              <a:ext uri="{FF2B5EF4-FFF2-40B4-BE49-F238E27FC236}">
                <a16:creationId xmlns:a16="http://schemas.microsoft.com/office/drawing/2014/main" id="{647EF826-3662-E6EF-292D-5ECD00012D5E}"/>
              </a:ext>
            </a:extLst>
          </p:cNvPr>
          <p:cNvSpPr/>
          <p:nvPr>
            <p:custDataLst>
              <p:tags r:id="rId1"/>
            </p:custDataLst>
          </p:nvPr>
        </p:nvSpPr>
        <p:spPr>
          <a:xfrm>
            <a:off x="533401" y="3507581"/>
            <a:ext cx="3962400" cy="3093154"/>
          </a:xfrm>
          <a:prstGeom prst="rect">
            <a:avLst/>
          </a:prstGeom>
        </p:spPr>
        <p:txBody>
          <a:bodyPr wrap="square">
            <a:spAutoFit/>
          </a:bodyPr>
          <a:lstStyle/>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广州越秀区人口密度为</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3.4</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万人</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/km</a:t>
            </a:r>
            <a:r>
              <a:rPr lang="en-US" altLang="zh-CN" sz="2600" baseline="30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为纽约曼哈顿区的</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1.5</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倍</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endPar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深圳土地开发强度触及警戒线，</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成本急剧上升</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endParaRPr lang="en-US" altLang="zh-CN" sz="2600" dirty="0" smtClean="0">
              <a:solidFill>
                <a:schemeClr val="tx2">
                  <a:lumMod val="75000"/>
                </a:schemeClr>
              </a:solidFill>
              <a:latin typeface="微软雅黑" panose="020B0503020204020204" charset="-122"/>
              <a:ea typeface="微软雅黑" panose="020B0503020204020204" charset="-122"/>
            </a:endParaRPr>
          </a:p>
        </p:txBody>
      </p:sp>
      <p:sp>
        <p:nvSpPr>
          <p:cNvPr id="139" name="矩形 138">
            <a:extLst>
              <a:ext uri="{FF2B5EF4-FFF2-40B4-BE49-F238E27FC236}">
                <a16:creationId xmlns:a16="http://schemas.microsoft.com/office/drawing/2014/main" id="{647EF826-3662-E6EF-292D-5ECD00012D5E}"/>
              </a:ext>
            </a:extLst>
          </p:cNvPr>
          <p:cNvSpPr/>
          <p:nvPr>
            <p:custDataLst>
              <p:tags r:id="rId2"/>
            </p:custDataLst>
          </p:nvPr>
        </p:nvSpPr>
        <p:spPr>
          <a:xfrm>
            <a:off x="4999370" y="3507581"/>
            <a:ext cx="3962400" cy="3093154"/>
          </a:xfrm>
          <a:prstGeom prst="rect">
            <a:avLst/>
          </a:prstGeom>
        </p:spPr>
        <p:txBody>
          <a:bodyPr wrap="square">
            <a:spAutoFit/>
          </a:bodyPr>
          <a:lstStyle/>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广深二城</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2010</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年起经济进入拐点，</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增速逐年放缓</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endPar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广州汽车电子石化产业占工业产值近半，基础制造业比重过大，</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创新不足</a:t>
            </a:r>
            <a:endParaRPr lang="en-US" altLang="zh-CN" sz="2600" dirty="0" smtClean="0">
              <a:solidFill>
                <a:schemeClr val="tx2">
                  <a:lumMod val="75000"/>
                </a:schemeClr>
              </a:solidFill>
              <a:latin typeface="微软雅黑" panose="020B0503020204020204" charset="-122"/>
              <a:ea typeface="微软雅黑" panose="020B0503020204020204" charset="-122"/>
            </a:endParaRPr>
          </a:p>
        </p:txBody>
      </p:sp>
      <p:sp>
        <p:nvSpPr>
          <p:cNvPr id="140" name="矩形 139">
            <a:extLst>
              <a:ext uri="{FF2B5EF4-FFF2-40B4-BE49-F238E27FC236}">
                <a16:creationId xmlns:a16="http://schemas.microsoft.com/office/drawing/2014/main" id="{647EF826-3662-E6EF-292D-5ECD00012D5E}"/>
              </a:ext>
            </a:extLst>
          </p:cNvPr>
          <p:cNvSpPr/>
          <p:nvPr>
            <p:custDataLst>
              <p:tags r:id="rId3"/>
            </p:custDataLst>
          </p:nvPr>
        </p:nvSpPr>
        <p:spPr>
          <a:xfrm>
            <a:off x="13817600" y="3507581"/>
            <a:ext cx="3962400" cy="3693319"/>
          </a:xfrm>
          <a:prstGeom prst="rect">
            <a:avLst/>
          </a:prstGeom>
        </p:spPr>
        <p:txBody>
          <a:bodyPr wrap="square">
            <a:spAutoFit/>
          </a:bodyPr>
          <a:lstStyle/>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N0</a:t>
            </a:r>
            <a:r>
              <a:rPr lang="en-US" altLang="zh-CN" sz="2600" b="1" baseline="-250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a:t>
            </a:r>
            <a:r>
              <a:rPr lang="zh-CN" altLang="en-US" sz="2600" b="1"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污染物</a:t>
            </a:r>
            <a:r>
              <a:rPr lang="zh-CN" altLang="en-US"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居</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全国第三</a:t>
            </a:r>
            <a:endPar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深圳</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房价</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均价</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5</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万一平，当年增长率达</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24.8%</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endParaRPr lang="en-US" altLang="zh-CN"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广州有</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138</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个城中村，</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村内流动人口聚居数量为原住民的</a:t>
            </a:r>
            <a:r>
              <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5-10</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倍</a:t>
            </a:r>
            <a:endParaRPr lang="en-US" altLang="zh-CN" sz="2600" dirty="0" smtClean="0">
              <a:solidFill>
                <a:schemeClr val="tx2">
                  <a:lumMod val="75000"/>
                </a:schemeClr>
              </a:solidFill>
              <a:latin typeface="微软雅黑" panose="020B0503020204020204" charset="-122"/>
              <a:ea typeface="微软雅黑" panose="020B0503020204020204" charset="-122"/>
            </a:endParaRPr>
          </a:p>
        </p:txBody>
      </p:sp>
      <p:grpSp>
        <p:nvGrpSpPr>
          <p:cNvPr id="141" name="组合 140"/>
          <p:cNvGrpSpPr/>
          <p:nvPr/>
        </p:nvGrpSpPr>
        <p:grpSpPr>
          <a:xfrm>
            <a:off x="990600" y="2654771"/>
            <a:ext cx="2893472" cy="692190"/>
            <a:chOff x="1105597" y="2515124"/>
            <a:chExt cx="2893472" cy="692190"/>
          </a:xfrm>
        </p:grpSpPr>
        <p:sp>
          <p:nvSpPr>
            <p:cNvPr id="142"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43" name="文本框 142">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人口与城建面积</a:t>
              </a:r>
              <a:endParaRPr lang="zh-CN" altLang="en-US" sz="2800" b="1" dirty="0">
                <a:solidFill>
                  <a:prstClr val="white"/>
                </a:solidFill>
                <a:latin typeface="HarmonyOS Sans Light"/>
                <a:ea typeface="微软雅黑"/>
              </a:endParaRPr>
            </a:p>
          </p:txBody>
        </p:sp>
      </p:grpSp>
      <p:grpSp>
        <p:nvGrpSpPr>
          <p:cNvPr id="144" name="组合 143"/>
          <p:cNvGrpSpPr/>
          <p:nvPr/>
        </p:nvGrpSpPr>
        <p:grpSpPr>
          <a:xfrm>
            <a:off x="5564728" y="2654771"/>
            <a:ext cx="2893472" cy="692190"/>
            <a:chOff x="1105597" y="2515124"/>
            <a:chExt cx="2893472" cy="692190"/>
          </a:xfrm>
        </p:grpSpPr>
        <p:sp>
          <p:nvSpPr>
            <p:cNvPr id="145"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46" name="文本框 145">
              <a:extLst>
                <a:ext uri="{FF2B5EF4-FFF2-40B4-BE49-F238E27FC236}">
                  <a16:creationId xmlns:a16="http://schemas.microsoft.com/office/drawing/2014/main" id="{28BED20F-7C3F-547F-78A9-EB1168F73628}"/>
                </a:ext>
              </a:extLst>
            </p:cNvPr>
            <p:cNvSpPr txBox="1"/>
            <p:nvPr/>
          </p:nvSpPr>
          <p:spPr>
            <a:xfrm>
              <a:off x="1179669"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经济与产业实力</a:t>
              </a:r>
              <a:endParaRPr lang="zh-CN" altLang="en-US" sz="2800" b="1" dirty="0">
                <a:solidFill>
                  <a:prstClr val="white"/>
                </a:solidFill>
                <a:latin typeface="HarmonyOS Sans Light"/>
                <a:ea typeface="微软雅黑"/>
              </a:endParaRPr>
            </a:p>
          </p:txBody>
        </p:sp>
      </p:grpSp>
      <p:grpSp>
        <p:nvGrpSpPr>
          <p:cNvPr id="147" name="组合 146"/>
          <p:cNvGrpSpPr/>
          <p:nvPr/>
        </p:nvGrpSpPr>
        <p:grpSpPr>
          <a:xfrm>
            <a:off x="10014158" y="2654771"/>
            <a:ext cx="2893472" cy="692190"/>
            <a:chOff x="1105597" y="2515124"/>
            <a:chExt cx="2893472" cy="692190"/>
          </a:xfrm>
        </p:grpSpPr>
        <p:sp>
          <p:nvSpPr>
            <p:cNvPr id="148"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49" name="文本框 148">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交通与区域交流</a:t>
              </a:r>
              <a:endParaRPr lang="zh-CN" altLang="en-US" sz="2800" b="1" dirty="0">
                <a:solidFill>
                  <a:prstClr val="white"/>
                </a:solidFill>
                <a:latin typeface="HarmonyOS Sans Light"/>
                <a:ea typeface="微软雅黑"/>
              </a:endParaRPr>
            </a:p>
          </p:txBody>
        </p:sp>
      </p:grpSp>
      <p:grpSp>
        <p:nvGrpSpPr>
          <p:cNvPr id="150" name="组合 149"/>
          <p:cNvGrpSpPr/>
          <p:nvPr/>
        </p:nvGrpSpPr>
        <p:grpSpPr>
          <a:xfrm>
            <a:off x="14463588" y="2654771"/>
            <a:ext cx="2893472" cy="692190"/>
            <a:chOff x="1105597" y="2515124"/>
            <a:chExt cx="2893472" cy="692190"/>
          </a:xfrm>
        </p:grpSpPr>
        <p:sp>
          <p:nvSpPr>
            <p:cNvPr id="151"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52" name="文本框 151">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环境与生活质量</a:t>
              </a:r>
              <a:endParaRPr lang="zh-CN" altLang="en-US" sz="2800" b="1" dirty="0">
                <a:solidFill>
                  <a:prstClr val="white"/>
                </a:solidFill>
                <a:latin typeface="HarmonyOS Sans Light"/>
                <a:ea typeface="微软雅黑"/>
              </a:endParaRPr>
            </a:p>
          </p:txBody>
        </p:sp>
      </p:grpSp>
      <p:sp>
        <p:nvSpPr>
          <p:cNvPr id="153" name="矩形 152">
            <a:extLst>
              <a:ext uri="{FF2B5EF4-FFF2-40B4-BE49-F238E27FC236}">
                <a16:creationId xmlns:a16="http://schemas.microsoft.com/office/drawing/2014/main" id="{647EF826-3662-E6EF-292D-5ECD00012D5E}"/>
              </a:ext>
            </a:extLst>
          </p:cNvPr>
          <p:cNvSpPr/>
          <p:nvPr>
            <p:custDataLst>
              <p:tags r:id="rId4"/>
            </p:custDataLst>
          </p:nvPr>
        </p:nvSpPr>
        <p:spPr>
          <a:xfrm>
            <a:off x="9448800" y="3507581"/>
            <a:ext cx="3962400" cy="3022430"/>
          </a:xfrm>
          <a:prstGeom prst="rect">
            <a:avLst/>
          </a:prstGeom>
        </p:spPr>
        <p:txBody>
          <a:bodyPr wrap="square">
            <a:spAutoFit/>
          </a:bodyPr>
          <a:lstStyle/>
          <a:p>
            <a:pPr algn="just" defTabSz="1371600">
              <a:lnSpc>
                <a:spcPct val="150000"/>
              </a:lnSpc>
              <a:defRPr/>
            </a:pPr>
            <a:r>
              <a:rPr lang="zh-CN" altLang="en-US" sz="2600" dirty="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深二城市机动车达</a:t>
            </a: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409</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万辆，</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拥堵严重</a:t>
            </a:r>
            <a:endParaRPr lang="en-US" altLang="zh-CN"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endParaRPr>
          </a:p>
          <a:p>
            <a:pPr algn="just" defTabSz="1371600">
              <a:lnSpc>
                <a:spcPct val="150000"/>
              </a:lnSpc>
              <a:defRPr/>
            </a:pPr>
            <a:r>
              <a:rPr lang="en-US" altLang="zh-CN"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a:t>
            </a:r>
            <a:r>
              <a:rPr lang="zh-CN" altLang="en-US" sz="2600"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广深二城对虹吸效应显著，</a:t>
            </a:r>
            <a:r>
              <a:rPr lang="zh-CN" altLang="en-US" sz="2600" b="1" dirty="0" smtClean="0">
                <a:solidFill>
                  <a:schemeClr val="tx2">
                    <a:lumMod val="75000"/>
                  </a:schemeClr>
                </a:solidFill>
                <a:latin typeface="微软雅黑" panose="020B0503020204020204" charset="-122"/>
                <a:ea typeface="微软雅黑" panose="020B0503020204020204" charset="-122"/>
                <a:sym typeface="Wingdings 2" panose="05020102010507070707" pitchFamily="18" charset="2"/>
              </a:rPr>
              <a:t>粤东西北与珠三角地区经济差距增大</a:t>
            </a:r>
            <a:endParaRPr lang="en-US" altLang="zh-CN" sz="2600" b="1" dirty="0" smtClean="0">
              <a:solidFill>
                <a:schemeClr val="tx2">
                  <a:lumMod val="75000"/>
                </a:schemeClr>
              </a:solidFill>
              <a:latin typeface="微软雅黑" panose="020B0503020204020204" charset="-122"/>
              <a:ea typeface="微软雅黑" panose="020B0503020204020204" charset="-122"/>
            </a:endParaRPr>
          </a:p>
        </p:txBody>
      </p:sp>
      <p:sp>
        <p:nvSpPr>
          <p:cNvPr id="155" name="矩形 154"/>
          <p:cNvSpPr/>
          <p:nvPr/>
        </p:nvSpPr>
        <p:spPr>
          <a:xfrm>
            <a:off x="7945322" y="1553170"/>
            <a:ext cx="2268570" cy="923330"/>
          </a:xfrm>
          <a:prstGeom prst="rect">
            <a:avLst/>
          </a:prstGeom>
        </p:spPr>
        <p:txBody>
          <a:bodyPr wrap="none">
            <a:spAutoFit/>
          </a:bodyPr>
          <a:lstStyle/>
          <a:p>
            <a:pPr algn="ctr"/>
            <a:r>
              <a:rPr lang="en-US" altLang="zh-CN" sz="5400" dirty="0" smtClean="0">
                <a:solidFill>
                  <a:schemeClr val="tx2">
                    <a:lumMod val="75000"/>
                  </a:schemeClr>
                </a:solidFill>
                <a:latin typeface="苏新诗古印宋简" panose="02010609000101010101" pitchFamily="49" charset="-122"/>
                <a:ea typeface="苏新诗古印宋简" panose="02010609000101010101" pitchFamily="49" charset="-122"/>
              </a:rPr>
              <a:t>2010</a:t>
            </a:r>
            <a:r>
              <a:rPr lang="zh-CN" altLang="en-US" sz="5400" dirty="0">
                <a:solidFill>
                  <a:schemeClr val="tx2">
                    <a:lumMod val="75000"/>
                  </a:schemeClr>
                </a:solidFill>
                <a:latin typeface="苏新诗古印宋简" panose="02010609000101010101" pitchFamily="49" charset="-122"/>
                <a:ea typeface="苏新诗古印宋简" panose="02010609000101010101" pitchFamily="49" charset="-122"/>
              </a:rPr>
              <a:t>年</a:t>
            </a:r>
          </a:p>
        </p:txBody>
      </p:sp>
      <p:cxnSp>
        <p:nvCxnSpPr>
          <p:cNvPr id="156" name="直接箭头连接符 155"/>
          <p:cNvCxnSpPr/>
          <p:nvPr/>
        </p:nvCxnSpPr>
        <p:spPr>
          <a:xfrm>
            <a:off x="2819400" y="2238970"/>
            <a:ext cx="5029200" cy="0"/>
          </a:xfrm>
          <a:prstGeom prst="straightConnector1">
            <a:avLst/>
          </a:prstGeom>
          <a:ln w="57150">
            <a:solidFill>
              <a:schemeClr val="tx2">
                <a:lumMod val="75000"/>
              </a:schemeClr>
            </a:solidFill>
            <a:headEnd type="diamond"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57" name="文本框 156"/>
          <p:cNvSpPr txBox="1"/>
          <p:nvPr/>
        </p:nvSpPr>
        <p:spPr>
          <a:xfrm>
            <a:off x="3400976" y="1583128"/>
            <a:ext cx="3685624" cy="523220"/>
          </a:xfrm>
          <a:prstGeom prst="rect">
            <a:avLst/>
          </a:prstGeom>
          <a:noFill/>
        </p:spPr>
        <p:txBody>
          <a:bodyPr wrap="none" rtlCol="0">
            <a:spAutoFit/>
          </a:bodyPr>
          <a:lstStyle/>
          <a:p>
            <a:r>
              <a:rPr lang="zh-CN" altLang="en-US" sz="2800" b="1" dirty="0" smtClean="0">
                <a:solidFill>
                  <a:schemeClr val="tx2">
                    <a:lumMod val="75000"/>
                  </a:schemeClr>
                </a:solidFill>
                <a:latin typeface="华文中宋" panose="02010600040101010101" pitchFamily="2" charset="-122"/>
                <a:ea typeface="华文中宋" panose="02010600040101010101" pitchFamily="2" charset="-122"/>
              </a:rPr>
              <a:t>集聚</a:t>
            </a:r>
            <a:r>
              <a:rPr lang="zh-CN" altLang="en-US" sz="2800" b="1" dirty="0">
                <a:solidFill>
                  <a:schemeClr val="tx2">
                    <a:lumMod val="75000"/>
                  </a:schemeClr>
                </a:solidFill>
                <a:latin typeface="华文中宋" panose="02010600040101010101" pitchFamily="2" charset="-122"/>
                <a:ea typeface="华文中宋" panose="02010600040101010101" pitchFamily="2" charset="-122"/>
              </a:rPr>
              <a:t>发展</a:t>
            </a:r>
            <a:r>
              <a:rPr lang="zh-CN" altLang="en-US" sz="2800" b="1" dirty="0" smtClean="0">
                <a:solidFill>
                  <a:schemeClr val="tx2">
                    <a:lumMod val="75000"/>
                  </a:schemeClr>
                </a:solidFill>
                <a:latin typeface="华文中宋" panose="02010600040101010101" pitchFamily="2" charset="-122"/>
                <a:ea typeface="华文中宋" panose="02010600040101010101" pitchFamily="2" charset="-122"/>
              </a:rPr>
              <a:t>后期 </a:t>
            </a:r>
            <a:r>
              <a:rPr lang="zh-CN" altLang="en-US" sz="2400" dirty="0" smtClean="0">
                <a:solidFill>
                  <a:schemeClr val="tx2">
                    <a:lumMod val="75000"/>
                  </a:schemeClr>
                </a:solidFill>
                <a:latin typeface="华文中宋" panose="02010600040101010101" pitchFamily="2" charset="-122"/>
                <a:ea typeface="华文中宋" panose="02010600040101010101" pitchFamily="2" charset="-122"/>
              </a:rPr>
              <a:t>问题浮现</a:t>
            </a:r>
            <a:endParaRPr lang="zh-CN" altLang="en-US" sz="2400" dirty="0">
              <a:solidFill>
                <a:schemeClr val="tx2">
                  <a:lumMod val="75000"/>
                </a:schemeClr>
              </a:solidFill>
              <a:latin typeface="华文中宋" panose="02010600040101010101" pitchFamily="2" charset="-122"/>
              <a:ea typeface="华文中宋" panose="02010600040101010101" pitchFamily="2" charset="-122"/>
            </a:endParaRPr>
          </a:p>
        </p:txBody>
      </p:sp>
      <p:cxnSp>
        <p:nvCxnSpPr>
          <p:cNvPr id="158" name="直接箭头连接符 157"/>
          <p:cNvCxnSpPr/>
          <p:nvPr/>
        </p:nvCxnSpPr>
        <p:spPr>
          <a:xfrm>
            <a:off x="10459428" y="2275165"/>
            <a:ext cx="5029200" cy="0"/>
          </a:xfrm>
          <a:prstGeom prst="straightConnector1">
            <a:avLst/>
          </a:prstGeom>
          <a:ln w="57150">
            <a:solidFill>
              <a:schemeClr val="tx2">
                <a:lumMod val="75000"/>
              </a:schemeClr>
            </a:solidFill>
            <a:headEnd type="diamond"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59" name="文本框 158"/>
          <p:cNvSpPr txBox="1"/>
          <p:nvPr/>
        </p:nvSpPr>
        <p:spPr>
          <a:xfrm>
            <a:off x="10710223" y="1619323"/>
            <a:ext cx="4301177" cy="523220"/>
          </a:xfrm>
          <a:prstGeom prst="rect">
            <a:avLst/>
          </a:prstGeom>
          <a:noFill/>
        </p:spPr>
        <p:txBody>
          <a:bodyPr wrap="none" rtlCol="0">
            <a:spAutoFit/>
          </a:bodyPr>
          <a:lstStyle/>
          <a:p>
            <a:r>
              <a:rPr lang="zh-CN" altLang="en-US" sz="2800" b="1" dirty="0" smtClean="0">
                <a:solidFill>
                  <a:schemeClr val="accent3">
                    <a:lumMod val="75000"/>
                  </a:schemeClr>
                </a:solidFill>
                <a:latin typeface="华文中宋" panose="02010600040101010101" pitchFamily="2" charset="-122"/>
                <a:ea typeface="华文中宋" panose="02010600040101010101" pitchFamily="2" charset="-122"/>
              </a:rPr>
              <a:t>辐射带动发展 </a:t>
            </a:r>
            <a:r>
              <a:rPr lang="zh-CN" altLang="en-US" sz="2400" dirty="0" smtClean="0">
                <a:solidFill>
                  <a:schemeClr val="tx2">
                    <a:lumMod val="75000"/>
                  </a:schemeClr>
                </a:solidFill>
                <a:latin typeface="华文中宋" panose="02010600040101010101" pitchFamily="2" charset="-122"/>
                <a:ea typeface="华文中宋" panose="02010600040101010101" pitchFamily="2" charset="-122"/>
              </a:rPr>
              <a:t>促进区域协调</a:t>
            </a:r>
            <a:endParaRPr lang="zh-CN" altLang="en-US" sz="2400" dirty="0">
              <a:solidFill>
                <a:schemeClr val="tx2">
                  <a:lumMod val="75000"/>
                </a:schemeClr>
              </a:solidFill>
              <a:latin typeface="华文中宋" panose="02010600040101010101" pitchFamily="2" charset="-122"/>
              <a:ea typeface="华文中宋" panose="02010600040101010101" pitchFamily="2" charset="-122"/>
            </a:endParaRPr>
          </a:p>
        </p:txBody>
      </p:sp>
      <p:pic>
        <p:nvPicPr>
          <p:cNvPr id="3" name="图片 2"/>
          <p:cNvPicPr>
            <a:picLocks noChangeAspect="1"/>
          </p:cNvPicPr>
          <p:nvPr/>
        </p:nvPicPr>
        <p:blipFill>
          <a:blip r:embed="rId15"/>
          <a:stretch>
            <a:fillRect/>
          </a:stretch>
        </p:blipFill>
        <p:spPr>
          <a:xfrm>
            <a:off x="99456" y="-128499"/>
            <a:ext cx="3688400" cy="1761897"/>
          </a:xfrm>
          <a:prstGeom prst="rect">
            <a:avLst/>
          </a:prstGeom>
        </p:spPr>
      </p:pic>
    </p:spTree>
    <p:extLst>
      <p:ext uri="{BB962C8B-B14F-4D97-AF65-F5344CB8AC3E}">
        <p14:creationId xmlns:p14="http://schemas.microsoft.com/office/powerpoint/2010/main" val="42513809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randombar(horizontal)">
                                      <p:cBhvr>
                                        <p:cTn id="7" dur="500"/>
                                        <p:tgtEl>
                                          <p:spTgt spid="157"/>
                                        </p:tgtEl>
                                      </p:cBhvr>
                                    </p:animEffect>
                                  </p:childTnLst>
                                </p:cTn>
                              </p:par>
                              <p:par>
                                <p:cTn id="8" presetID="14" presetClass="entr" presetSubtype="10" fill="hold" nodeType="withEffect">
                                  <p:stCondLst>
                                    <p:cond delay="0"/>
                                  </p:stCondLst>
                                  <p:childTnLst>
                                    <p:set>
                                      <p:cBhvr>
                                        <p:cTn id="9" dur="1" fill="hold">
                                          <p:stCondLst>
                                            <p:cond delay="0"/>
                                          </p:stCondLst>
                                        </p:cTn>
                                        <p:tgtEl>
                                          <p:spTgt spid="156"/>
                                        </p:tgtEl>
                                        <p:attrNameLst>
                                          <p:attrName>style.visibility</p:attrName>
                                        </p:attrNameLst>
                                      </p:cBhvr>
                                      <p:to>
                                        <p:strVal val="visible"/>
                                      </p:to>
                                    </p:set>
                                    <p:animEffect transition="in" filter="randombar(horizontal)">
                                      <p:cBhvr>
                                        <p:cTn id="10" dur="500"/>
                                        <p:tgtEl>
                                          <p:spTgt spid="156"/>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29"/>
                                        </p:tgtEl>
                                        <p:attrNameLst>
                                          <p:attrName>style.visibility</p:attrName>
                                        </p:attrNameLst>
                                      </p:cBhvr>
                                      <p:to>
                                        <p:strVal val="visible"/>
                                      </p:to>
                                    </p:set>
                                    <p:animEffect transition="in" filter="randombar(horizontal)">
                                      <p:cBhvr>
                                        <p:cTn id="15" dur="500"/>
                                        <p:tgtEl>
                                          <p:spTgt spid="129"/>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30"/>
                                        </p:tgtEl>
                                        <p:attrNameLst>
                                          <p:attrName>style.visibility</p:attrName>
                                        </p:attrNameLst>
                                      </p:cBhvr>
                                      <p:to>
                                        <p:strVal val="visible"/>
                                      </p:to>
                                    </p:set>
                                    <p:animEffect transition="in" filter="randombar(horizontal)">
                                      <p:cBhvr>
                                        <p:cTn id="18" dur="500"/>
                                        <p:tgtEl>
                                          <p:spTgt spid="130"/>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38"/>
                                        </p:tgtEl>
                                        <p:attrNameLst>
                                          <p:attrName>style.visibility</p:attrName>
                                        </p:attrNameLst>
                                      </p:cBhvr>
                                      <p:to>
                                        <p:strVal val="visible"/>
                                      </p:to>
                                    </p:set>
                                    <p:animEffect transition="in" filter="randombar(horizontal)">
                                      <p:cBhvr>
                                        <p:cTn id="21" dur="500"/>
                                        <p:tgtEl>
                                          <p:spTgt spid="138"/>
                                        </p:tgtEl>
                                      </p:cBhvr>
                                    </p:animEffect>
                                  </p:childTnLst>
                                </p:cTn>
                              </p:par>
                              <p:par>
                                <p:cTn id="22" presetID="14" presetClass="entr" presetSubtype="10" fill="hold" nodeType="withEffect">
                                  <p:stCondLst>
                                    <p:cond delay="0"/>
                                  </p:stCondLst>
                                  <p:childTnLst>
                                    <p:set>
                                      <p:cBhvr>
                                        <p:cTn id="23" dur="1" fill="hold">
                                          <p:stCondLst>
                                            <p:cond delay="0"/>
                                          </p:stCondLst>
                                        </p:cTn>
                                        <p:tgtEl>
                                          <p:spTgt spid="141"/>
                                        </p:tgtEl>
                                        <p:attrNameLst>
                                          <p:attrName>style.visibility</p:attrName>
                                        </p:attrNameLst>
                                      </p:cBhvr>
                                      <p:to>
                                        <p:strVal val="visible"/>
                                      </p:to>
                                    </p:set>
                                    <p:animEffect transition="in" filter="randombar(horizontal)">
                                      <p:cBhvr>
                                        <p:cTn id="24" dur="500"/>
                                        <p:tgtEl>
                                          <p:spTgt spid="141"/>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131"/>
                                        </p:tgtEl>
                                        <p:attrNameLst>
                                          <p:attrName>style.visibility</p:attrName>
                                        </p:attrNameLst>
                                      </p:cBhvr>
                                      <p:to>
                                        <p:strVal val="visible"/>
                                      </p:to>
                                    </p:set>
                                    <p:animEffect transition="in" filter="randombar(horizontal)">
                                      <p:cBhvr>
                                        <p:cTn id="29" dur="500"/>
                                        <p:tgtEl>
                                          <p:spTgt spid="131"/>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132"/>
                                        </p:tgtEl>
                                        <p:attrNameLst>
                                          <p:attrName>style.visibility</p:attrName>
                                        </p:attrNameLst>
                                      </p:cBhvr>
                                      <p:to>
                                        <p:strVal val="visible"/>
                                      </p:to>
                                    </p:set>
                                    <p:animEffect transition="in" filter="randombar(horizontal)">
                                      <p:cBhvr>
                                        <p:cTn id="32" dur="500"/>
                                        <p:tgtEl>
                                          <p:spTgt spid="132"/>
                                        </p:tgtEl>
                                      </p:cBhvr>
                                    </p:animEffect>
                                  </p:childTnLst>
                                </p:cTn>
                              </p:par>
                              <p:par>
                                <p:cTn id="33" presetID="14" presetClass="entr" presetSubtype="10" fill="hold" grpId="0" nodeType="withEffect">
                                  <p:stCondLst>
                                    <p:cond delay="0"/>
                                  </p:stCondLst>
                                  <p:childTnLst>
                                    <p:set>
                                      <p:cBhvr>
                                        <p:cTn id="34" dur="1" fill="hold">
                                          <p:stCondLst>
                                            <p:cond delay="0"/>
                                          </p:stCondLst>
                                        </p:cTn>
                                        <p:tgtEl>
                                          <p:spTgt spid="139"/>
                                        </p:tgtEl>
                                        <p:attrNameLst>
                                          <p:attrName>style.visibility</p:attrName>
                                        </p:attrNameLst>
                                      </p:cBhvr>
                                      <p:to>
                                        <p:strVal val="visible"/>
                                      </p:to>
                                    </p:set>
                                    <p:animEffect transition="in" filter="randombar(horizontal)">
                                      <p:cBhvr>
                                        <p:cTn id="35" dur="500"/>
                                        <p:tgtEl>
                                          <p:spTgt spid="139"/>
                                        </p:tgtEl>
                                      </p:cBhvr>
                                    </p:animEffect>
                                  </p:childTnLst>
                                </p:cTn>
                              </p:par>
                              <p:par>
                                <p:cTn id="36" presetID="14" presetClass="entr" presetSubtype="10" fill="hold" nodeType="withEffect">
                                  <p:stCondLst>
                                    <p:cond delay="0"/>
                                  </p:stCondLst>
                                  <p:childTnLst>
                                    <p:set>
                                      <p:cBhvr>
                                        <p:cTn id="37" dur="1" fill="hold">
                                          <p:stCondLst>
                                            <p:cond delay="0"/>
                                          </p:stCondLst>
                                        </p:cTn>
                                        <p:tgtEl>
                                          <p:spTgt spid="144"/>
                                        </p:tgtEl>
                                        <p:attrNameLst>
                                          <p:attrName>style.visibility</p:attrName>
                                        </p:attrNameLst>
                                      </p:cBhvr>
                                      <p:to>
                                        <p:strVal val="visible"/>
                                      </p:to>
                                    </p:set>
                                    <p:animEffect transition="in" filter="randombar(horizontal)">
                                      <p:cBhvr>
                                        <p:cTn id="38" dur="500"/>
                                        <p:tgtEl>
                                          <p:spTgt spid="144"/>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133"/>
                                        </p:tgtEl>
                                        <p:attrNameLst>
                                          <p:attrName>style.visibility</p:attrName>
                                        </p:attrNameLst>
                                      </p:cBhvr>
                                      <p:to>
                                        <p:strVal val="visible"/>
                                      </p:to>
                                    </p:set>
                                    <p:animEffect transition="in" filter="randombar(horizontal)">
                                      <p:cBhvr>
                                        <p:cTn id="43" dur="500"/>
                                        <p:tgtEl>
                                          <p:spTgt spid="133"/>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134"/>
                                        </p:tgtEl>
                                        <p:attrNameLst>
                                          <p:attrName>style.visibility</p:attrName>
                                        </p:attrNameLst>
                                      </p:cBhvr>
                                      <p:to>
                                        <p:strVal val="visible"/>
                                      </p:to>
                                    </p:set>
                                    <p:animEffect transition="in" filter="randombar(horizontal)">
                                      <p:cBhvr>
                                        <p:cTn id="46" dur="500"/>
                                        <p:tgtEl>
                                          <p:spTgt spid="134"/>
                                        </p:tgtEl>
                                      </p:cBhvr>
                                    </p:animEffect>
                                  </p:childTnLst>
                                </p:cTn>
                              </p:par>
                              <p:par>
                                <p:cTn id="47" presetID="14" presetClass="entr" presetSubtype="10" fill="hold" nodeType="withEffect">
                                  <p:stCondLst>
                                    <p:cond delay="0"/>
                                  </p:stCondLst>
                                  <p:childTnLst>
                                    <p:set>
                                      <p:cBhvr>
                                        <p:cTn id="48" dur="1" fill="hold">
                                          <p:stCondLst>
                                            <p:cond delay="0"/>
                                          </p:stCondLst>
                                        </p:cTn>
                                        <p:tgtEl>
                                          <p:spTgt spid="147"/>
                                        </p:tgtEl>
                                        <p:attrNameLst>
                                          <p:attrName>style.visibility</p:attrName>
                                        </p:attrNameLst>
                                      </p:cBhvr>
                                      <p:to>
                                        <p:strVal val="visible"/>
                                      </p:to>
                                    </p:set>
                                    <p:animEffect transition="in" filter="randombar(horizontal)">
                                      <p:cBhvr>
                                        <p:cTn id="49" dur="500"/>
                                        <p:tgtEl>
                                          <p:spTgt spid="147"/>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153"/>
                                        </p:tgtEl>
                                        <p:attrNameLst>
                                          <p:attrName>style.visibility</p:attrName>
                                        </p:attrNameLst>
                                      </p:cBhvr>
                                      <p:to>
                                        <p:strVal val="visible"/>
                                      </p:to>
                                    </p:set>
                                    <p:animEffect transition="in" filter="randombar(horizontal)">
                                      <p:cBhvr>
                                        <p:cTn id="52" dur="500"/>
                                        <p:tgtEl>
                                          <p:spTgt spid="153"/>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135"/>
                                        </p:tgtEl>
                                        <p:attrNameLst>
                                          <p:attrName>style.visibility</p:attrName>
                                        </p:attrNameLst>
                                      </p:cBhvr>
                                      <p:to>
                                        <p:strVal val="visible"/>
                                      </p:to>
                                    </p:set>
                                    <p:animEffect transition="in" filter="randombar(horizontal)">
                                      <p:cBhvr>
                                        <p:cTn id="57" dur="500"/>
                                        <p:tgtEl>
                                          <p:spTgt spid="135"/>
                                        </p:tgtEl>
                                      </p:cBhvr>
                                    </p:animEffect>
                                  </p:childTnLst>
                                </p:cTn>
                              </p:par>
                              <p:par>
                                <p:cTn id="58" presetID="14" presetClass="entr" presetSubtype="10" fill="hold"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randombar(horizontal)">
                                      <p:cBhvr>
                                        <p:cTn id="60" dur="500"/>
                                        <p:tgtEl>
                                          <p:spTgt spid="136"/>
                                        </p:tgtEl>
                                      </p:cBhvr>
                                    </p:animEffect>
                                  </p:childTnLst>
                                </p:cTn>
                              </p:par>
                              <p:par>
                                <p:cTn id="61" presetID="14" presetClass="entr" presetSubtype="10" fill="hold" grpId="0" nodeType="withEffect">
                                  <p:stCondLst>
                                    <p:cond delay="0"/>
                                  </p:stCondLst>
                                  <p:childTnLst>
                                    <p:set>
                                      <p:cBhvr>
                                        <p:cTn id="62" dur="1" fill="hold">
                                          <p:stCondLst>
                                            <p:cond delay="0"/>
                                          </p:stCondLst>
                                        </p:cTn>
                                        <p:tgtEl>
                                          <p:spTgt spid="137"/>
                                        </p:tgtEl>
                                        <p:attrNameLst>
                                          <p:attrName>style.visibility</p:attrName>
                                        </p:attrNameLst>
                                      </p:cBhvr>
                                      <p:to>
                                        <p:strVal val="visible"/>
                                      </p:to>
                                    </p:set>
                                    <p:animEffect transition="in" filter="randombar(horizontal)">
                                      <p:cBhvr>
                                        <p:cTn id="63" dur="500"/>
                                        <p:tgtEl>
                                          <p:spTgt spid="137"/>
                                        </p:tgtEl>
                                      </p:cBhvr>
                                    </p:animEffect>
                                  </p:childTnLst>
                                </p:cTn>
                              </p:par>
                              <p:par>
                                <p:cTn id="64" presetID="14" presetClass="entr" presetSubtype="10" fill="hold" grpId="0" nodeType="withEffect">
                                  <p:stCondLst>
                                    <p:cond delay="0"/>
                                  </p:stCondLst>
                                  <p:childTnLst>
                                    <p:set>
                                      <p:cBhvr>
                                        <p:cTn id="65" dur="1" fill="hold">
                                          <p:stCondLst>
                                            <p:cond delay="0"/>
                                          </p:stCondLst>
                                        </p:cTn>
                                        <p:tgtEl>
                                          <p:spTgt spid="140"/>
                                        </p:tgtEl>
                                        <p:attrNameLst>
                                          <p:attrName>style.visibility</p:attrName>
                                        </p:attrNameLst>
                                      </p:cBhvr>
                                      <p:to>
                                        <p:strVal val="visible"/>
                                      </p:to>
                                    </p:set>
                                    <p:animEffect transition="in" filter="randombar(horizontal)">
                                      <p:cBhvr>
                                        <p:cTn id="66" dur="500"/>
                                        <p:tgtEl>
                                          <p:spTgt spid="140"/>
                                        </p:tgtEl>
                                      </p:cBhvr>
                                    </p:animEffect>
                                  </p:childTnLst>
                                </p:cTn>
                              </p:par>
                              <p:par>
                                <p:cTn id="67" presetID="14" presetClass="entr" presetSubtype="10" fill="hold" nodeType="withEffect">
                                  <p:stCondLst>
                                    <p:cond delay="0"/>
                                  </p:stCondLst>
                                  <p:childTnLst>
                                    <p:set>
                                      <p:cBhvr>
                                        <p:cTn id="68" dur="1" fill="hold">
                                          <p:stCondLst>
                                            <p:cond delay="0"/>
                                          </p:stCondLst>
                                        </p:cTn>
                                        <p:tgtEl>
                                          <p:spTgt spid="150"/>
                                        </p:tgtEl>
                                        <p:attrNameLst>
                                          <p:attrName>style.visibility</p:attrName>
                                        </p:attrNameLst>
                                      </p:cBhvr>
                                      <p:to>
                                        <p:strVal val="visible"/>
                                      </p:to>
                                    </p:set>
                                    <p:animEffect transition="in" filter="randombar(horizontal)">
                                      <p:cBhvr>
                                        <p:cTn id="69" dur="500"/>
                                        <p:tgtEl>
                                          <p:spTgt spid="150"/>
                                        </p:tgtEl>
                                      </p:cBhvr>
                                    </p:animEffect>
                                  </p:childTnLst>
                                </p:cTn>
                              </p:par>
                            </p:childTnLst>
                          </p:cTn>
                        </p:par>
                      </p:childTnLst>
                    </p:cTn>
                  </p:par>
                  <p:par>
                    <p:cTn id="70" fill="hold">
                      <p:stCondLst>
                        <p:cond delay="indefinite"/>
                      </p:stCondLst>
                      <p:childTnLst>
                        <p:par>
                          <p:cTn id="71" fill="hold">
                            <p:stCondLst>
                              <p:cond delay="0"/>
                            </p:stCondLst>
                            <p:childTnLst>
                              <p:par>
                                <p:cTn id="72" presetID="14" presetClass="entr" presetSubtype="10" fill="hold" grpId="0" nodeType="clickEffect">
                                  <p:stCondLst>
                                    <p:cond delay="0"/>
                                  </p:stCondLst>
                                  <p:childTnLst>
                                    <p:set>
                                      <p:cBhvr>
                                        <p:cTn id="73" dur="1" fill="hold">
                                          <p:stCondLst>
                                            <p:cond delay="0"/>
                                          </p:stCondLst>
                                        </p:cTn>
                                        <p:tgtEl>
                                          <p:spTgt spid="159"/>
                                        </p:tgtEl>
                                        <p:attrNameLst>
                                          <p:attrName>style.visibility</p:attrName>
                                        </p:attrNameLst>
                                      </p:cBhvr>
                                      <p:to>
                                        <p:strVal val="visible"/>
                                      </p:to>
                                    </p:set>
                                    <p:animEffect transition="in" filter="randombar(horizontal)">
                                      <p:cBhvr>
                                        <p:cTn id="74" dur="500"/>
                                        <p:tgtEl>
                                          <p:spTgt spid="159"/>
                                        </p:tgtEl>
                                      </p:cBhvr>
                                    </p:animEffect>
                                  </p:childTnLst>
                                </p:cTn>
                              </p:par>
                              <p:par>
                                <p:cTn id="75" presetID="14" presetClass="entr" presetSubtype="10" fill="hold" nodeType="withEffect">
                                  <p:stCondLst>
                                    <p:cond delay="0"/>
                                  </p:stCondLst>
                                  <p:childTnLst>
                                    <p:set>
                                      <p:cBhvr>
                                        <p:cTn id="76" dur="1" fill="hold">
                                          <p:stCondLst>
                                            <p:cond delay="0"/>
                                          </p:stCondLst>
                                        </p:cTn>
                                        <p:tgtEl>
                                          <p:spTgt spid="158"/>
                                        </p:tgtEl>
                                        <p:attrNameLst>
                                          <p:attrName>style.visibility</p:attrName>
                                        </p:attrNameLst>
                                      </p:cBhvr>
                                      <p:to>
                                        <p:strVal val="visible"/>
                                      </p:to>
                                    </p:set>
                                    <p:animEffect transition="in" filter="randombar(horizontal)">
                                      <p:cBhvr>
                                        <p:cTn id="77" dur="5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animBg="1"/>
      <p:bldP spid="132" grpId="0" animBg="1"/>
      <p:bldP spid="134" grpId="0" animBg="1"/>
      <p:bldP spid="137" grpId="0" animBg="1"/>
      <p:bldP spid="138" grpId="0"/>
      <p:bldP spid="139" grpId="0"/>
      <p:bldP spid="140" grpId="0"/>
      <p:bldP spid="153" grpId="0"/>
      <p:bldP spid="157" grpId="0"/>
      <p:bldP spid="15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4"/>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5" cstate="print">
            <a:duotone>
              <a:schemeClr val="accent1">
                <a:shade val="45000"/>
                <a:satMod val="135000"/>
              </a:schemeClr>
              <a:prstClr val="white"/>
            </a:duotone>
            <a:extLst>
              <a:ext uri="{BEBA8EAE-BF5A-486C-A8C5-ECC9F3942E4B}">
                <a14:imgProps xmlns:a14="http://schemas.microsoft.com/office/drawing/2010/main">
                  <a14:imgLayer r:embed="rId6">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1" name="图片 60">
            <a:extLst>
              <a:ext uri="{FF2B5EF4-FFF2-40B4-BE49-F238E27FC236}">
                <a16:creationId xmlns:a16="http://schemas.microsoft.com/office/drawing/2014/main" id="{54FCF35F-7A2A-F013-FD74-3FC82C041E48}"/>
              </a:ext>
            </a:extLst>
          </p:cNvPr>
          <p:cNvPicPr>
            <a:picLocks noChangeAspect="1"/>
          </p:cNvPicPr>
          <p:nvPr/>
        </p:nvPicPr>
        <p:blipFill rotWithShape="1">
          <a:blip r:embed="rId7">
            <a:extLst>
              <a:ext uri="{28A0092B-C50C-407E-A947-70E740481C1C}">
                <a14:useLocalDpi xmlns:a14="http://schemas.microsoft.com/office/drawing/2010/main" val="0"/>
              </a:ext>
            </a:extLst>
          </a:blip>
          <a:srcRect l="13187"/>
          <a:stretch/>
        </p:blipFill>
        <p:spPr>
          <a:xfrm>
            <a:off x="-3" y="4033055"/>
            <a:ext cx="18288002" cy="6253946"/>
          </a:xfrm>
          <a:prstGeom prst="rect">
            <a:avLst/>
          </a:prstGeom>
        </p:spPr>
      </p:pic>
      <p:sp>
        <p:nvSpPr>
          <p:cNvPr id="62" name="矩形 61">
            <a:extLst>
              <a:ext uri="{FF2B5EF4-FFF2-40B4-BE49-F238E27FC236}">
                <a16:creationId xmlns:a16="http://schemas.microsoft.com/office/drawing/2014/main" id="{45557270-278D-43CD-ACFA-6D48E47D5CEA}"/>
              </a:ext>
            </a:extLst>
          </p:cNvPr>
          <p:cNvSpPr/>
          <p:nvPr/>
        </p:nvSpPr>
        <p:spPr>
          <a:xfrm>
            <a:off x="0" y="1562100"/>
            <a:ext cx="18288000" cy="8724901"/>
          </a:xfrm>
          <a:prstGeom prst="rect">
            <a:avLst/>
          </a:prstGeom>
          <a:gradFill flip="none" rotWithShape="1">
            <a:gsLst>
              <a:gs pos="48000">
                <a:schemeClr val="bg1"/>
              </a:gs>
              <a:gs pos="100000">
                <a:schemeClr val="bg1">
                  <a:alpha val="0"/>
                </a:schemeClr>
              </a:gs>
            </a:gsLst>
            <a:lin ang="5400000" scaled="1"/>
            <a:tileRect/>
          </a:gradFill>
          <a:ln w="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grpSp>
        <p:nvGrpSpPr>
          <p:cNvPr id="4" name="组合 3"/>
          <p:cNvGrpSpPr/>
          <p:nvPr/>
        </p:nvGrpSpPr>
        <p:grpSpPr>
          <a:xfrm>
            <a:off x="627927" y="1714500"/>
            <a:ext cx="17032146" cy="5791201"/>
            <a:chOff x="627927" y="1714500"/>
            <a:chExt cx="17032146" cy="5791201"/>
          </a:xfrm>
        </p:grpSpPr>
        <p:sp>
          <p:nvSpPr>
            <p:cNvPr id="64" name="矩形: 圆角 1">
              <a:extLst>
                <a:ext uri="{FF2B5EF4-FFF2-40B4-BE49-F238E27FC236}">
                  <a16:creationId xmlns:a16="http://schemas.microsoft.com/office/drawing/2014/main" id="{50CBDE18-D7A5-313A-A402-323230D99721}"/>
                </a:ext>
              </a:extLst>
            </p:cNvPr>
            <p:cNvSpPr/>
            <p:nvPr/>
          </p:nvSpPr>
          <p:spPr>
            <a:xfrm>
              <a:off x="627927" y="1714500"/>
              <a:ext cx="17032146" cy="5791201"/>
            </a:xfrm>
            <a:prstGeom prst="roundRect">
              <a:avLst>
                <a:gd name="adj" fmla="val 3386"/>
              </a:avLst>
            </a:prstGeom>
            <a:solidFill>
              <a:schemeClr val="bg1">
                <a:alpha val="90000"/>
              </a:schemeClr>
            </a:solidFill>
            <a:ln>
              <a:solidFill>
                <a:schemeClr val="accent1"/>
              </a:solidFill>
            </a:ln>
            <a:effectLst>
              <a:outerShdw blurRad="127000" sx="101000" sy="101000" algn="ctr" rotWithShape="0">
                <a:schemeClr val="accent1">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65" name="矩形 64">
              <a:extLst>
                <a:ext uri="{FF2B5EF4-FFF2-40B4-BE49-F238E27FC236}">
                  <a16:creationId xmlns:a16="http://schemas.microsoft.com/office/drawing/2014/main" id="{122F602F-8E05-E614-5A56-4AE5166FD56F}"/>
                </a:ext>
              </a:extLst>
            </p:cNvPr>
            <p:cNvSpPr/>
            <p:nvPr>
              <p:custDataLst>
                <p:tags r:id="rId1"/>
              </p:custDataLst>
            </p:nvPr>
          </p:nvSpPr>
          <p:spPr>
            <a:xfrm>
              <a:off x="821972" y="1862044"/>
              <a:ext cx="10455629" cy="3554819"/>
            </a:xfrm>
            <a:prstGeom prst="rect">
              <a:avLst/>
            </a:prstGeom>
          </p:spPr>
          <p:txBody>
            <a:bodyPr wrap="square">
              <a:spAutoFit/>
            </a:bodyPr>
            <a:lstStyle/>
            <a:p>
              <a:pPr algn="just">
                <a:lnSpc>
                  <a:spcPct val="150000"/>
                </a:lnSpc>
                <a:spcAft>
                  <a:spcPts val="1800"/>
                </a:spcAft>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随着</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集聚边际效益降低</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，省内经济差异不断增大，以广深为代表的</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大都市</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转型迫在眉睫。</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2009</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年，粤港澳三地联合印发</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大珠江三角洲城镇群协调</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发展规划研究</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。以“深莞惠”东部都市区为例，文件提出</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endParaRPr lang="en-US" altLang="zh-CN" dirty="0">
                <a:solidFill>
                  <a:schemeClr val="accent1">
                    <a:lumMod val="75000"/>
                  </a:schemeClr>
                </a:solidFill>
                <a:latin typeface="微软雅黑" panose="020B0503020204020204" pitchFamily="34" charset="-122"/>
                <a:ea typeface="微软雅黑" panose="020B0503020204020204" pitchFamily="34" charset="-122"/>
                <a:cs typeface="+mn-ea"/>
              </a:endParaRPr>
            </a:p>
            <a:p>
              <a:pPr marL="342900" indent="-342900" algn="just">
                <a:lnSpc>
                  <a:spcPct val="150000"/>
                </a:lnSpc>
                <a:buFont typeface="Wingdings" panose="05000000000000000000" pitchFamily="2" charset="2"/>
                <a:buChar char="p"/>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强化深圳主城区的</a:t>
              </a:r>
              <a:r>
                <a:rPr lang="zh-CN" altLang="en-US" sz="2400" b="1" dirty="0" smtClean="0">
                  <a:solidFill>
                    <a:srgbClr val="376092"/>
                  </a:solidFill>
                  <a:latin typeface="微软雅黑" panose="020B0503020204020204" pitchFamily="34" charset="-122"/>
                  <a:ea typeface="微软雅黑" panose="020B0503020204020204" pitchFamily="34" charset="-122"/>
                  <a:cs typeface="+mn-ea"/>
                </a:rPr>
                <a:t>辐射功能</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和</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区域交通枢纽功能</a:t>
              </a:r>
              <a:endPar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endParaRPr>
            </a:p>
            <a:p>
              <a:pPr marL="342900" indent="-342900" algn="just">
                <a:lnSpc>
                  <a:spcPct val="150000"/>
                </a:lnSpc>
                <a:buFont typeface="Wingdings" panose="05000000000000000000" pitchFamily="2" charset="2"/>
                <a:buChar char="p"/>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协调基础设施，</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深圳 部分产业沿交通轴线</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逐步</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向 东莞惠州 两城转移</a:t>
              </a:r>
              <a:endPar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endParaRPr>
            </a:p>
            <a:p>
              <a:pPr algn="just">
                <a:lnSpc>
                  <a:spcPct val="150000"/>
                </a:lnSpc>
                <a:defRPr/>
              </a:pPr>
              <a:endParaRPr lang="en-US" altLang="zh-CN" sz="2000" dirty="0" smtClean="0">
                <a:solidFill>
                  <a:schemeClr val="accent1">
                    <a:lumMod val="75000"/>
                  </a:schemeClr>
                </a:solidFill>
                <a:latin typeface="微软雅黑" panose="020B0503020204020204" pitchFamily="34" charset="-122"/>
                <a:ea typeface="微软雅黑" panose="020B0503020204020204" pitchFamily="34" charset="-122"/>
                <a:cs typeface="+mn-ea"/>
              </a:endParaRPr>
            </a:p>
          </p:txBody>
        </p:sp>
        <p:pic>
          <p:nvPicPr>
            <p:cNvPr id="66" name="图片 6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441723" y="2324100"/>
              <a:ext cx="6003624" cy="4134029"/>
            </a:xfrm>
            <a:prstGeom prst="rect">
              <a:avLst/>
            </a:prstGeom>
          </p:spPr>
        </p:pic>
        <p:sp>
          <p:nvSpPr>
            <p:cNvPr id="67" name="文本框 66"/>
            <p:cNvSpPr txBox="1"/>
            <p:nvPr/>
          </p:nvSpPr>
          <p:spPr>
            <a:xfrm>
              <a:off x="12115800" y="6610349"/>
              <a:ext cx="5009705" cy="400110"/>
            </a:xfrm>
            <a:prstGeom prst="rect">
              <a:avLst/>
            </a:prstGeom>
            <a:noFill/>
          </p:spPr>
          <p:txBody>
            <a:bodyPr wrap="none" rtlCol="0">
              <a:spAutoFit/>
            </a:bodyPr>
            <a:lstStyle/>
            <a:p>
              <a:pPr marL="285750" indent="-285750">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4 </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大</a:t>
              </a:r>
              <a:r>
                <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rPr>
                <a:t>珠江三角洲城镇群协调</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发展模式图</a:t>
              </a:r>
              <a:endPar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grpSp>
      <p:sp>
        <p:nvSpPr>
          <p:cNvPr id="68" name="矩形 67"/>
          <p:cNvSpPr/>
          <p:nvPr/>
        </p:nvSpPr>
        <p:spPr>
          <a:xfrm>
            <a:off x="3341923" y="4417172"/>
            <a:ext cx="685800" cy="457200"/>
          </a:xfrm>
          <a:prstGeom prst="rect">
            <a:avLst/>
          </a:prstGeom>
          <a:noFill/>
          <a:ln>
            <a:solidFill>
              <a:srgbClr val="00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9" name="矩形 68"/>
          <p:cNvSpPr/>
          <p:nvPr/>
        </p:nvSpPr>
        <p:spPr>
          <a:xfrm>
            <a:off x="7772400" y="4414792"/>
            <a:ext cx="1324888" cy="459580"/>
          </a:xfrm>
          <a:prstGeom prst="rect">
            <a:avLst/>
          </a:prstGeom>
          <a:noFill/>
          <a:ln>
            <a:solidFill>
              <a:srgbClr val="00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0" name="组合 69"/>
          <p:cNvGrpSpPr/>
          <p:nvPr/>
        </p:nvGrpSpPr>
        <p:grpSpPr>
          <a:xfrm>
            <a:off x="3646436" y="4913068"/>
            <a:ext cx="4811764" cy="187378"/>
            <a:chOff x="2247899" y="4275795"/>
            <a:chExt cx="5449208" cy="258105"/>
          </a:xfrm>
        </p:grpSpPr>
        <p:cxnSp>
          <p:nvCxnSpPr>
            <p:cNvPr id="71" name="直接连接符 70"/>
            <p:cNvCxnSpPr/>
            <p:nvPr/>
          </p:nvCxnSpPr>
          <p:spPr>
            <a:xfrm>
              <a:off x="2247900" y="4305300"/>
              <a:ext cx="0" cy="228600"/>
            </a:xfrm>
            <a:prstGeom prst="line">
              <a:avLst/>
            </a:prstGeom>
            <a:ln w="28575">
              <a:solidFill>
                <a:srgbClr val="009999"/>
              </a:solidFill>
            </a:ln>
          </p:spPr>
          <p:style>
            <a:lnRef idx="1">
              <a:schemeClr val="accent1"/>
            </a:lnRef>
            <a:fillRef idx="0">
              <a:schemeClr val="accent1"/>
            </a:fillRef>
            <a:effectRef idx="0">
              <a:schemeClr val="accent1"/>
            </a:effectRef>
            <a:fontRef idx="minor">
              <a:schemeClr val="tx1"/>
            </a:fontRef>
          </p:style>
        </p:cxnSp>
        <p:cxnSp>
          <p:nvCxnSpPr>
            <p:cNvPr id="72" name="直接连接符 71"/>
            <p:cNvCxnSpPr/>
            <p:nvPr/>
          </p:nvCxnSpPr>
          <p:spPr>
            <a:xfrm>
              <a:off x="2247899" y="4528171"/>
              <a:ext cx="5449208" cy="5729"/>
            </a:xfrm>
            <a:prstGeom prst="line">
              <a:avLst/>
            </a:prstGeom>
            <a:ln w="28575">
              <a:solidFill>
                <a:srgbClr val="009999"/>
              </a:solidFill>
            </a:ln>
          </p:spPr>
          <p:style>
            <a:lnRef idx="1">
              <a:schemeClr val="accent1"/>
            </a:lnRef>
            <a:fillRef idx="0">
              <a:schemeClr val="accent1"/>
            </a:fillRef>
            <a:effectRef idx="0">
              <a:schemeClr val="accent1"/>
            </a:effectRef>
            <a:fontRef idx="minor">
              <a:schemeClr val="tx1"/>
            </a:fontRef>
          </p:style>
        </p:cxnSp>
        <p:cxnSp>
          <p:nvCxnSpPr>
            <p:cNvPr id="73" name="直接连接符 72"/>
            <p:cNvCxnSpPr/>
            <p:nvPr/>
          </p:nvCxnSpPr>
          <p:spPr>
            <a:xfrm flipV="1">
              <a:off x="7697107" y="4275795"/>
              <a:ext cx="0" cy="258105"/>
            </a:xfrm>
            <a:prstGeom prst="line">
              <a:avLst/>
            </a:prstGeom>
            <a:ln w="28575">
              <a:solidFill>
                <a:srgbClr val="009999"/>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sp>
        <p:nvSpPr>
          <p:cNvPr id="74" name="文本框 73"/>
          <p:cNvSpPr txBox="1"/>
          <p:nvPr/>
        </p:nvSpPr>
        <p:spPr>
          <a:xfrm>
            <a:off x="8494764" y="4849945"/>
            <a:ext cx="1415772" cy="461665"/>
          </a:xfrm>
          <a:prstGeom prst="rect">
            <a:avLst/>
          </a:prstGeom>
          <a:noFill/>
        </p:spPr>
        <p:txBody>
          <a:bodyPr wrap="none" rtlCol="0">
            <a:spAutoFit/>
          </a:bodyPr>
          <a:lstStyle/>
          <a:p>
            <a:r>
              <a:rPr lang="zh-CN" altLang="en-US" sz="2400" dirty="0" smtClean="0">
                <a:solidFill>
                  <a:srgbClr val="7030A0"/>
                </a:solidFill>
                <a:latin typeface="华文中宋" panose="02010600040101010101" pitchFamily="2" charset="-122"/>
                <a:ea typeface="华文中宋" panose="02010600040101010101" pitchFamily="2" charset="-122"/>
              </a:rPr>
              <a:t>腹地城市</a:t>
            </a:r>
            <a:endParaRPr lang="zh-CN" altLang="en-US" sz="2400" dirty="0">
              <a:solidFill>
                <a:srgbClr val="7030A0"/>
              </a:solidFill>
              <a:latin typeface="华文中宋" panose="02010600040101010101" pitchFamily="2" charset="-122"/>
              <a:ea typeface="华文中宋" panose="02010600040101010101" pitchFamily="2" charset="-122"/>
            </a:endParaRPr>
          </a:p>
        </p:txBody>
      </p:sp>
      <p:sp>
        <p:nvSpPr>
          <p:cNvPr id="75" name="文本框 74"/>
          <p:cNvSpPr txBox="1"/>
          <p:nvPr/>
        </p:nvSpPr>
        <p:spPr>
          <a:xfrm>
            <a:off x="2532533" y="4821519"/>
            <a:ext cx="1107996" cy="461665"/>
          </a:xfrm>
          <a:prstGeom prst="rect">
            <a:avLst/>
          </a:prstGeom>
          <a:noFill/>
        </p:spPr>
        <p:txBody>
          <a:bodyPr wrap="none" rtlCol="0">
            <a:spAutoFit/>
          </a:bodyPr>
          <a:lstStyle/>
          <a:p>
            <a:r>
              <a:rPr lang="zh-CN" altLang="en-US" sz="2400" dirty="0" smtClean="0">
                <a:solidFill>
                  <a:srgbClr val="7030A0"/>
                </a:solidFill>
                <a:latin typeface="华文中宋" panose="02010600040101010101" pitchFamily="2" charset="-122"/>
                <a:ea typeface="华文中宋" panose="02010600040101010101" pitchFamily="2" charset="-122"/>
              </a:rPr>
              <a:t>辐射源</a:t>
            </a:r>
            <a:endParaRPr lang="zh-CN" altLang="en-US" sz="2400" dirty="0">
              <a:solidFill>
                <a:srgbClr val="7030A0"/>
              </a:solidFill>
              <a:latin typeface="华文中宋" panose="02010600040101010101" pitchFamily="2" charset="-122"/>
              <a:ea typeface="华文中宋" panose="02010600040101010101" pitchFamily="2" charset="-122"/>
            </a:endParaRPr>
          </a:p>
        </p:txBody>
      </p:sp>
      <p:sp>
        <p:nvSpPr>
          <p:cNvPr id="3" name="矩形 2"/>
          <p:cNvSpPr/>
          <p:nvPr/>
        </p:nvSpPr>
        <p:spPr>
          <a:xfrm>
            <a:off x="908540" y="5197880"/>
            <a:ext cx="10318458" cy="2031325"/>
          </a:xfrm>
          <a:prstGeom prst="rect">
            <a:avLst/>
          </a:prstGeom>
        </p:spPr>
        <p:txBody>
          <a:bodyPr wrap="square">
            <a:spAutoFit/>
          </a:bodyPr>
          <a:lstStyle/>
          <a:p>
            <a:pPr algn="just">
              <a:lnSpc>
                <a:spcPct val="150000"/>
              </a:lnSpc>
              <a:defRPr/>
            </a:pPr>
            <a:r>
              <a:rPr lang="zh-CN" altLang="en-US" sz="2800" b="1" dirty="0">
                <a:solidFill>
                  <a:srgbClr val="009999"/>
                </a:solidFill>
                <a:latin typeface="华文中宋" panose="02010600040101010101" pitchFamily="2" charset="-122"/>
                <a:ea typeface="华文中宋" panose="02010600040101010101" pitchFamily="2" charset="-122"/>
                <a:cs typeface="+mn-ea"/>
              </a:rPr>
              <a:t>大都市的辐射功能：</a:t>
            </a:r>
            <a:r>
              <a:rPr lang="zh-CN" altLang="en-US" sz="2800" dirty="0">
                <a:solidFill>
                  <a:srgbClr val="009999"/>
                </a:solidFill>
                <a:latin typeface="华文中宋" panose="02010600040101010101" pitchFamily="2" charset="-122"/>
                <a:ea typeface="华文中宋" panose="02010600040101010101" pitchFamily="2" charset="-122"/>
                <a:cs typeface="+mn-ea"/>
              </a:rPr>
              <a:t>是城市各项功能对其所在区域的</a:t>
            </a:r>
            <a:r>
              <a:rPr lang="zh-CN" altLang="en-US" sz="2800" b="1" dirty="0">
                <a:solidFill>
                  <a:schemeClr val="accent1">
                    <a:lumMod val="75000"/>
                  </a:schemeClr>
                </a:solidFill>
                <a:latin typeface="华文中宋" panose="02010600040101010101" pitchFamily="2" charset="-122"/>
                <a:ea typeface="华文中宋" panose="02010600040101010101" pitchFamily="2" charset="-122"/>
                <a:cs typeface="+mn-ea"/>
              </a:rPr>
              <a:t>综合影响力和发展带动力</a:t>
            </a:r>
            <a:r>
              <a:rPr lang="zh-CN" altLang="en-US" sz="2800" dirty="0">
                <a:solidFill>
                  <a:srgbClr val="009999"/>
                </a:solidFill>
                <a:latin typeface="华文中宋" panose="02010600040101010101" pitchFamily="2" charset="-122"/>
                <a:ea typeface="华文中宋" panose="02010600040101010101" pitchFamily="2" charset="-122"/>
                <a:cs typeface="+mn-ea"/>
              </a:rPr>
              <a:t>，表现为区域间物流、人流</a:t>
            </a:r>
            <a:r>
              <a:rPr lang="zh-CN" altLang="en-US" sz="2800" dirty="0" smtClean="0">
                <a:solidFill>
                  <a:srgbClr val="009999"/>
                </a:solidFill>
                <a:latin typeface="华文中宋" panose="02010600040101010101" pitchFamily="2" charset="-122"/>
                <a:ea typeface="华文中宋" panose="02010600040101010101" pitchFamily="2" charset="-122"/>
                <a:cs typeface="+mn-ea"/>
              </a:rPr>
              <a:t>、信息流等</a:t>
            </a:r>
            <a:r>
              <a:rPr lang="zh-CN" altLang="en-US" sz="2800" dirty="0">
                <a:solidFill>
                  <a:srgbClr val="009999"/>
                </a:solidFill>
                <a:latin typeface="华文中宋" panose="02010600040101010101" pitchFamily="2" charset="-122"/>
                <a:ea typeface="华文中宋" panose="02010600040101010101" pitchFamily="2" charset="-122"/>
                <a:cs typeface="+mn-ea"/>
              </a:rPr>
              <a:t>关系网络。</a:t>
            </a:r>
            <a:endParaRPr lang="en-US" altLang="zh-CN" sz="2800" dirty="0">
              <a:solidFill>
                <a:srgbClr val="009999"/>
              </a:solidFill>
              <a:latin typeface="华文中宋" panose="02010600040101010101" pitchFamily="2" charset="-122"/>
              <a:ea typeface="华文中宋" panose="02010600040101010101" pitchFamily="2" charset="-122"/>
              <a:cs typeface="+mn-ea"/>
            </a:endParaRPr>
          </a:p>
          <a:p>
            <a:pPr algn="just">
              <a:lnSpc>
                <a:spcPct val="150000"/>
              </a:lnSpc>
              <a:defRPr/>
            </a:pPr>
            <a:r>
              <a:rPr lang="zh-CN" altLang="en-US" sz="2800" b="1" dirty="0">
                <a:solidFill>
                  <a:srgbClr val="8439BD"/>
                </a:solidFill>
                <a:latin typeface="华文中宋" panose="02010600040101010101" pitchFamily="2" charset="-122"/>
                <a:ea typeface="华文中宋" panose="02010600040101010101" pitchFamily="2" charset="-122"/>
                <a:cs typeface="+mn-ea"/>
              </a:rPr>
              <a:t>腹地：</a:t>
            </a:r>
            <a:r>
              <a:rPr lang="zh-CN" altLang="en-US" sz="2800" dirty="0">
                <a:solidFill>
                  <a:srgbClr val="8439BD"/>
                </a:solidFill>
                <a:latin typeface="华文中宋" panose="02010600040101010101" pitchFamily="2" charset="-122"/>
                <a:ea typeface="华文中宋" panose="02010600040101010101" pitchFamily="2" charset="-122"/>
                <a:cs typeface="+mn-ea"/>
              </a:rPr>
              <a:t>指城市周围与城市有紧密的经济、文化联系的地区。</a:t>
            </a:r>
            <a:endParaRPr lang="en-US" altLang="zh-CN" sz="2800" dirty="0">
              <a:solidFill>
                <a:srgbClr val="8439BD"/>
              </a:solidFill>
              <a:latin typeface="华文中宋" panose="02010600040101010101" pitchFamily="2" charset="-122"/>
              <a:ea typeface="华文中宋" panose="02010600040101010101" pitchFamily="2" charset="-122"/>
              <a:cs typeface="+mn-ea"/>
            </a:endParaRPr>
          </a:p>
        </p:txBody>
      </p:sp>
      <p:pic>
        <p:nvPicPr>
          <p:cNvPr id="31" name="图片 30"/>
          <p:cNvPicPr>
            <a:picLocks noChangeAspect="1"/>
          </p:cNvPicPr>
          <p:nvPr/>
        </p:nvPicPr>
        <p:blipFill>
          <a:blip r:embed="rId9"/>
          <a:stretch>
            <a:fillRect/>
          </a:stretch>
        </p:blipFill>
        <p:spPr>
          <a:xfrm>
            <a:off x="3640529" y="-117041"/>
            <a:ext cx="3694496" cy="1761897"/>
          </a:xfrm>
          <a:prstGeom prst="rect">
            <a:avLst/>
          </a:prstGeom>
        </p:spPr>
      </p:pic>
      <p:cxnSp>
        <p:nvCxnSpPr>
          <p:cNvPr id="32" name="直接连接符 31"/>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33" name="直接连接符 32"/>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spTree>
    <p:extLst>
      <p:ext uri="{BB962C8B-B14F-4D97-AF65-F5344CB8AC3E}">
        <p14:creationId xmlns:p14="http://schemas.microsoft.com/office/powerpoint/2010/main" val="27486497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68"/>
                                        </p:tgtEl>
                                        <p:attrNameLst>
                                          <p:attrName>style.visibility</p:attrName>
                                        </p:attrNameLst>
                                      </p:cBhvr>
                                      <p:to>
                                        <p:strVal val="visible"/>
                                      </p:to>
                                    </p:set>
                                    <p:animEffect transition="in" filter="randombar(horizontal)">
                                      <p:cBhvr>
                                        <p:cTn id="21" dur="500"/>
                                        <p:tgtEl>
                                          <p:spTgt spid="68"/>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69"/>
                                        </p:tgtEl>
                                        <p:attrNameLst>
                                          <p:attrName>style.visibility</p:attrName>
                                        </p:attrNameLst>
                                      </p:cBhvr>
                                      <p:to>
                                        <p:strVal val="visible"/>
                                      </p:to>
                                    </p:set>
                                    <p:animEffect transition="in" filter="randombar(horizontal)">
                                      <p:cBhvr>
                                        <p:cTn id="24" dur="500"/>
                                        <p:tgtEl>
                                          <p:spTgt spid="69"/>
                                        </p:tgtEl>
                                      </p:cBhvr>
                                    </p:animEffect>
                                  </p:childTnLst>
                                </p:cTn>
                              </p:par>
                              <p:par>
                                <p:cTn id="25" presetID="14" presetClass="entr" presetSubtype="10" fill="hold" nodeType="withEffect">
                                  <p:stCondLst>
                                    <p:cond delay="0"/>
                                  </p:stCondLst>
                                  <p:childTnLst>
                                    <p:set>
                                      <p:cBhvr>
                                        <p:cTn id="26" dur="1" fill="hold">
                                          <p:stCondLst>
                                            <p:cond delay="0"/>
                                          </p:stCondLst>
                                        </p:cTn>
                                        <p:tgtEl>
                                          <p:spTgt spid="70"/>
                                        </p:tgtEl>
                                        <p:attrNameLst>
                                          <p:attrName>style.visibility</p:attrName>
                                        </p:attrNameLst>
                                      </p:cBhvr>
                                      <p:to>
                                        <p:strVal val="visible"/>
                                      </p:to>
                                    </p:set>
                                    <p:animEffect transition="in" filter="randombar(horizontal)">
                                      <p:cBhvr>
                                        <p:cTn id="27" dur="500"/>
                                        <p:tgtEl>
                                          <p:spTgt spid="70"/>
                                        </p:tgtEl>
                                      </p:cBhvr>
                                    </p:animEffect>
                                  </p:childTnLst>
                                </p:cTn>
                              </p:par>
                            </p:childTnLst>
                          </p:cTn>
                        </p:par>
                        <p:par>
                          <p:cTn id="28" fill="hold">
                            <p:stCondLst>
                              <p:cond delay="500"/>
                            </p:stCondLst>
                            <p:childTnLst>
                              <p:par>
                                <p:cTn id="29" presetID="14" presetClass="entr" presetSubtype="10" fill="hold" grpId="0" nodeType="afterEffect">
                                  <p:stCondLst>
                                    <p:cond delay="0"/>
                                  </p:stCondLst>
                                  <p:childTnLst>
                                    <p:set>
                                      <p:cBhvr>
                                        <p:cTn id="30" dur="1" fill="hold">
                                          <p:stCondLst>
                                            <p:cond delay="0"/>
                                          </p:stCondLst>
                                        </p:cTn>
                                        <p:tgtEl>
                                          <p:spTgt spid="75"/>
                                        </p:tgtEl>
                                        <p:attrNameLst>
                                          <p:attrName>style.visibility</p:attrName>
                                        </p:attrNameLst>
                                      </p:cBhvr>
                                      <p:to>
                                        <p:strVal val="visible"/>
                                      </p:to>
                                    </p:set>
                                    <p:animEffect transition="in" filter="randombar(horizontal)">
                                      <p:cBhvr>
                                        <p:cTn id="31" dur="500"/>
                                        <p:tgtEl>
                                          <p:spTgt spid="75"/>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74"/>
                                        </p:tgtEl>
                                        <p:attrNameLst>
                                          <p:attrName>style.visibility</p:attrName>
                                        </p:attrNameLst>
                                      </p:cBhvr>
                                      <p:to>
                                        <p:strVal val="visible"/>
                                      </p:to>
                                    </p:set>
                                    <p:animEffect transition="in" filter="randombar(horizontal)">
                                      <p:cBhvr>
                                        <p:cTn id="34" dur="500"/>
                                        <p:tgtEl>
                                          <p:spTgt spid="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animBg="1"/>
      <p:bldP spid="69" grpId="0" animBg="1"/>
      <p:bldP spid="74" grpId="0"/>
      <p:bldP spid="75"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6"/>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7" cstate="print">
            <a:duotone>
              <a:schemeClr val="accent1">
                <a:shade val="45000"/>
                <a:satMod val="135000"/>
              </a:schemeClr>
              <a:prstClr val="white"/>
            </a:duotone>
            <a:extLst>
              <a:ext uri="{BEBA8EAE-BF5A-486C-A8C5-ECC9F3942E4B}">
                <a14:imgProps xmlns:a14="http://schemas.microsoft.com/office/drawing/2010/main">
                  <a14:imgLayer r:embed="rId8">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a:extLst>
              <a:ext uri="{FF2B5EF4-FFF2-40B4-BE49-F238E27FC236}">
                <a16:creationId xmlns:a16="http://schemas.microsoft.com/office/drawing/2014/main" id="{D7076F29-BA81-AD4C-0FCD-962EE61290E1}"/>
              </a:ext>
            </a:extLst>
          </p:cNvPr>
          <p:cNvGrpSpPr/>
          <p:nvPr/>
        </p:nvGrpSpPr>
        <p:grpSpPr>
          <a:xfrm>
            <a:off x="685800" y="3848100"/>
            <a:ext cx="5486400" cy="6248400"/>
            <a:chOff x="660400" y="1767840"/>
            <a:chExt cx="11266968" cy="4366260"/>
          </a:xfrm>
        </p:grpSpPr>
        <p:sp>
          <p:nvSpPr>
            <p:cNvPr id="31" name="矩形 30">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32" name="矩形 31">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33" name="组合 32">
            <a:extLst>
              <a:ext uri="{FF2B5EF4-FFF2-40B4-BE49-F238E27FC236}">
                <a16:creationId xmlns:a16="http://schemas.microsoft.com/office/drawing/2014/main" id="{D7076F29-BA81-AD4C-0FCD-962EE61290E1}"/>
              </a:ext>
            </a:extLst>
          </p:cNvPr>
          <p:cNvGrpSpPr/>
          <p:nvPr/>
        </p:nvGrpSpPr>
        <p:grpSpPr>
          <a:xfrm>
            <a:off x="6477000" y="3848100"/>
            <a:ext cx="5486400" cy="6248400"/>
            <a:chOff x="660400" y="1767840"/>
            <a:chExt cx="11266968" cy="4366260"/>
          </a:xfrm>
        </p:grpSpPr>
        <p:sp>
          <p:nvSpPr>
            <p:cNvPr id="34" name="矩形 33">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35" name="矩形 34">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36" name="组合 35">
            <a:extLst>
              <a:ext uri="{FF2B5EF4-FFF2-40B4-BE49-F238E27FC236}">
                <a16:creationId xmlns:a16="http://schemas.microsoft.com/office/drawing/2014/main" id="{D7076F29-BA81-AD4C-0FCD-962EE61290E1}"/>
              </a:ext>
            </a:extLst>
          </p:cNvPr>
          <p:cNvGrpSpPr/>
          <p:nvPr/>
        </p:nvGrpSpPr>
        <p:grpSpPr>
          <a:xfrm>
            <a:off x="12342411" y="3848100"/>
            <a:ext cx="5486400" cy="6248400"/>
            <a:chOff x="660400" y="1767840"/>
            <a:chExt cx="11266968" cy="4366260"/>
          </a:xfrm>
        </p:grpSpPr>
        <p:sp>
          <p:nvSpPr>
            <p:cNvPr id="37" name="矩形 36">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38" name="矩形 37">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40" name="组合 39">
            <a:extLst>
              <a:ext uri="{FF2B5EF4-FFF2-40B4-BE49-F238E27FC236}">
                <a16:creationId xmlns:a16="http://schemas.microsoft.com/office/drawing/2014/main" id="{D7076F29-BA81-AD4C-0FCD-962EE61290E1}"/>
              </a:ext>
            </a:extLst>
          </p:cNvPr>
          <p:cNvGrpSpPr/>
          <p:nvPr/>
        </p:nvGrpSpPr>
        <p:grpSpPr>
          <a:xfrm>
            <a:off x="685800" y="1546393"/>
            <a:ext cx="16944109" cy="1768307"/>
            <a:chOff x="660400" y="1767840"/>
            <a:chExt cx="11045867" cy="4366260"/>
          </a:xfrm>
        </p:grpSpPr>
        <p:sp>
          <p:nvSpPr>
            <p:cNvPr id="41" name="矩形 40">
              <a:extLst>
                <a:ext uri="{FF2B5EF4-FFF2-40B4-BE49-F238E27FC236}">
                  <a16:creationId xmlns:a16="http://schemas.microsoft.com/office/drawing/2014/main" id="{30762D12-A0E8-4450-45FD-972E382D01DC}"/>
                </a:ext>
              </a:extLst>
            </p:cNvPr>
            <p:cNvSpPr/>
            <p:nvPr/>
          </p:nvSpPr>
          <p:spPr>
            <a:xfrm>
              <a:off x="812802" y="1920239"/>
              <a:ext cx="10893465" cy="4213861"/>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42" name="矩形 41">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pic>
        <p:nvPicPr>
          <p:cNvPr id="43" name="图片 42"/>
          <p:cNvPicPr>
            <a:picLocks noChangeAspect="1"/>
          </p:cNvPicPr>
          <p:nvPr/>
        </p:nvPicPr>
        <p:blipFill rotWithShape="1">
          <a:blip r:embed="rId9" cstate="print">
            <a:extLst>
              <a:ext uri="{28A0092B-C50C-407E-A947-70E740481C1C}">
                <a14:useLocalDpi xmlns:a14="http://schemas.microsoft.com/office/drawing/2010/main" val="0"/>
              </a:ext>
            </a:extLst>
          </a:blip>
          <a:srcRect l="9462" t="12722" r="57205" b="11858"/>
          <a:stretch/>
        </p:blipFill>
        <p:spPr>
          <a:xfrm>
            <a:off x="3733801" y="2241070"/>
            <a:ext cx="788262" cy="1003242"/>
          </a:xfrm>
          <a:prstGeom prst="rect">
            <a:avLst/>
          </a:prstGeom>
        </p:spPr>
      </p:pic>
      <p:grpSp>
        <p:nvGrpSpPr>
          <p:cNvPr id="44" name="组合 43"/>
          <p:cNvGrpSpPr/>
          <p:nvPr/>
        </p:nvGrpSpPr>
        <p:grpSpPr>
          <a:xfrm>
            <a:off x="572633" y="3536910"/>
            <a:ext cx="2507127" cy="692190"/>
            <a:chOff x="1105597" y="2515124"/>
            <a:chExt cx="2893472" cy="692190"/>
          </a:xfrm>
        </p:grpSpPr>
        <p:sp>
          <p:nvSpPr>
            <p:cNvPr id="46"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47" name="文本框 46">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人口流动</a:t>
              </a:r>
              <a:endParaRPr lang="zh-CN" altLang="en-US" sz="2800" b="1" dirty="0">
                <a:solidFill>
                  <a:prstClr val="white"/>
                </a:solidFill>
                <a:latin typeface="HarmonyOS Sans Light"/>
                <a:ea typeface="微软雅黑"/>
              </a:endParaRPr>
            </a:p>
          </p:txBody>
        </p:sp>
      </p:grpSp>
      <p:grpSp>
        <p:nvGrpSpPr>
          <p:cNvPr id="48" name="组合 47"/>
          <p:cNvGrpSpPr/>
          <p:nvPr/>
        </p:nvGrpSpPr>
        <p:grpSpPr>
          <a:xfrm>
            <a:off x="6407742" y="3526731"/>
            <a:ext cx="2507127" cy="692190"/>
            <a:chOff x="1105597" y="2515124"/>
            <a:chExt cx="2893472" cy="692190"/>
          </a:xfrm>
        </p:grpSpPr>
        <p:sp>
          <p:nvSpPr>
            <p:cNvPr id="49"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50" name="文本框 49">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物流运输</a:t>
              </a:r>
              <a:endParaRPr lang="zh-CN" altLang="en-US" sz="2800" b="1" dirty="0">
                <a:solidFill>
                  <a:prstClr val="white"/>
                </a:solidFill>
                <a:latin typeface="HarmonyOS Sans Light"/>
                <a:ea typeface="微软雅黑"/>
              </a:endParaRPr>
            </a:p>
          </p:txBody>
        </p:sp>
      </p:grpSp>
      <p:grpSp>
        <p:nvGrpSpPr>
          <p:cNvPr id="51" name="组合 50"/>
          <p:cNvGrpSpPr/>
          <p:nvPr/>
        </p:nvGrpSpPr>
        <p:grpSpPr>
          <a:xfrm>
            <a:off x="12275673" y="3536910"/>
            <a:ext cx="2507127" cy="692190"/>
            <a:chOff x="1105597" y="2515124"/>
            <a:chExt cx="2893472" cy="692190"/>
          </a:xfrm>
        </p:grpSpPr>
        <p:sp>
          <p:nvSpPr>
            <p:cNvPr id="52"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53" name="文本框 52">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产业转移</a:t>
              </a:r>
              <a:endParaRPr lang="zh-CN" altLang="en-US" sz="2800" b="1" dirty="0">
                <a:solidFill>
                  <a:prstClr val="white"/>
                </a:solidFill>
                <a:latin typeface="HarmonyOS Sans Light"/>
                <a:ea typeface="微软雅黑"/>
              </a:endParaRPr>
            </a:p>
          </p:txBody>
        </p:sp>
      </p:grpSp>
      <p:grpSp>
        <p:nvGrpSpPr>
          <p:cNvPr id="54" name="组合 53"/>
          <p:cNvGrpSpPr/>
          <p:nvPr/>
        </p:nvGrpSpPr>
        <p:grpSpPr>
          <a:xfrm>
            <a:off x="6934200" y="6576595"/>
            <a:ext cx="4188098" cy="3215105"/>
            <a:chOff x="1867652" y="1028701"/>
            <a:chExt cx="9363964" cy="7188496"/>
          </a:xfrm>
        </p:grpSpPr>
        <p:pic>
          <p:nvPicPr>
            <p:cNvPr id="55" name="图片 54" descr="广东省"/>
            <p:cNvPicPr>
              <a:picLocks noChangeAspect="1"/>
            </p:cNvPicPr>
            <p:nvPr/>
          </p:nvPicPr>
          <p:blipFill rotWithShape="1">
            <a:blip r:embed="rId10">
              <a:extLst>
                <a:ext uri="{96DAC541-7B7A-43D3-8B79-37D633B846F1}">
                  <asvg:svgBlip xmlns="" xmlns:lc="http://schemas.openxmlformats.org/drawingml/2006/lockedCanvas" xmlns:asvg="http://schemas.microsoft.com/office/drawing/2016/SVG/main" r:embed="rId11"/>
                </a:ext>
              </a:extLst>
            </a:blip>
            <a:srcRect l="24964" t="12346" r="18706" b="22614"/>
            <a:stretch/>
          </p:blipFill>
          <p:spPr>
            <a:xfrm>
              <a:off x="1867652" y="1028701"/>
              <a:ext cx="9363964" cy="7188496"/>
            </a:xfrm>
            <a:prstGeom prst="rect">
              <a:avLst/>
            </a:prstGeom>
          </p:spPr>
        </p:pic>
        <p:sp>
          <p:nvSpPr>
            <p:cNvPr id="56" name="椭圆 55"/>
            <p:cNvSpPr/>
            <p:nvPr/>
          </p:nvSpPr>
          <p:spPr>
            <a:xfrm>
              <a:off x="6612060" y="4221906"/>
              <a:ext cx="124853" cy="124853"/>
            </a:xfrm>
            <a:prstGeom prst="ellipse">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椭圆 56"/>
            <p:cNvSpPr/>
            <p:nvPr/>
          </p:nvSpPr>
          <p:spPr>
            <a:xfrm>
              <a:off x="6655759" y="4265606"/>
              <a:ext cx="37455" cy="37455"/>
            </a:xfrm>
            <a:prstGeom prst="ellipse">
              <a:avLst/>
            </a:prstGeom>
            <a:solidFill>
              <a:srgbClr val="C00000"/>
            </a:solid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文本框 57"/>
            <p:cNvSpPr txBox="1"/>
            <p:nvPr/>
          </p:nvSpPr>
          <p:spPr>
            <a:xfrm>
              <a:off x="6549635" y="3856206"/>
              <a:ext cx="569194" cy="322115"/>
            </a:xfrm>
            <a:prstGeom prst="rect">
              <a:avLst/>
            </a:prstGeom>
            <a:noFill/>
          </p:spPr>
          <p:txBody>
            <a:bodyPr wrap="none" rtlCol="0">
              <a:spAutoFit/>
            </a:bodyPr>
            <a:lstStyle/>
            <a:p>
              <a:r>
                <a:rPr lang="zh-CN" altLang="en-US" sz="1600" b="1" dirty="0"/>
                <a:t>广州</a:t>
              </a:r>
            </a:p>
          </p:txBody>
        </p:sp>
      </p:grpSp>
      <p:sp>
        <p:nvSpPr>
          <p:cNvPr id="59" name="等腰三角形 58"/>
          <p:cNvSpPr/>
          <p:nvPr/>
        </p:nvSpPr>
        <p:spPr>
          <a:xfrm>
            <a:off x="9169453" y="8115300"/>
            <a:ext cx="65392" cy="56372"/>
          </a:xfrm>
          <a:prstGeom prs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0" name="椭圆 59"/>
          <p:cNvSpPr/>
          <p:nvPr/>
        </p:nvSpPr>
        <p:spPr>
          <a:xfrm>
            <a:off x="8686800" y="8420100"/>
            <a:ext cx="57299" cy="57299"/>
          </a:xfrm>
          <a:prstGeom prst="ellipse">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6" name="文本框 75"/>
          <p:cNvSpPr txBox="1"/>
          <p:nvPr/>
        </p:nvSpPr>
        <p:spPr>
          <a:xfrm>
            <a:off x="8458200" y="8176823"/>
            <a:ext cx="466794" cy="261610"/>
          </a:xfrm>
          <a:prstGeom prst="rect">
            <a:avLst/>
          </a:prstGeom>
          <a:noFill/>
        </p:spPr>
        <p:txBody>
          <a:bodyPr wrap="none" rtlCol="0">
            <a:spAutoFit/>
          </a:bodyPr>
          <a:lstStyle/>
          <a:p>
            <a:r>
              <a:rPr lang="zh-CN" altLang="en-US" sz="1100" b="1" dirty="0" smtClean="0"/>
              <a:t>江门</a:t>
            </a:r>
            <a:endParaRPr lang="zh-CN" altLang="en-US" sz="1100" b="1" dirty="0"/>
          </a:p>
        </p:txBody>
      </p:sp>
      <p:sp>
        <p:nvSpPr>
          <p:cNvPr id="77" name="文本框 76"/>
          <p:cNvSpPr txBox="1"/>
          <p:nvPr/>
        </p:nvSpPr>
        <p:spPr>
          <a:xfrm>
            <a:off x="10053159" y="8480778"/>
            <a:ext cx="1595309" cy="261610"/>
          </a:xfrm>
          <a:prstGeom prst="rect">
            <a:avLst/>
          </a:prstGeom>
          <a:noFill/>
        </p:spPr>
        <p:txBody>
          <a:bodyPr wrap="none" rtlCol="0">
            <a:spAutoFit/>
          </a:bodyPr>
          <a:lstStyle/>
          <a:p>
            <a:r>
              <a:rPr lang="zh-CN" altLang="en-US" sz="1100" b="1" dirty="0" smtClean="0"/>
              <a:t>广州南沙国际物流中心</a:t>
            </a:r>
            <a:endParaRPr lang="zh-CN" altLang="en-US" sz="1100" b="1" dirty="0"/>
          </a:p>
        </p:txBody>
      </p:sp>
      <p:sp>
        <p:nvSpPr>
          <p:cNvPr id="78" name="等腰三角形 77"/>
          <p:cNvSpPr/>
          <p:nvPr/>
        </p:nvSpPr>
        <p:spPr>
          <a:xfrm>
            <a:off x="9918314" y="8549811"/>
            <a:ext cx="143312" cy="123544"/>
          </a:xfrm>
          <a:prstGeom prs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79" name="曲线连接符 78"/>
          <p:cNvCxnSpPr/>
          <p:nvPr/>
        </p:nvCxnSpPr>
        <p:spPr>
          <a:xfrm rot="10800000">
            <a:off x="9868274" y="8862057"/>
            <a:ext cx="243391" cy="69424"/>
          </a:xfrm>
          <a:prstGeom prst="curvedConnector3">
            <a:avLst>
              <a:gd name="adj1" fmla="val 38695"/>
            </a:avLst>
          </a:prstGeom>
          <a:ln>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0" name="文本框 79"/>
          <p:cNvSpPr txBox="1"/>
          <p:nvPr/>
        </p:nvSpPr>
        <p:spPr>
          <a:xfrm>
            <a:off x="10053158" y="8768090"/>
            <a:ext cx="1595309" cy="261610"/>
          </a:xfrm>
          <a:prstGeom prst="rect">
            <a:avLst/>
          </a:prstGeom>
          <a:noFill/>
        </p:spPr>
        <p:txBody>
          <a:bodyPr wrap="none" rtlCol="0">
            <a:spAutoFit/>
          </a:bodyPr>
          <a:lstStyle/>
          <a:p>
            <a:r>
              <a:rPr lang="zh-CN" altLang="en-US" sz="1100" b="1" dirty="0" smtClean="0"/>
              <a:t>泰国金枕榴莲运输路线</a:t>
            </a:r>
            <a:endParaRPr lang="zh-CN" altLang="en-US" sz="1100" b="1" dirty="0"/>
          </a:p>
        </p:txBody>
      </p:sp>
      <p:cxnSp>
        <p:nvCxnSpPr>
          <p:cNvPr id="81" name="曲线连接符 80"/>
          <p:cNvCxnSpPr/>
          <p:nvPr/>
        </p:nvCxnSpPr>
        <p:spPr>
          <a:xfrm rot="5400000" flipH="1" flipV="1">
            <a:off x="8964732" y="8532763"/>
            <a:ext cx="505029" cy="279704"/>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2" name="曲线连接符 81"/>
          <p:cNvCxnSpPr/>
          <p:nvPr/>
        </p:nvCxnSpPr>
        <p:spPr>
          <a:xfrm rot="10800000" flipV="1">
            <a:off x="8806731" y="8115300"/>
            <a:ext cx="337269" cy="333048"/>
          </a:xfrm>
          <a:prstGeom prst="curved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83" name="矩形 82">
            <a:extLst>
              <a:ext uri="{FF2B5EF4-FFF2-40B4-BE49-F238E27FC236}">
                <a16:creationId xmlns:a16="http://schemas.microsoft.com/office/drawing/2014/main" id="{122F602F-8E05-E614-5A56-4AE5166FD56F}"/>
              </a:ext>
            </a:extLst>
          </p:cNvPr>
          <p:cNvSpPr/>
          <p:nvPr>
            <p:custDataLst>
              <p:tags r:id="rId1"/>
            </p:custDataLst>
          </p:nvPr>
        </p:nvSpPr>
        <p:spPr>
          <a:xfrm>
            <a:off x="834299" y="4152900"/>
            <a:ext cx="2759428" cy="662554"/>
          </a:xfrm>
          <a:prstGeom prst="rect">
            <a:avLst/>
          </a:prstGeom>
        </p:spPr>
        <p:txBody>
          <a:bodyPr wrap="square">
            <a:spAutoFit/>
          </a:bodyPr>
          <a:lstStyle/>
          <a:p>
            <a:pPr algn="just">
              <a:lnSpc>
                <a:spcPct val="150000"/>
              </a:lnSpc>
              <a:spcAft>
                <a:spcPts val="1800"/>
              </a:spcAft>
              <a:defRPr/>
            </a:pP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生活放大镜</a:t>
            </a:r>
            <a:r>
              <a:rPr lang="zh-CN" altLang="en-US" sz="2800" b="1" dirty="0">
                <a:solidFill>
                  <a:schemeClr val="accent1">
                    <a:lumMod val="75000"/>
                  </a:schemeClr>
                </a:solidFill>
                <a:latin typeface="华文中宋" panose="02010600040101010101" pitchFamily="2" charset="-122"/>
                <a:ea typeface="华文中宋" panose="02010600040101010101" pitchFamily="2" charset="-122"/>
                <a:cs typeface="+mn-ea"/>
              </a:rPr>
              <a:t>①</a:t>
            </a: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cs typeface="+mn-ea"/>
            </a:endParaRPr>
          </a:p>
        </p:txBody>
      </p:sp>
      <p:sp>
        <p:nvSpPr>
          <p:cNvPr id="84" name="矩形 83">
            <a:extLst>
              <a:ext uri="{FF2B5EF4-FFF2-40B4-BE49-F238E27FC236}">
                <a16:creationId xmlns:a16="http://schemas.microsoft.com/office/drawing/2014/main" id="{122F602F-8E05-E614-5A56-4AE5166FD56F}"/>
              </a:ext>
            </a:extLst>
          </p:cNvPr>
          <p:cNvSpPr/>
          <p:nvPr>
            <p:custDataLst>
              <p:tags r:id="rId2"/>
            </p:custDataLst>
          </p:nvPr>
        </p:nvSpPr>
        <p:spPr>
          <a:xfrm>
            <a:off x="6625422" y="4152900"/>
            <a:ext cx="2759428" cy="662554"/>
          </a:xfrm>
          <a:prstGeom prst="rect">
            <a:avLst/>
          </a:prstGeom>
        </p:spPr>
        <p:txBody>
          <a:bodyPr wrap="square">
            <a:spAutoFit/>
          </a:bodyPr>
          <a:lstStyle/>
          <a:p>
            <a:pPr algn="just">
              <a:lnSpc>
                <a:spcPct val="150000"/>
              </a:lnSpc>
              <a:spcAft>
                <a:spcPts val="1800"/>
              </a:spcAft>
              <a:defRPr/>
            </a:pP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生活放大镜②：</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cs typeface="+mn-ea"/>
            </a:endParaRPr>
          </a:p>
        </p:txBody>
      </p:sp>
      <p:sp>
        <p:nvSpPr>
          <p:cNvPr id="85" name="矩形 84">
            <a:extLst>
              <a:ext uri="{FF2B5EF4-FFF2-40B4-BE49-F238E27FC236}">
                <a16:creationId xmlns:a16="http://schemas.microsoft.com/office/drawing/2014/main" id="{122F602F-8E05-E614-5A56-4AE5166FD56F}"/>
              </a:ext>
            </a:extLst>
          </p:cNvPr>
          <p:cNvSpPr/>
          <p:nvPr>
            <p:custDataLst>
              <p:tags r:id="rId3"/>
            </p:custDataLst>
          </p:nvPr>
        </p:nvSpPr>
        <p:spPr>
          <a:xfrm>
            <a:off x="12496800" y="4152900"/>
            <a:ext cx="2759428" cy="662554"/>
          </a:xfrm>
          <a:prstGeom prst="rect">
            <a:avLst/>
          </a:prstGeom>
        </p:spPr>
        <p:txBody>
          <a:bodyPr wrap="square">
            <a:spAutoFit/>
          </a:bodyPr>
          <a:lstStyle/>
          <a:p>
            <a:pPr algn="just">
              <a:lnSpc>
                <a:spcPct val="150000"/>
              </a:lnSpc>
              <a:spcAft>
                <a:spcPts val="1800"/>
              </a:spcAft>
              <a:defRPr/>
            </a:pP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生活放大镜</a:t>
            </a:r>
            <a:r>
              <a:rPr lang="zh-CN" altLang="en-US" sz="2800" b="1" dirty="0">
                <a:solidFill>
                  <a:schemeClr val="accent1">
                    <a:lumMod val="75000"/>
                  </a:schemeClr>
                </a:solidFill>
                <a:latin typeface="华文中宋" panose="02010600040101010101" pitchFamily="2" charset="-122"/>
                <a:ea typeface="华文中宋" panose="02010600040101010101" pitchFamily="2" charset="-122"/>
                <a:cs typeface="+mn-ea"/>
              </a:rPr>
              <a:t>③</a:t>
            </a: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cs typeface="+mn-ea"/>
            </a:endParaRPr>
          </a:p>
        </p:txBody>
      </p:sp>
      <p:pic>
        <p:nvPicPr>
          <p:cNvPr id="86" name="图片 85"/>
          <p:cNvPicPr>
            <a:picLocks noChangeAspect="1"/>
          </p:cNvPicPr>
          <p:nvPr/>
        </p:nvPicPr>
        <p:blipFill rotWithShape="1">
          <a:blip r:embed="rId12"/>
          <a:srcRect t="17188"/>
          <a:stretch/>
        </p:blipFill>
        <p:spPr>
          <a:xfrm>
            <a:off x="779370" y="6957710"/>
            <a:ext cx="5004198" cy="2833990"/>
          </a:xfrm>
          <a:prstGeom prst="rect">
            <a:avLst/>
          </a:prstGeom>
        </p:spPr>
      </p:pic>
      <p:sp>
        <p:nvSpPr>
          <p:cNvPr id="87" name="矩形 86"/>
          <p:cNvSpPr/>
          <p:nvPr/>
        </p:nvSpPr>
        <p:spPr>
          <a:xfrm>
            <a:off x="762000" y="4762500"/>
            <a:ext cx="5107312" cy="2308324"/>
          </a:xfrm>
          <a:prstGeom prst="rect">
            <a:avLst/>
          </a:prstGeom>
        </p:spPr>
        <p:txBody>
          <a:bodyPr wrap="square">
            <a:spAutoFit/>
          </a:bodyPr>
          <a:lstStyle/>
          <a:p>
            <a:pPr>
              <a:lnSpc>
                <a:spcPct val="150000"/>
              </a:lnSpc>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小</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A</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一家为了更高的收入，从清远迁出，长期定居广州。</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每逢节假日便自驾回老家</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，通过许</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广高速</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路，仅需</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3</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小时的</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即</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可抵达。</a:t>
            </a:r>
            <a:endParaRPr lang="zh-CN" altLang="en-US" sz="2400" dirty="0"/>
          </a:p>
        </p:txBody>
      </p:sp>
      <p:sp>
        <p:nvSpPr>
          <p:cNvPr id="88" name="矩形 87"/>
          <p:cNvSpPr/>
          <p:nvPr/>
        </p:nvSpPr>
        <p:spPr>
          <a:xfrm>
            <a:off x="6585370" y="4762500"/>
            <a:ext cx="5033101" cy="1754326"/>
          </a:xfrm>
          <a:prstGeom prst="rect">
            <a:avLst/>
          </a:prstGeom>
        </p:spPr>
        <p:txBody>
          <a:bodyPr wrap="square">
            <a:spAutoFit/>
          </a:bodyPr>
          <a:lstStyle/>
          <a:p>
            <a:pPr>
              <a:lnSpc>
                <a:spcPct val="150000"/>
              </a:lnSpc>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江门的小</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B</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关注到</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盒马生鲜里售卖的金枕榴莲是</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前天刚从泰国采摘</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下的，查阅盒马平台发现物流路线为：</a:t>
            </a:r>
            <a:endParaRPr lang="zh-CN" altLang="en-US" sz="2400" dirty="0"/>
          </a:p>
        </p:txBody>
      </p:sp>
      <p:sp>
        <p:nvSpPr>
          <p:cNvPr id="89" name="矩形 88"/>
          <p:cNvSpPr/>
          <p:nvPr/>
        </p:nvSpPr>
        <p:spPr>
          <a:xfrm>
            <a:off x="12496800" y="4762500"/>
            <a:ext cx="5033101" cy="2862322"/>
          </a:xfrm>
          <a:prstGeom prst="rect">
            <a:avLst/>
          </a:prstGeom>
        </p:spPr>
        <p:txBody>
          <a:bodyPr wrap="square">
            <a:spAutoFit/>
          </a:bodyPr>
          <a:lstStyle/>
          <a:p>
            <a:pPr>
              <a:lnSpc>
                <a:spcPct val="150000"/>
              </a:lnSpc>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小</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C</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发现</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比亚迪在惠州</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投资</a:t>
            </a:r>
            <a:r>
              <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1</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亿美元</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建设分公司，提供</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数万个就业岗位</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。分公司主要</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承接</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制造功能</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，而深圳总公司则专注研发。两地由南坪快速路直接联通，车程仅</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40</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分钟。</a:t>
            </a:r>
            <a:endParaRPr lang="zh-CN" altLang="en-US" sz="2400" dirty="0"/>
          </a:p>
        </p:txBody>
      </p:sp>
      <p:pic>
        <p:nvPicPr>
          <p:cNvPr id="90" name="Picture 2" descr="https://bkimg.cdn.bcebos.com/pic/a6efce1b9d16fdfaaf517b325ad79b5494eef11fcdec?x-bce-process=image/format,f_auto/watermark,image_d2F0ZXIvYmFpa2UyNzI,g_7,xp_5,yp_5,P_20/resize,m_lfit,limit_1,h_1080"/>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t="32822" b="29623"/>
          <a:stretch/>
        </p:blipFill>
        <p:spPr bwMode="auto">
          <a:xfrm>
            <a:off x="13328750" y="7788777"/>
            <a:ext cx="3507216" cy="1317123"/>
          </a:xfrm>
          <a:prstGeom prst="rect">
            <a:avLst/>
          </a:prstGeom>
          <a:noFill/>
          <a:extLst>
            <a:ext uri="{909E8E84-426E-40DD-AFC4-6F175D3DCCD1}">
              <a14:hiddenFill xmlns:a14="http://schemas.microsoft.com/office/drawing/2010/main">
                <a:solidFill>
                  <a:srgbClr val="FFFFFF"/>
                </a:solidFill>
              </a14:hiddenFill>
            </a:ext>
          </a:extLst>
        </p:spPr>
      </p:pic>
      <p:sp>
        <p:nvSpPr>
          <p:cNvPr id="91" name="文本框 90"/>
          <p:cNvSpPr txBox="1"/>
          <p:nvPr/>
        </p:nvSpPr>
        <p:spPr>
          <a:xfrm>
            <a:off x="1615177" y="7472167"/>
            <a:ext cx="4185761" cy="882165"/>
          </a:xfrm>
          <a:prstGeom prst="rect">
            <a:avLst/>
          </a:prstGeom>
          <a:noFill/>
        </p:spPr>
        <p:txBody>
          <a:bodyPr wrap="none" rtlCol="0">
            <a:spAutoFit/>
          </a:bodyPr>
          <a:lstStyle/>
          <a:p>
            <a:pPr marL="285750" indent="-285750" algn="r">
              <a:lnSpc>
                <a:spcPct val="150000"/>
              </a:lnSpc>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6 2024</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年春运净流出车辆数排行</a:t>
            </a:r>
            <a:endParaRPr lang="en-US" altLang="zh-CN" sz="2000" dirty="0">
              <a:solidFill>
                <a:schemeClr val="tx2">
                  <a:lumMod val="75000"/>
                </a:schemeClr>
              </a:solidFill>
              <a:latin typeface="方正清刻本悦宋简体" panose="02000000000000000000" pitchFamily="2" charset="-122"/>
              <a:ea typeface="方正清刻本悦宋简体" panose="02000000000000000000" pitchFamily="2" charset="-122"/>
            </a:endParaRPr>
          </a:p>
          <a:p>
            <a:pPr algn="r">
              <a:lnSpc>
                <a:spcPct val="150000"/>
              </a:lnSpc>
            </a:pPr>
            <a:r>
              <a:rPr lang="zh-CN" altLang="en-US" sz="16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数据源：百度迁徙大数据</a:t>
            </a:r>
            <a:endParaRPr lang="zh-CN" altLang="en-US" sz="16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92" name="文本框 91"/>
          <p:cNvSpPr txBox="1"/>
          <p:nvPr/>
        </p:nvSpPr>
        <p:spPr>
          <a:xfrm>
            <a:off x="7713708" y="9218788"/>
            <a:ext cx="2959465" cy="553998"/>
          </a:xfrm>
          <a:prstGeom prst="rect">
            <a:avLst/>
          </a:prstGeom>
          <a:noFill/>
        </p:spPr>
        <p:txBody>
          <a:bodyPr wrap="none" rtlCol="0">
            <a:spAutoFit/>
          </a:bodyPr>
          <a:lstStyle/>
          <a:p>
            <a:pPr marL="285750" indent="-285750" algn="r">
              <a:lnSpc>
                <a:spcPct val="150000"/>
              </a:lnSpc>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7 </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盒马生鲜冷链物流</a:t>
            </a:r>
            <a:endParaRPr lang="zh-CN" altLang="en-US" sz="16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93" name="文本框 92"/>
          <p:cNvSpPr txBox="1"/>
          <p:nvPr/>
        </p:nvSpPr>
        <p:spPr>
          <a:xfrm>
            <a:off x="12545034" y="9218788"/>
            <a:ext cx="4828566" cy="553998"/>
          </a:xfrm>
          <a:prstGeom prst="rect">
            <a:avLst/>
          </a:prstGeom>
          <a:noFill/>
        </p:spPr>
        <p:txBody>
          <a:bodyPr wrap="none" rtlCol="0">
            <a:spAutoFit/>
          </a:bodyPr>
          <a:lstStyle/>
          <a:p>
            <a:pPr marL="285750" indent="-285750" algn="r">
              <a:lnSpc>
                <a:spcPct val="150000"/>
              </a:lnSpc>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a:solidFill>
                  <a:schemeClr val="tx2">
                    <a:lumMod val="75000"/>
                  </a:schemeClr>
                </a:solidFill>
                <a:latin typeface="方正清刻本悦宋简体" panose="02000000000000000000" pitchFamily="2" charset="-122"/>
                <a:ea typeface="方正清刻本悦宋简体" panose="02000000000000000000" pitchFamily="2" charset="-122"/>
              </a:rPr>
              <a:t>8</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 </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中国汽车龙头品牌深圳比亚迪</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LOGO</a:t>
            </a:r>
            <a:endParaRPr lang="zh-CN" altLang="en-US" sz="16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94" name="矩形 93"/>
          <p:cNvSpPr/>
          <p:nvPr/>
        </p:nvSpPr>
        <p:spPr>
          <a:xfrm>
            <a:off x="3312204" y="1720312"/>
            <a:ext cx="12015173" cy="523220"/>
          </a:xfrm>
          <a:prstGeom prst="rect">
            <a:avLst/>
          </a:prstGeom>
        </p:spPr>
        <p:txBody>
          <a:bodyPr wrap="square">
            <a:spAutoFit/>
          </a:bodyPr>
          <a:lstStyle/>
          <a:p>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大都市辐射功能影响着我们日常生活的方方面面，主要有以下几种形式</a:t>
            </a:r>
            <a:r>
              <a:rPr lang="en-US" altLang="zh-CN"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a:t>
            </a:r>
            <a:endParaRPr lang="zh-CN" altLang="en-US" sz="2800" dirty="0"/>
          </a:p>
        </p:txBody>
      </p:sp>
      <p:sp>
        <p:nvSpPr>
          <p:cNvPr id="95" name="矩形 94"/>
          <p:cNvSpPr/>
          <p:nvPr/>
        </p:nvSpPr>
        <p:spPr>
          <a:xfrm>
            <a:off x="4638953" y="2260283"/>
            <a:ext cx="10042786" cy="743793"/>
          </a:xfrm>
          <a:prstGeom prst="rect">
            <a:avLst/>
          </a:prstGeom>
        </p:spPr>
        <p:txBody>
          <a:bodyPr wrap="square">
            <a:spAutoFit/>
          </a:bodyPr>
          <a:lstStyle/>
          <a:p>
            <a:pPr>
              <a:lnSpc>
                <a:spcPct val="150000"/>
              </a:lnSpc>
            </a:pP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以下三种形式是 </a:t>
            </a:r>
            <a:r>
              <a:rPr lang="zh-CN" altLang="en-US" sz="3200" b="1"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依托</a:t>
            </a:r>
            <a:r>
              <a:rPr lang="zh-CN" altLang="en-US" sz="3200" b="1"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哪种基础</a:t>
            </a:r>
            <a:r>
              <a:rPr lang="zh-CN" altLang="en-US" sz="3200" b="1"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设施 </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实现对腹地的辐射？</a:t>
            </a:r>
            <a:endParaRPr lang="zh-CN" altLang="en-US" sz="2800" dirty="0">
              <a:latin typeface="华文中宋" panose="02010600040101010101" pitchFamily="2" charset="-122"/>
              <a:ea typeface="华文中宋" panose="02010600040101010101" pitchFamily="2" charset="-122"/>
            </a:endParaRPr>
          </a:p>
        </p:txBody>
      </p:sp>
      <p:sp>
        <p:nvSpPr>
          <p:cNvPr id="3" name="矩形 2"/>
          <p:cNvSpPr/>
          <p:nvPr/>
        </p:nvSpPr>
        <p:spPr>
          <a:xfrm>
            <a:off x="2362200" y="5981700"/>
            <a:ext cx="2159863" cy="44261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5" name="矩形 64"/>
          <p:cNvSpPr/>
          <p:nvPr/>
        </p:nvSpPr>
        <p:spPr>
          <a:xfrm>
            <a:off x="9736110" y="8477399"/>
            <a:ext cx="1912357" cy="628502"/>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6" name="矩形 65"/>
          <p:cNvSpPr/>
          <p:nvPr/>
        </p:nvSpPr>
        <p:spPr>
          <a:xfrm>
            <a:off x="15327377" y="6515100"/>
            <a:ext cx="1893824" cy="44261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7" name="矩形 66"/>
          <p:cNvSpPr/>
          <p:nvPr/>
        </p:nvSpPr>
        <p:spPr>
          <a:xfrm>
            <a:off x="12585928" y="7081347"/>
            <a:ext cx="1892071" cy="39082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8" name="矩形 67"/>
          <p:cNvSpPr/>
          <p:nvPr/>
        </p:nvSpPr>
        <p:spPr>
          <a:xfrm>
            <a:off x="3917961" y="2301463"/>
            <a:ext cx="11779239" cy="830997"/>
          </a:xfrm>
          <a:prstGeom prst="rect">
            <a:avLst/>
          </a:prstGeom>
        </p:spPr>
        <p:txBody>
          <a:bodyPr wrap="square">
            <a:spAutoFit/>
          </a:bodyPr>
          <a:lstStyle/>
          <a:p>
            <a:pPr>
              <a:lnSpc>
                <a:spcPct val="150000"/>
              </a:lnSpc>
            </a:pPr>
            <a:r>
              <a:rPr lang="zh-CN" altLang="en-US" sz="3200" b="1"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提示：</a:t>
            </a:r>
            <a:r>
              <a:rPr lang="zh-CN" altLang="en-US" sz="3200" b="1" dirty="0" smtClean="0">
                <a:solidFill>
                  <a:srgbClr val="C00000"/>
                </a:solidFill>
                <a:latin typeface="华文中宋" panose="02010600040101010101" pitchFamily="2" charset="-122"/>
                <a:ea typeface="华文中宋" panose="02010600040101010101" pitchFamily="2" charset="-122"/>
                <a:cs typeface="微软雅黑" panose="020B0503020204020204" charset="-122"/>
              </a:rPr>
              <a:t>交通运输网络</a:t>
            </a:r>
            <a:r>
              <a:rPr lang="zh-CN" altLang="en-US" sz="32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是实现城市</a:t>
            </a:r>
            <a:r>
              <a:rPr lang="zh-CN" altLang="en-US" sz="3200" b="1" dirty="0" smtClean="0">
                <a:solidFill>
                  <a:srgbClr val="C00000"/>
                </a:solidFill>
                <a:latin typeface="华文中宋" panose="02010600040101010101" pitchFamily="2" charset="-122"/>
                <a:ea typeface="华文中宋" panose="02010600040101010101" pitchFamily="2" charset="-122"/>
                <a:cs typeface="微软雅黑" panose="020B0503020204020204" charset="-122"/>
              </a:rPr>
              <a:t>人流、物流</a:t>
            </a:r>
            <a:r>
              <a:rPr lang="zh-CN" altLang="en-US" sz="32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辐射功能的重要媒介</a:t>
            </a:r>
            <a:endParaRPr lang="zh-CN" altLang="en-US" sz="3200" dirty="0">
              <a:latin typeface="华文中宋" panose="02010600040101010101" pitchFamily="2" charset="-122"/>
              <a:ea typeface="华文中宋" panose="02010600040101010101" pitchFamily="2" charset="-122"/>
            </a:endParaRPr>
          </a:p>
        </p:txBody>
      </p:sp>
      <p:pic>
        <p:nvPicPr>
          <p:cNvPr id="69" name="图片 68"/>
          <p:cNvPicPr>
            <a:picLocks noChangeAspect="1"/>
          </p:cNvPicPr>
          <p:nvPr/>
        </p:nvPicPr>
        <p:blipFill rotWithShape="1">
          <a:blip r:embed="rId14" cstate="print">
            <a:extLst>
              <a:ext uri="{28A0092B-C50C-407E-A947-70E740481C1C}">
                <a14:useLocalDpi xmlns:a14="http://schemas.microsoft.com/office/drawing/2010/main" val="0"/>
              </a:ext>
            </a:extLst>
          </a:blip>
          <a:srcRect l="53776" t="16824" r="6829" b="13143"/>
          <a:stretch/>
        </p:blipFill>
        <p:spPr>
          <a:xfrm>
            <a:off x="3065972" y="2247900"/>
            <a:ext cx="896428" cy="967963"/>
          </a:xfrm>
          <a:prstGeom prst="rect">
            <a:avLst/>
          </a:prstGeom>
        </p:spPr>
      </p:pic>
      <p:pic>
        <p:nvPicPr>
          <p:cNvPr id="70" name="图片 69"/>
          <p:cNvPicPr>
            <a:picLocks noChangeAspect="1"/>
          </p:cNvPicPr>
          <p:nvPr/>
        </p:nvPicPr>
        <p:blipFill>
          <a:blip r:embed="rId15"/>
          <a:stretch>
            <a:fillRect/>
          </a:stretch>
        </p:blipFill>
        <p:spPr>
          <a:xfrm>
            <a:off x="3640529" y="-117041"/>
            <a:ext cx="3694496" cy="1761897"/>
          </a:xfrm>
          <a:prstGeom prst="rect">
            <a:avLst/>
          </a:prstGeom>
        </p:spPr>
      </p:pic>
      <p:cxnSp>
        <p:nvCxnSpPr>
          <p:cNvPr id="71" name="直接连接符 70"/>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72" name="直接连接符 71"/>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spTree>
    <p:extLst>
      <p:ext uri="{BB962C8B-B14F-4D97-AF65-F5344CB8AC3E}">
        <p14:creationId xmlns:p14="http://schemas.microsoft.com/office/powerpoint/2010/main" val="22787554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5"/>
                                        </p:tgtEl>
                                        <p:attrNameLst>
                                          <p:attrName>style.visibility</p:attrName>
                                        </p:attrNameLst>
                                      </p:cBhvr>
                                      <p:to>
                                        <p:strVal val="visible"/>
                                      </p:to>
                                    </p:set>
                                    <p:animEffect transition="in" filter="randombar(horizontal)">
                                      <p:cBhvr>
                                        <p:cTn id="7" dur="500"/>
                                        <p:tgtEl>
                                          <p:spTgt spid="95"/>
                                        </p:tgtEl>
                                      </p:cBhvr>
                                    </p:animEffect>
                                  </p:childTnLst>
                                </p:cTn>
                              </p:par>
                              <p:par>
                                <p:cTn id="8" presetID="14" presetClass="entr" presetSubtype="10" fill="hold" nodeType="withEffect">
                                  <p:stCondLst>
                                    <p:cond delay="0"/>
                                  </p:stCondLst>
                                  <p:childTnLst>
                                    <p:set>
                                      <p:cBhvr>
                                        <p:cTn id="9" dur="1" fill="hold">
                                          <p:stCondLst>
                                            <p:cond delay="0"/>
                                          </p:stCondLst>
                                        </p:cTn>
                                        <p:tgtEl>
                                          <p:spTgt spid="43"/>
                                        </p:tgtEl>
                                        <p:attrNameLst>
                                          <p:attrName>style.visibility</p:attrName>
                                        </p:attrNameLst>
                                      </p:cBhvr>
                                      <p:to>
                                        <p:strVal val="visible"/>
                                      </p:to>
                                    </p:set>
                                    <p:animEffect transition="in" filter="randombar(horizontal)">
                                      <p:cBhvr>
                                        <p:cTn id="10" dur="500"/>
                                        <p:tgtEl>
                                          <p:spTgt spid="43"/>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65"/>
                                        </p:tgtEl>
                                        <p:attrNameLst>
                                          <p:attrName>style.visibility</p:attrName>
                                        </p:attrNameLst>
                                      </p:cBhvr>
                                      <p:to>
                                        <p:strVal val="visible"/>
                                      </p:to>
                                    </p:set>
                                    <p:animEffect transition="in" filter="randombar(horizontal)">
                                      <p:cBhvr>
                                        <p:cTn id="15" dur="500"/>
                                        <p:tgtEl>
                                          <p:spTgt spid="65"/>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7"/>
                                        </p:tgtEl>
                                        <p:attrNameLst>
                                          <p:attrName>style.visibility</p:attrName>
                                        </p:attrNameLst>
                                      </p:cBhvr>
                                      <p:to>
                                        <p:strVal val="visible"/>
                                      </p:to>
                                    </p:set>
                                    <p:animEffect transition="in" filter="randombar(horizontal)">
                                      <p:cBhvr>
                                        <p:cTn id="18" dur="500"/>
                                        <p:tgtEl>
                                          <p:spTgt spid="67"/>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66"/>
                                        </p:tgtEl>
                                        <p:attrNameLst>
                                          <p:attrName>style.visibility</p:attrName>
                                        </p:attrNameLst>
                                      </p:cBhvr>
                                      <p:to>
                                        <p:strVal val="visible"/>
                                      </p:to>
                                    </p:set>
                                    <p:animEffect transition="in" filter="randombar(horizontal)">
                                      <p:cBhvr>
                                        <p:cTn id="21" dur="500"/>
                                        <p:tgtEl>
                                          <p:spTgt spid="6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randombar(horizontal)">
                                      <p:cBhvr>
                                        <p:cTn id="24" dur="5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xit" presetSubtype="4" fill="hold" grpId="1" nodeType="clickEffect">
                                  <p:stCondLst>
                                    <p:cond delay="0"/>
                                  </p:stCondLst>
                                  <p:childTnLst>
                                    <p:animEffect transition="out" filter="wipe(down)">
                                      <p:cBhvr>
                                        <p:cTn id="28" dur="500"/>
                                        <p:tgtEl>
                                          <p:spTgt spid="95"/>
                                        </p:tgtEl>
                                      </p:cBhvr>
                                    </p:animEffect>
                                    <p:set>
                                      <p:cBhvr>
                                        <p:cTn id="29" dur="1" fill="hold">
                                          <p:stCondLst>
                                            <p:cond delay="499"/>
                                          </p:stCondLst>
                                        </p:cTn>
                                        <p:tgtEl>
                                          <p:spTgt spid="95"/>
                                        </p:tgtEl>
                                        <p:attrNameLst>
                                          <p:attrName>style.visibility</p:attrName>
                                        </p:attrNameLst>
                                      </p:cBhvr>
                                      <p:to>
                                        <p:strVal val="hidden"/>
                                      </p:to>
                                    </p:set>
                                  </p:childTnLst>
                                </p:cTn>
                              </p:par>
                              <p:par>
                                <p:cTn id="30" presetID="22" presetClass="exit" presetSubtype="4" fill="hold" nodeType="withEffect">
                                  <p:stCondLst>
                                    <p:cond delay="0"/>
                                  </p:stCondLst>
                                  <p:childTnLst>
                                    <p:animEffect transition="out" filter="wipe(down)">
                                      <p:cBhvr>
                                        <p:cTn id="31" dur="500"/>
                                        <p:tgtEl>
                                          <p:spTgt spid="43"/>
                                        </p:tgtEl>
                                      </p:cBhvr>
                                    </p:animEffect>
                                    <p:set>
                                      <p:cBhvr>
                                        <p:cTn id="32" dur="1" fill="hold">
                                          <p:stCondLst>
                                            <p:cond delay="499"/>
                                          </p:stCondLst>
                                        </p:cTn>
                                        <p:tgtEl>
                                          <p:spTgt spid="4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69"/>
                                        </p:tgtEl>
                                        <p:attrNameLst>
                                          <p:attrName>style.visibility</p:attrName>
                                        </p:attrNameLst>
                                      </p:cBhvr>
                                      <p:to>
                                        <p:strVal val="visible"/>
                                      </p:to>
                                    </p:set>
                                    <p:animEffect transition="in" filter="randombar(horizontal)">
                                      <p:cBhvr>
                                        <p:cTn id="37" dur="500"/>
                                        <p:tgtEl>
                                          <p:spTgt spid="69"/>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68"/>
                                        </p:tgtEl>
                                        <p:attrNameLst>
                                          <p:attrName>style.visibility</p:attrName>
                                        </p:attrNameLst>
                                      </p:cBhvr>
                                      <p:to>
                                        <p:strVal val="visible"/>
                                      </p:to>
                                    </p:set>
                                    <p:animEffect transition="in" filter="randombar(horizontal)">
                                      <p:cBhvr>
                                        <p:cTn id="40"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 grpId="0"/>
      <p:bldP spid="95" grpId="1"/>
      <p:bldP spid="3" grpId="0" animBg="1"/>
      <p:bldP spid="65" grpId="0" animBg="1"/>
      <p:bldP spid="66" grpId="0" animBg="1"/>
      <p:bldP spid="67" grpId="0" animBg="1"/>
      <p:bldP spid="6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6"/>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7" cstate="print">
            <a:duotone>
              <a:schemeClr val="accent1">
                <a:shade val="45000"/>
                <a:satMod val="135000"/>
              </a:schemeClr>
              <a:prstClr val="white"/>
            </a:duotone>
            <a:extLst>
              <a:ext uri="{BEBA8EAE-BF5A-486C-A8C5-ECC9F3942E4B}">
                <a14:imgProps xmlns:a14="http://schemas.microsoft.com/office/drawing/2010/main">
                  <a14:imgLayer r:embed="rId8">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4" name="组合 63">
            <a:extLst>
              <a:ext uri="{FF2B5EF4-FFF2-40B4-BE49-F238E27FC236}">
                <a16:creationId xmlns:a16="http://schemas.microsoft.com/office/drawing/2014/main" id="{D7076F29-BA81-AD4C-0FCD-962EE61290E1}"/>
              </a:ext>
            </a:extLst>
          </p:cNvPr>
          <p:cNvGrpSpPr/>
          <p:nvPr/>
        </p:nvGrpSpPr>
        <p:grpSpPr>
          <a:xfrm>
            <a:off x="685800" y="3848100"/>
            <a:ext cx="5486400" cy="6248400"/>
            <a:chOff x="660400" y="1767840"/>
            <a:chExt cx="11266968" cy="4366260"/>
          </a:xfrm>
        </p:grpSpPr>
        <p:sp>
          <p:nvSpPr>
            <p:cNvPr id="65" name="矩形 64">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6" name="矩形 65">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67" name="组合 66">
            <a:extLst>
              <a:ext uri="{FF2B5EF4-FFF2-40B4-BE49-F238E27FC236}">
                <a16:creationId xmlns:a16="http://schemas.microsoft.com/office/drawing/2014/main" id="{D7076F29-BA81-AD4C-0FCD-962EE61290E1}"/>
              </a:ext>
            </a:extLst>
          </p:cNvPr>
          <p:cNvGrpSpPr/>
          <p:nvPr/>
        </p:nvGrpSpPr>
        <p:grpSpPr>
          <a:xfrm>
            <a:off x="6477000" y="3848100"/>
            <a:ext cx="5486400" cy="6248400"/>
            <a:chOff x="660400" y="1767840"/>
            <a:chExt cx="11266968" cy="4366260"/>
          </a:xfrm>
        </p:grpSpPr>
        <p:sp>
          <p:nvSpPr>
            <p:cNvPr id="68" name="矩形 67">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9" name="矩形 68">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70" name="组合 69">
            <a:extLst>
              <a:ext uri="{FF2B5EF4-FFF2-40B4-BE49-F238E27FC236}">
                <a16:creationId xmlns:a16="http://schemas.microsoft.com/office/drawing/2014/main" id="{D7076F29-BA81-AD4C-0FCD-962EE61290E1}"/>
              </a:ext>
            </a:extLst>
          </p:cNvPr>
          <p:cNvGrpSpPr/>
          <p:nvPr/>
        </p:nvGrpSpPr>
        <p:grpSpPr>
          <a:xfrm>
            <a:off x="12342411" y="3848100"/>
            <a:ext cx="5486400" cy="6248400"/>
            <a:chOff x="660400" y="1767840"/>
            <a:chExt cx="11266968" cy="4366260"/>
          </a:xfrm>
        </p:grpSpPr>
        <p:sp>
          <p:nvSpPr>
            <p:cNvPr id="71" name="矩形 70">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72" name="矩形 71">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73" name="组合 72">
            <a:extLst>
              <a:ext uri="{FF2B5EF4-FFF2-40B4-BE49-F238E27FC236}">
                <a16:creationId xmlns:a16="http://schemas.microsoft.com/office/drawing/2014/main" id="{D7076F29-BA81-AD4C-0FCD-962EE61290E1}"/>
              </a:ext>
            </a:extLst>
          </p:cNvPr>
          <p:cNvGrpSpPr/>
          <p:nvPr/>
        </p:nvGrpSpPr>
        <p:grpSpPr>
          <a:xfrm>
            <a:off x="685800" y="1491352"/>
            <a:ext cx="16944109" cy="1975748"/>
            <a:chOff x="660400" y="1767840"/>
            <a:chExt cx="11045867" cy="4366260"/>
          </a:xfrm>
        </p:grpSpPr>
        <p:sp>
          <p:nvSpPr>
            <p:cNvPr id="74" name="矩形 73">
              <a:extLst>
                <a:ext uri="{FF2B5EF4-FFF2-40B4-BE49-F238E27FC236}">
                  <a16:creationId xmlns:a16="http://schemas.microsoft.com/office/drawing/2014/main" id="{30762D12-A0E8-4450-45FD-972E382D01DC}"/>
                </a:ext>
              </a:extLst>
            </p:cNvPr>
            <p:cNvSpPr/>
            <p:nvPr/>
          </p:nvSpPr>
          <p:spPr>
            <a:xfrm>
              <a:off x="812802" y="1920239"/>
              <a:ext cx="10893465" cy="4213861"/>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75" name="矩形 74">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96" name="组合 95"/>
          <p:cNvGrpSpPr/>
          <p:nvPr/>
        </p:nvGrpSpPr>
        <p:grpSpPr>
          <a:xfrm>
            <a:off x="572633" y="3629679"/>
            <a:ext cx="2507127" cy="692190"/>
            <a:chOff x="1105597" y="2515124"/>
            <a:chExt cx="2893472" cy="692190"/>
          </a:xfrm>
        </p:grpSpPr>
        <p:sp>
          <p:nvSpPr>
            <p:cNvPr id="97"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98" name="文本框 97">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资金流通</a:t>
              </a:r>
              <a:endParaRPr lang="zh-CN" altLang="en-US" sz="2800" b="1" dirty="0">
                <a:solidFill>
                  <a:prstClr val="white"/>
                </a:solidFill>
                <a:latin typeface="HarmonyOS Sans Light"/>
                <a:ea typeface="微软雅黑"/>
              </a:endParaRPr>
            </a:p>
          </p:txBody>
        </p:sp>
      </p:grpSp>
      <p:grpSp>
        <p:nvGrpSpPr>
          <p:cNvPr id="99" name="组合 98"/>
          <p:cNvGrpSpPr/>
          <p:nvPr/>
        </p:nvGrpSpPr>
        <p:grpSpPr>
          <a:xfrm>
            <a:off x="6407742" y="3619500"/>
            <a:ext cx="2507127" cy="692190"/>
            <a:chOff x="1105597" y="2515124"/>
            <a:chExt cx="2893472" cy="692190"/>
          </a:xfrm>
        </p:grpSpPr>
        <p:sp>
          <p:nvSpPr>
            <p:cNvPr id="100"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01" name="文本框 100">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信息传播</a:t>
              </a:r>
              <a:endParaRPr lang="zh-CN" altLang="en-US" sz="2800" b="1" dirty="0">
                <a:solidFill>
                  <a:prstClr val="white"/>
                </a:solidFill>
                <a:latin typeface="HarmonyOS Sans Light"/>
                <a:ea typeface="微软雅黑"/>
              </a:endParaRPr>
            </a:p>
          </p:txBody>
        </p:sp>
      </p:grpSp>
      <p:grpSp>
        <p:nvGrpSpPr>
          <p:cNvPr id="102" name="组合 101"/>
          <p:cNvGrpSpPr/>
          <p:nvPr/>
        </p:nvGrpSpPr>
        <p:grpSpPr>
          <a:xfrm>
            <a:off x="12275673" y="3629679"/>
            <a:ext cx="2507127" cy="692190"/>
            <a:chOff x="1105597" y="2515124"/>
            <a:chExt cx="2893472" cy="692190"/>
          </a:xfrm>
        </p:grpSpPr>
        <p:sp>
          <p:nvSpPr>
            <p:cNvPr id="103"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04" name="文本框 103">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对外开放</a:t>
              </a:r>
              <a:endParaRPr lang="zh-CN" altLang="en-US" sz="2800" b="1" dirty="0">
                <a:solidFill>
                  <a:prstClr val="white"/>
                </a:solidFill>
                <a:latin typeface="HarmonyOS Sans Light"/>
                <a:ea typeface="微软雅黑"/>
              </a:endParaRPr>
            </a:p>
          </p:txBody>
        </p:sp>
      </p:grpSp>
      <p:sp>
        <p:nvSpPr>
          <p:cNvPr id="105" name="矩形 104">
            <a:extLst>
              <a:ext uri="{FF2B5EF4-FFF2-40B4-BE49-F238E27FC236}">
                <a16:creationId xmlns:a16="http://schemas.microsoft.com/office/drawing/2014/main" id="{122F602F-8E05-E614-5A56-4AE5166FD56F}"/>
              </a:ext>
            </a:extLst>
          </p:cNvPr>
          <p:cNvSpPr/>
          <p:nvPr>
            <p:custDataLst>
              <p:tags r:id="rId1"/>
            </p:custDataLst>
          </p:nvPr>
        </p:nvSpPr>
        <p:spPr>
          <a:xfrm>
            <a:off x="834299" y="4211612"/>
            <a:ext cx="2759428" cy="662554"/>
          </a:xfrm>
          <a:prstGeom prst="rect">
            <a:avLst/>
          </a:prstGeom>
        </p:spPr>
        <p:txBody>
          <a:bodyPr wrap="square">
            <a:spAutoFit/>
          </a:bodyPr>
          <a:lstStyle/>
          <a:p>
            <a:pPr algn="just">
              <a:lnSpc>
                <a:spcPct val="150000"/>
              </a:lnSpc>
              <a:spcAft>
                <a:spcPts val="1800"/>
              </a:spcAft>
              <a:defRPr/>
            </a:pP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生活放大镜④：</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cs typeface="+mn-ea"/>
            </a:endParaRPr>
          </a:p>
        </p:txBody>
      </p:sp>
      <p:sp>
        <p:nvSpPr>
          <p:cNvPr id="106" name="矩形 105">
            <a:extLst>
              <a:ext uri="{FF2B5EF4-FFF2-40B4-BE49-F238E27FC236}">
                <a16:creationId xmlns:a16="http://schemas.microsoft.com/office/drawing/2014/main" id="{122F602F-8E05-E614-5A56-4AE5166FD56F}"/>
              </a:ext>
            </a:extLst>
          </p:cNvPr>
          <p:cNvSpPr/>
          <p:nvPr>
            <p:custDataLst>
              <p:tags r:id="rId2"/>
            </p:custDataLst>
          </p:nvPr>
        </p:nvSpPr>
        <p:spPr>
          <a:xfrm>
            <a:off x="6625422" y="4211612"/>
            <a:ext cx="2759428" cy="662554"/>
          </a:xfrm>
          <a:prstGeom prst="rect">
            <a:avLst/>
          </a:prstGeom>
        </p:spPr>
        <p:txBody>
          <a:bodyPr wrap="square">
            <a:spAutoFit/>
          </a:bodyPr>
          <a:lstStyle/>
          <a:p>
            <a:pPr algn="just">
              <a:lnSpc>
                <a:spcPct val="150000"/>
              </a:lnSpc>
              <a:spcAft>
                <a:spcPts val="1800"/>
              </a:spcAft>
              <a:defRPr/>
            </a:pP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生活放大镜⑤：</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cs typeface="+mn-ea"/>
            </a:endParaRPr>
          </a:p>
        </p:txBody>
      </p:sp>
      <p:sp>
        <p:nvSpPr>
          <p:cNvPr id="107" name="矩形 106">
            <a:extLst>
              <a:ext uri="{FF2B5EF4-FFF2-40B4-BE49-F238E27FC236}">
                <a16:creationId xmlns:a16="http://schemas.microsoft.com/office/drawing/2014/main" id="{122F602F-8E05-E614-5A56-4AE5166FD56F}"/>
              </a:ext>
            </a:extLst>
          </p:cNvPr>
          <p:cNvSpPr/>
          <p:nvPr>
            <p:custDataLst>
              <p:tags r:id="rId3"/>
            </p:custDataLst>
          </p:nvPr>
        </p:nvSpPr>
        <p:spPr>
          <a:xfrm>
            <a:off x="12496800" y="4211612"/>
            <a:ext cx="2759428" cy="662554"/>
          </a:xfrm>
          <a:prstGeom prst="rect">
            <a:avLst/>
          </a:prstGeom>
        </p:spPr>
        <p:txBody>
          <a:bodyPr wrap="square">
            <a:spAutoFit/>
          </a:bodyPr>
          <a:lstStyle/>
          <a:p>
            <a:pPr algn="just">
              <a:lnSpc>
                <a:spcPct val="150000"/>
              </a:lnSpc>
              <a:spcAft>
                <a:spcPts val="1800"/>
              </a:spcAft>
              <a:defRPr/>
            </a:pP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生活放大镜</a:t>
            </a:r>
            <a:r>
              <a:rPr lang="zh-CN" altLang="en-US" sz="2800" b="1" dirty="0">
                <a:solidFill>
                  <a:schemeClr val="accent1">
                    <a:lumMod val="75000"/>
                  </a:schemeClr>
                </a:solidFill>
                <a:latin typeface="华文中宋" panose="02010600040101010101" pitchFamily="2" charset="-122"/>
                <a:ea typeface="华文中宋" panose="02010600040101010101" pitchFamily="2" charset="-122"/>
                <a:cs typeface="+mn-ea"/>
              </a:rPr>
              <a:t>⑥</a:t>
            </a: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cs typeface="+mn-ea"/>
            </a:endParaRPr>
          </a:p>
        </p:txBody>
      </p:sp>
      <p:sp>
        <p:nvSpPr>
          <p:cNvPr id="108" name="矩形 107"/>
          <p:cNvSpPr/>
          <p:nvPr/>
        </p:nvSpPr>
        <p:spPr>
          <a:xfrm>
            <a:off x="762000" y="4760774"/>
            <a:ext cx="5107312" cy="1754326"/>
          </a:xfrm>
          <a:prstGeom prst="rect">
            <a:avLst/>
          </a:prstGeom>
        </p:spPr>
        <p:txBody>
          <a:bodyPr wrap="square">
            <a:spAutoFit/>
          </a:bodyPr>
          <a:lstStyle/>
          <a:p>
            <a:pPr>
              <a:lnSpc>
                <a:spcPct val="150000"/>
              </a:lnSpc>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小</a:t>
            </a:r>
            <a:r>
              <a:rPr lang="en-US" altLang="zh-CN" sz="2400" dirty="0">
                <a:solidFill>
                  <a:schemeClr val="accent1">
                    <a:lumMod val="75000"/>
                  </a:schemeClr>
                </a:solidFill>
                <a:latin typeface="微软雅黑" panose="020B0503020204020204" pitchFamily="34" charset="-122"/>
                <a:ea typeface="微软雅黑" panose="020B0503020204020204" pitchFamily="34" charset="-122"/>
                <a:cs typeface="+mn-ea"/>
              </a:rPr>
              <a:t>C</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观察广州</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CBD</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珠江新城中一</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栋</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楼就</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有</a:t>
            </a:r>
            <a:r>
              <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78</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家银行、保险和证券公司</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。父母购买的易方达基金就在楼内办公。</a:t>
            </a:r>
            <a:endParaRPr lang="zh-CN" altLang="en-US" sz="2400" dirty="0"/>
          </a:p>
        </p:txBody>
      </p:sp>
      <p:sp>
        <p:nvSpPr>
          <p:cNvPr id="109" name="矩形 108"/>
          <p:cNvSpPr/>
          <p:nvPr/>
        </p:nvSpPr>
        <p:spPr>
          <a:xfrm>
            <a:off x="6585370" y="4830023"/>
            <a:ext cx="5033101" cy="1754326"/>
          </a:xfrm>
          <a:prstGeom prst="rect">
            <a:avLst/>
          </a:prstGeom>
        </p:spPr>
        <p:txBody>
          <a:bodyPr wrap="square">
            <a:spAutoFit/>
          </a:bodyPr>
          <a:lstStyle/>
          <a:p>
            <a:pPr>
              <a:lnSpc>
                <a:spcPct val="150000"/>
              </a:lnSpc>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小</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E</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就读于华南师范广州大学城校园，这里</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汇聚十所高校与众多科创企业</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。是华南地区的人才培养和科研中心。</a:t>
            </a:r>
            <a:endParaRPr lang="zh-CN" altLang="en-US" sz="2400" dirty="0"/>
          </a:p>
        </p:txBody>
      </p:sp>
      <p:sp>
        <p:nvSpPr>
          <p:cNvPr id="111" name="文本框 110"/>
          <p:cNvSpPr txBox="1"/>
          <p:nvPr/>
        </p:nvSpPr>
        <p:spPr>
          <a:xfrm>
            <a:off x="12769430" y="9388401"/>
            <a:ext cx="4557658" cy="461537"/>
          </a:xfrm>
          <a:prstGeom prst="rect">
            <a:avLst/>
          </a:prstGeom>
          <a:noFill/>
        </p:spPr>
        <p:txBody>
          <a:bodyPr wrap="none" rtlCol="0">
            <a:spAutoFit/>
          </a:bodyPr>
          <a:lstStyle/>
          <a:p>
            <a:pPr marL="285750" indent="-285750" algn="r">
              <a:lnSpc>
                <a:spcPct val="150000"/>
              </a:lnSpc>
              <a:buFont typeface="Wingdings" panose="05000000000000000000" pitchFamily="2" charset="2"/>
              <a:buChar char="p"/>
            </a:pP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dirty="0" smtClean="0">
                <a:solidFill>
                  <a:schemeClr val="tx2">
                    <a:lumMod val="75000"/>
                  </a:schemeClr>
                </a:solidFill>
                <a:latin typeface="方正清刻本悦宋简体" panose="02000000000000000000" pitchFamily="2" charset="-122"/>
                <a:ea typeface="方正清刻本悦宋简体" panose="02000000000000000000" pitchFamily="2" charset="-122"/>
              </a:rPr>
              <a:t>9 </a:t>
            </a: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前海十年，从滩涂变改革开放的前沿</a:t>
            </a:r>
            <a:endParaRPr lang="zh-CN" altLang="en-US" sz="14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112" name="矩形 111"/>
          <p:cNvSpPr/>
          <p:nvPr/>
        </p:nvSpPr>
        <p:spPr>
          <a:xfrm>
            <a:off x="2181982" y="2392448"/>
            <a:ext cx="15145106" cy="738664"/>
          </a:xfrm>
          <a:prstGeom prst="rect">
            <a:avLst/>
          </a:prstGeom>
        </p:spPr>
        <p:txBody>
          <a:bodyPr wrap="square">
            <a:spAutoFit/>
          </a:bodyPr>
          <a:lstStyle/>
          <a:p>
            <a:pPr>
              <a:lnSpc>
                <a:spcPct val="150000"/>
              </a:lnSpc>
            </a:pP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提示：</a:t>
            </a:r>
            <a:r>
              <a:rPr lang="zh-CN" altLang="en-US"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并非所有辐射都紧密依托交通线，</a:t>
            </a:r>
            <a:r>
              <a:rPr lang="zh-CN" altLang="en-US" sz="2800" b="1" dirty="0">
                <a:solidFill>
                  <a:srgbClr val="C00000"/>
                </a:solidFill>
                <a:latin typeface="华文中宋" panose="02010600040101010101" pitchFamily="2" charset="-122"/>
                <a:ea typeface="华文中宋" panose="02010600040101010101" pitchFamily="2" charset="-122"/>
                <a:cs typeface="微软雅黑" panose="020B0503020204020204" charset="-122"/>
              </a:rPr>
              <a:t>资金流、信息流</a:t>
            </a:r>
            <a:r>
              <a:rPr lang="zh-CN" altLang="en-US"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也是大都市辐射功能的重要联系</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模式</a:t>
            </a:r>
            <a:endParaRPr lang="en-US" altLang="zh-CN"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endParaRPr>
          </a:p>
        </p:txBody>
      </p:sp>
      <p:pic>
        <p:nvPicPr>
          <p:cNvPr id="113" name="图片 112"/>
          <p:cNvPicPr>
            <a:picLocks noChangeAspect="1"/>
          </p:cNvPicPr>
          <p:nvPr/>
        </p:nvPicPr>
        <p:blipFill rotWithShape="1">
          <a:blip r:embed="rId9" cstate="print">
            <a:extLst>
              <a:ext uri="{28A0092B-C50C-407E-A947-70E740481C1C}">
                <a14:useLocalDpi xmlns:a14="http://schemas.microsoft.com/office/drawing/2010/main" val="0"/>
              </a:ext>
            </a:extLst>
          </a:blip>
          <a:srcRect l="53776" t="16824" r="6829" b="13143"/>
          <a:stretch/>
        </p:blipFill>
        <p:spPr>
          <a:xfrm>
            <a:off x="1241837" y="2342582"/>
            <a:ext cx="967963" cy="967963"/>
          </a:xfrm>
          <a:prstGeom prst="rect">
            <a:avLst/>
          </a:prstGeom>
        </p:spPr>
      </p:pic>
      <p:pic>
        <p:nvPicPr>
          <p:cNvPr id="115" name="图片 11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546814" y="6587501"/>
            <a:ext cx="3273586" cy="2891668"/>
          </a:xfrm>
          <a:prstGeom prst="rect">
            <a:avLst/>
          </a:prstGeom>
        </p:spPr>
      </p:pic>
      <p:sp>
        <p:nvSpPr>
          <p:cNvPr id="116" name="矩形 115"/>
          <p:cNvSpPr/>
          <p:nvPr/>
        </p:nvSpPr>
        <p:spPr>
          <a:xfrm>
            <a:off x="7803630" y="9402553"/>
            <a:ext cx="2924254" cy="507831"/>
          </a:xfrm>
          <a:prstGeom prst="rect">
            <a:avLst/>
          </a:prstGeom>
        </p:spPr>
        <p:txBody>
          <a:bodyPr wrap="square">
            <a:spAutoFit/>
          </a:bodyPr>
          <a:lstStyle/>
          <a:p>
            <a:pPr algn="ctr">
              <a:lnSpc>
                <a:spcPct val="150000"/>
              </a:lnSpc>
            </a:pP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dirty="0" smtClean="0">
                <a:solidFill>
                  <a:schemeClr val="tx2">
                    <a:lumMod val="75000"/>
                  </a:schemeClr>
                </a:solidFill>
                <a:latin typeface="方正清刻本悦宋简体" panose="02000000000000000000" pitchFamily="2" charset="-122"/>
                <a:ea typeface="方正清刻本悦宋简体" panose="02000000000000000000" pitchFamily="2" charset="-122"/>
              </a:rPr>
              <a:t>8 </a:t>
            </a: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广州大学城院校分布图</a:t>
            </a:r>
            <a:endParaRPr lang="en-US" altLang="zh-CN"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pic>
        <p:nvPicPr>
          <p:cNvPr id="117" name="图片 116"/>
          <p:cNvPicPr>
            <a:picLocks noChangeAspect="1"/>
          </p:cNvPicPr>
          <p:nvPr/>
        </p:nvPicPr>
        <p:blipFill rotWithShape="1">
          <a:blip r:embed="rId11"/>
          <a:srcRect l="5032" t="4622" r="13221" b="1348"/>
          <a:stretch/>
        </p:blipFill>
        <p:spPr>
          <a:xfrm>
            <a:off x="1219200" y="6774922"/>
            <a:ext cx="4089035" cy="2559577"/>
          </a:xfrm>
          <a:prstGeom prst="rect">
            <a:avLst/>
          </a:prstGeom>
        </p:spPr>
      </p:pic>
      <p:sp>
        <p:nvSpPr>
          <p:cNvPr id="118" name="矩形 117"/>
          <p:cNvSpPr/>
          <p:nvPr/>
        </p:nvSpPr>
        <p:spPr>
          <a:xfrm>
            <a:off x="1320742" y="9365255"/>
            <a:ext cx="3982923" cy="507831"/>
          </a:xfrm>
          <a:prstGeom prst="rect">
            <a:avLst/>
          </a:prstGeom>
        </p:spPr>
        <p:txBody>
          <a:bodyPr wrap="square">
            <a:spAutoFit/>
          </a:bodyPr>
          <a:lstStyle/>
          <a:p>
            <a:pPr algn="ctr">
              <a:lnSpc>
                <a:spcPct val="150000"/>
              </a:lnSpc>
            </a:pP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dirty="0" smtClean="0">
                <a:solidFill>
                  <a:schemeClr val="tx2">
                    <a:lumMod val="75000"/>
                  </a:schemeClr>
                </a:solidFill>
                <a:latin typeface="方正清刻本悦宋简体" panose="02000000000000000000" pitchFamily="2" charset="-122"/>
                <a:ea typeface="方正清刻本悦宋简体" panose="02000000000000000000" pitchFamily="2" charset="-122"/>
              </a:rPr>
              <a:t>7 CBD</a:t>
            </a: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写字楼内分布有多家金融机构</a:t>
            </a:r>
            <a:endParaRPr lang="en-US" altLang="zh-CN"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pic>
        <p:nvPicPr>
          <p:cNvPr id="119" name="图片 118"/>
          <p:cNvPicPr>
            <a:picLocks noChangeAspect="1"/>
          </p:cNvPicPr>
          <p:nvPr/>
        </p:nvPicPr>
        <p:blipFill rotWithShape="1">
          <a:blip r:embed="rId12" cstate="print">
            <a:extLst>
              <a:ext uri="{28A0092B-C50C-407E-A947-70E740481C1C}">
                <a14:useLocalDpi xmlns:a14="http://schemas.microsoft.com/office/drawing/2010/main" val="0"/>
              </a:ext>
            </a:extLst>
          </a:blip>
          <a:srcRect l="6706" t="20601" r="22343" b="4224"/>
          <a:stretch/>
        </p:blipFill>
        <p:spPr>
          <a:xfrm>
            <a:off x="12917850" y="6735969"/>
            <a:ext cx="4191000" cy="2590800"/>
          </a:xfrm>
          <a:prstGeom prst="rect">
            <a:avLst/>
          </a:prstGeom>
        </p:spPr>
      </p:pic>
      <p:sp>
        <p:nvSpPr>
          <p:cNvPr id="120" name="矩形 119"/>
          <p:cNvSpPr/>
          <p:nvPr/>
        </p:nvSpPr>
        <p:spPr>
          <a:xfrm>
            <a:off x="12496800" y="4819764"/>
            <a:ext cx="5207320" cy="1695336"/>
          </a:xfrm>
          <a:prstGeom prst="rect">
            <a:avLst/>
          </a:prstGeom>
        </p:spPr>
        <p:txBody>
          <a:bodyPr wrap="square">
            <a:spAutoFit/>
          </a:bodyPr>
          <a:lstStyle/>
          <a:p>
            <a:pPr>
              <a:lnSpc>
                <a:spcPct val="150000"/>
              </a:lnSpc>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小</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F</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目睹了开放枢纽前海如何</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以</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创新体制和优惠政策</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引入香港等地先进经验资金，建成</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国际现代</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服务业合作</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区</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endParaRPr lang="zh-CN" altLang="en-US" sz="2400" dirty="0"/>
          </a:p>
        </p:txBody>
      </p:sp>
      <p:sp>
        <p:nvSpPr>
          <p:cNvPr id="51" name="矩形 50"/>
          <p:cNvSpPr/>
          <p:nvPr/>
        </p:nvSpPr>
        <p:spPr>
          <a:xfrm>
            <a:off x="3312204" y="1720312"/>
            <a:ext cx="12015173" cy="523220"/>
          </a:xfrm>
          <a:prstGeom prst="rect">
            <a:avLst/>
          </a:prstGeom>
        </p:spPr>
        <p:txBody>
          <a:bodyPr wrap="square">
            <a:spAutoFit/>
          </a:bodyPr>
          <a:lstStyle/>
          <a:p>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大都市辐射功能影响着我们日常生活的方方面面，主要有以下几种形式</a:t>
            </a:r>
            <a:r>
              <a:rPr lang="en-US" altLang="zh-CN"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a:t>
            </a:r>
            <a:endParaRPr lang="zh-CN" altLang="en-US" sz="2800" dirty="0"/>
          </a:p>
        </p:txBody>
      </p:sp>
      <p:pic>
        <p:nvPicPr>
          <p:cNvPr id="52" name="图片 51"/>
          <p:cNvPicPr>
            <a:picLocks noChangeAspect="1"/>
          </p:cNvPicPr>
          <p:nvPr/>
        </p:nvPicPr>
        <p:blipFill>
          <a:blip r:embed="rId13"/>
          <a:stretch>
            <a:fillRect/>
          </a:stretch>
        </p:blipFill>
        <p:spPr>
          <a:xfrm>
            <a:off x="3640529" y="-117041"/>
            <a:ext cx="3694496" cy="1761897"/>
          </a:xfrm>
          <a:prstGeom prst="rect">
            <a:avLst/>
          </a:prstGeom>
        </p:spPr>
      </p:pic>
      <p:cxnSp>
        <p:nvCxnSpPr>
          <p:cNvPr id="53" name="直接连接符 5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54" name="直接连接符 5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sp>
        <p:nvSpPr>
          <p:cNvPr id="5" name="矩形 4"/>
          <p:cNvSpPr/>
          <p:nvPr/>
        </p:nvSpPr>
        <p:spPr>
          <a:xfrm>
            <a:off x="1507" y="4436434"/>
            <a:ext cx="18286493" cy="3465243"/>
          </a:xfrm>
          <a:prstGeom prst="rect">
            <a:avLst/>
          </a:prstGeom>
          <a:solidFill>
            <a:schemeClr val="accent1">
              <a:lumMod val="75000"/>
              <a:alpha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矩形 3"/>
          <p:cNvSpPr/>
          <p:nvPr/>
        </p:nvSpPr>
        <p:spPr>
          <a:xfrm>
            <a:off x="1396860" y="4699032"/>
            <a:ext cx="15573494" cy="2554545"/>
          </a:xfrm>
          <a:prstGeom prst="rect">
            <a:avLst/>
          </a:prstGeom>
          <a:noFill/>
        </p:spPr>
        <p:txBody>
          <a:bodyPr wrap="none">
            <a:spAutoFit/>
          </a:bodyPr>
          <a:lstStyle/>
          <a:p>
            <a:pPr algn="ctr">
              <a:lnSpc>
                <a:spcPct val="200000"/>
              </a:lnSpc>
            </a:pPr>
            <a:r>
              <a:rPr lang="zh-CN" altLang="en-US" sz="4000" b="1" dirty="0" smtClean="0">
                <a:solidFill>
                  <a:schemeClr val="bg1"/>
                </a:solidFill>
              </a:rPr>
              <a:t>大都市的辐射功能涵盖人流、物流、信息流、资金流等多种形式，</a:t>
            </a:r>
            <a:endParaRPr lang="en-US" altLang="zh-CN" sz="4000" b="1" dirty="0" smtClean="0">
              <a:solidFill>
                <a:schemeClr val="bg1"/>
              </a:solidFill>
            </a:endParaRPr>
          </a:p>
          <a:p>
            <a:pPr algn="ctr">
              <a:lnSpc>
                <a:spcPct val="200000"/>
              </a:lnSpc>
            </a:pPr>
            <a:r>
              <a:rPr lang="zh-CN" altLang="en-US" sz="4000" b="1" dirty="0" smtClean="0">
                <a:solidFill>
                  <a:schemeClr val="bg1"/>
                </a:solidFill>
              </a:rPr>
              <a:t>其扎根于自身的城市功能，城市功能越成熟，往往对外辐射能力越强</a:t>
            </a:r>
            <a:endParaRPr lang="zh-CN" altLang="en-US" sz="4000" b="1" dirty="0">
              <a:solidFill>
                <a:schemeClr val="bg1"/>
              </a:solidFill>
            </a:endParaRPr>
          </a:p>
        </p:txBody>
      </p:sp>
    </p:spTree>
    <p:extLst>
      <p:ext uri="{BB962C8B-B14F-4D97-AF65-F5344CB8AC3E}">
        <p14:creationId xmlns:p14="http://schemas.microsoft.com/office/powerpoint/2010/main" val="27738076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3"/>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1" name="组合 50">
            <a:extLst>
              <a:ext uri="{FF2B5EF4-FFF2-40B4-BE49-F238E27FC236}">
                <a16:creationId xmlns:a16="http://schemas.microsoft.com/office/drawing/2014/main" id="{D7076F29-BA81-AD4C-0FCD-962EE61290E1}"/>
              </a:ext>
            </a:extLst>
          </p:cNvPr>
          <p:cNvGrpSpPr/>
          <p:nvPr/>
        </p:nvGrpSpPr>
        <p:grpSpPr>
          <a:xfrm>
            <a:off x="685799" y="4067675"/>
            <a:ext cx="9877223" cy="5973785"/>
            <a:chOff x="660400" y="2212160"/>
            <a:chExt cx="11167713" cy="3921940"/>
          </a:xfrm>
        </p:grpSpPr>
        <p:sp>
          <p:nvSpPr>
            <p:cNvPr id="52" name="矩形 51">
              <a:extLst>
                <a:ext uri="{FF2B5EF4-FFF2-40B4-BE49-F238E27FC236}">
                  <a16:creationId xmlns:a16="http://schemas.microsoft.com/office/drawing/2014/main" id="{30762D12-A0E8-4450-45FD-972E382D01DC}"/>
                </a:ext>
              </a:extLst>
            </p:cNvPr>
            <p:cNvSpPr/>
            <p:nvPr/>
          </p:nvSpPr>
          <p:spPr>
            <a:xfrm>
              <a:off x="812802" y="2212160"/>
              <a:ext cx="11015311" cy="392194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53" name="矩形 52">
              <a:extLst>
                <a:ext uri="{FF2B5EF4-FFF2-40B4-BE49-F238E27FC236}">
                  <a16:creationId xmlns:a16="http://schemas.microsoft.com/office/drawing/2014/main" id="{65CF7C9A-9C8B-386B-F5E1-9B104B8E5FE1}"/>
                </a:ext>
              </a:extLst>
            </p:cNvPr>
            <p:cNvSpPr/>
            <p:nvPr/>
          </p:nvSpPr>
          <p:spPr>
            <a:xfrm>
              <a:off x="660400" y="2212160"/>
              <a:ext cx="10858500" cy="376954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54" name="组合 53">
            <a:extLst>
              <a:ext uri="{FF2B5EF4-FFF2-40B4-BE49-F238E27FC236}">
                <a16:creationId xmlns:a16="http://schemas.microsoft.com/office/drawing/2014/main" id="{D7076F29-BA81-AD4C-0FCD-962EE61290E1}"/>
              </a:ext>
            </a:extLst>
          </p:cNvPr>
          <p:cNvGrpSpPr/>
          <p:nvPr/>
        </p:nvGrpSpPr>
        <p:grpSpPr>
          <a:xfrm>
            <a:off x="685800" y="1548890"/>
            <a:ext cx="16944109" cy="1912758"/>
            <a:chOff x="660400" y="1767840"/>
            <a:chExt cx="11045867" cy="4366260"/>
          </a:xfrm>
        </p:grpSpPr>
        <p:sp>
          <p:nvSpPr>
            <p:cNvPr id="55" name="矩形 54">
              <a:extLst>
                <a:ext uri="{FF2B5EF4-FFF2-40B4-BE49-F238E27FC236}">
                  <a16:creationId xmlns:a16="http://schemas.microsoft.com/office/drawing/2014/main" id="{30762D12-A0E8-4450-45FD-972E382D01DC}"/>
                </a:ext>
              </a:extLst>
            </p:cNvPr>
            <p:cNvSpPr/>
            <p:nvPr/>
          </p:nvSpPr>
          <p:spPr>
            <a:xfrm>
              <a:off x="812802" y="1920239"/>
              <a:ext cx="10893465" cy="4213861"/>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56" name="矩形 55">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pic>
        <p:nvPicPr>
          <p:cNvPr id="57" name="图片 56"/>
          <p:cNvPicPr>
            <a:picLocks noChangeAspect="1"/>
          </p:cNvPicPr>
          <p:nvPr/>
        </p:nvPicPr>
        <p:blipFill rotWithShape="1">
          <a:blip r:embed="rId6" cstate="print">
            <a:extLst>
              <a:ext uri="{28A0092B-C50C-407E-A947-70E740481C1C}">
                <a14:useLocalDpi xmlns:a14="http://schemas.microsoft.com/office/drawing/2010/main" val="0"/>
              </a:ext>
            </a:extLst>
          </a:blip>
          <a:srcRect l="9462" t="12722" r="57205" b="11858"/>
          <a:stretch/>
        </p:blipFill>
        <p:spPr>
          <a:xfrm>
            <a:off x="3326538" y="2333647"/>
            <a:ext cx="788262" cy="1003242"/>
          </a:xfrm>
          <a:prstGeom prst="rect">
            <a:avLst/>
          </a:prstGeom>
        </p:spPr>
      </p:pic>
      <p:grpSp>
        <p:nvGrpSpPr>
          <p:cNvPr id="58" name="组合 57"/>
          <p:cNvGrpSpPr/>
          <p:nvPr/>
        </p:nvGrpSpPr>
        <p:grpSpPr>
          <a:xfrm>
            <a:off x="457200" y="3613110"/>
            <a:ext cx="1981200" cy="692190"/>
            <a:chOff x="1105597" y="2515124"/>
            <a:chExt cx="2893472" cy="692190"/>
          </a:xfrm>
        </p:grpSpPr>
        <p:sp>
          <p:nvSpPr>
            <p:cNvPr id="59"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0" name="文本框 59">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材料一</a:t>
              </a:r>
              <a:endParaRPr lang="zh-CN" altLang="en-US" sz="2800" b="1" dirty="0">
                <a:solidFill>
                  <a:prstClr val="white"/>
                </a:solidFill>
                <a:latin typeface="HarmonyOS Sans Light"/>
                <a:ea typeface="微软雅黑"/>
              </a:endParaRPr>
            </a:p>
          </p:txBody>
        </p:sp>
      </p:grpSp>
      <p:grpSp>
        <p:nvGrpSpPr>
          <p:cNvPr id="61" name="组合 60">
            <a:extLst>
              <a:ext uri="{FF2B5EF4-FFF2-40B4-BE49-F238E27FC236}">
                <a16:creationId xmlns:a16="http://schemas.microsoft.com/office/drawing/2014/main" id="{D7076F29-BA81-AD4C-0FCD-962EE61290E1}"/>
              </a:ext>
            </a:extLst>
          </p:cNvPr>
          <p:cNvGrpSpPr/>
          <p:nvPr/>
        </p:nvGrpSpPr>
        <p:grpSpPr>
          <a:xfrm>
            <a:off x="10922000" y="5935153"/>
            <a:ext cx="6779811" cy="4106306"/>
            <a:chOff x="660400" y="1767840"/>
            <a:chExt cx="11266968" cy="4366260"/>
          </a:xfrm>
        </p:grpSpPr>
        <p:sp>
          <p:nvSpPr>
            <p:cNvPr id="62" name="矩形 61">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63" name="矩形 62">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sp>
        <p:nvSpPr>
          <p:cNvPr id="76" name="矩形 75"/>
          <p:cNvSpPr/>
          <p:nvPr/>
        </p:nvSpPr>
        <p:spPr>
          <a:xfrm>
            <a:off x="2590800" y="1714500"/>
            <a:ext cx="14506240" cy="523220"/>
          </a:xfrm>
          <a:prstGeom prst="rect">
            <a:avLst/>
          </a:prstGeom>
        </p:spPr>
        <p:txBody>
          <a:bodyPr wrap="square">
            <a:spAutoFit/>
          </a:bodyPr>
          <a:lstStyle/>
          <a:p>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大都市辐射功能有着强度的区别，让我们以科创辐射为例，</a:t>
            </a:r>
            <a:r>
              <a:rPr lang="zh-CN" altLang="en-US" sz="2800" b="1"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分析影响辐射强度的因素</a:t>
            </a:r>
            <a:r>
              <a:rPr lang="en-US" altLang="zh-CN"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a:t>
            </a:r>
            <a:endParaRPr lang="zh-CN" altLang="en-US" sz="2800" dirty="0"/>
          </a:p>
        </p:txBody>
      </p:sp>
      <p:sp>
        <p:nvSpPr>
          <p:cNvPr id="77" name="矩形 76"/>
          <p:cNvSpPr/>
          <p:nvPr/>
        </p:nvSpPr>
        <p:spPr>
          <a:xfrm>
            <a:off x="4114800" y="2406871"/>
            <a:ext cx="11479657" cy="738664"/>
          </a:xfrm>
          <a:prstGeom prst="rect">
            <a:avLst/>
          </a:prstGeom>
        </p:spPr>
        <p:txBody>
          <a:bodyPr wrap="square">
            <a:spAutoFit/>
          </a:bodyPr>
          <a:lstStyle/>
          <a:p>
            <a:pPr>
              <a:lnSpc>
                <a:spcPct val="150000"/>
              </a:lnSpc>
            </a:pP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通过</a:t>
            </a:r>
            <a:r>
              <a:rPr lang="zh-CN" altLang="en-US"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小组讨论</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，根据以下材料，尝试</a:t>
            </a:r>
            <a:r>
              <a:rPr lang="zh-CN" altLang="en-US"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归纳影响城市辐射功能强度的</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因素。</a:t>
            </a:r>
            <a:endParaRPr lang="zh-CN" altLang="en-US" sz="2800" dirty="0">
              <a:latin typeface="华文中宋" panose="02010600040101010101" pitchFamily="2" charset="-122"/>
              <a:ea typeface="华文中宋" panose="02010600040101010101" pitchFamily="2" charset="-122"/>
            </a:endParaRPr>
          </a:p>
        </p:txBody>
      </p:sp>
      <p:pic>
        <p:nvPicPr>
          <p:cNvPr id="78" name="图片 77"/>
          <p:cNvPicPr>
            <a:picLocks noChangeAspect="1"/>
          </p:cNvPicPr>
          <p:nvPr/>
        </p:nvPicPr>
        <p:blipFill rotWithShape="1">
          <a:blip r:embed="rId7"/>
          <a:srcRect t="5009" r="5256" b="4065"/>
          <a:stretch/>
        </p:blipFill>
        <p:spPr>
          <a:xfrm>
            <a:off x="2899141" y="4246296"/>
            <a:ext cx="7387859" cy="5567688"/>
          </a:xfrm>
          <a:prstGeom prst="rect">
            <a:avLst/>
          </a:prstGeom>
        </p:spPr>
      </p:pic>
      <p:grpSp>
        <p:nvGrpSpPr>
          <p:cNvPr id="79" name="组合 78"/>
          <p:cNvGrpSpPr/>
          <p:nvPr/>
        </p:nvGrpSpPr>
        <p:grpSpPr>
          <a:xfrm>
            <a:off x="10730960" y="5670510"/>
            <a:ext cx="1981200" cy="692190"/>
            <a:chOff x="1105597" y="2515124"/>
            <a:chExt cx="2893472" cy="692190"/>
          </a:xfrm>
        </p:grpSpPr>
        <p:sp>
          <p:nvSpPr>
            <p:cNvPr id="80"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81" name="文本框 80">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材料三</a:t>
              </a:r>
              <a:endParaRPr lang="zh-CN" altLang="en-US" sz="2800" b="1" dirty="0">
                <a:solidFill>
                  <a:prstClr val="white"/>
                </a:solidFill>
                <a:latin typeface="HarmonyOS Sans Light"/>
                <a:ea typeface="微软雅黑"/>
              </a:endParaRPr>
            </a:p>
          </p:txBody>
        </p:sp>
      </p:grpSp>
      <p:sp>
        <p:nvSpPr>
          <p:cNvPr id="82" name="矩形 81"/>
          <p:cNvSpPr/>
          <p:nvPr/>
        </p:nvSpPr>
        <p:spPr>
          <a:xfrm>
            <a:off x="4368548" y="4127626"/>
            <a:ext cx="1222680" cy="2538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3" name="组合 82">
            <a:extLst>
              <a:ext uri="{FF2B5EF4-FFF2-40B4-BE49-F238E27FC236}">
                <a16:creationId xmlns:a16="http://schemas.microsoft.com/office/drawing/2014/main" id="{D7076F29-BA81-AD4C-0FCD-962EE61290E1}"/>
              </a:ext>
            </a:extLst>
          </p:cNvPr>
          <p:cNvGrpSpPr/>
          <p:nvPr/>
        </p:nvGrpSpPr>
        <p:grpSpPr>
          <a:xfrm>
            <a:off x="10922000" y="4102563"/>
            <a:ext cx="6779811" cy="1444972"/>
            <a:chOff x="660400" y="1767840"/>
            <a:chExt cx="11266968" cy="4366260"/>
          </a:xfrm>
        </p:grpSpPr>
        <p:sp>
          <p:nvSpPr>
            <p:cNvPr id="84" name="矩形 83">
              <a:extLst>
                <a:ext uri="{FF2B5EF4-FFF2-40B4-BE49-F238E27FC236}">
                  <a16:creationId xmlns:a16="http://schemas.microsoft.com/office/drawing/2014/main" id="{30762D12-A0E8-4450-45FD-972E382D01DC}"/>
                </a:ext>
              </a:extLst>
            </p:cNvPr>
            <p:cNvSpPr/>
            <p:nvPr/>
          </p:nvSpPr>
          <p:spPr>
            <a:xfrm>
              <a:off x="812801" y="1920240"/>
              <a:ext cx="11114567"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85" name="矩形 84">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grpSp>
        <p:nvGrpSpPr>
          <p:cNvPr id="86" name="组合 85"/>
          <p:cNvGrpSpPr/>
          <p:nvPr/>
        </p:nvGrpSpPr>
        <p:grpSpPr>
          <a:xfrm>
            <a:off x="10703533" y="3689310"/>
            <a:ext cx="1981200" cy="692190"/>
            <a:chOff x="1105597" y="2515124"/>
            <a:chExt cx="2893472" cy="692190"/>
          </a:xfrm>
        </p:grpSpPr>
        <p:sp>
          <p:nvSpPr>
            <p:cNvPr id="87"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88" name="文本框 87">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smtClean="0">
                  <a:solidFill>
                    <a:prstClr val="white"/>
                  </a:solidFill>
                  <a:latin typeface="HarmonyOS Sans Light"/>
                  <a:ea typeface="微软雅黑"/>
                </a:rPr>
                <a:t>材料二</a:t>
              </a:r>
              <a:endParaRPr lang="zh-CN" altLang="en-US" sz="2800" b="1" dirty="0">
                <a:solidFill>
                  <a:prstClr val="white"/>
                </a:solidFill>
                <a:latin typeface="HarmonyOS Sans Light"/>
                <a:ea typeface="微软雅黑"/>
              </a:endParaRPr>
            </a:p>
          </p:txBody>
        </p:sp>
      </p:grpSp>
      <p:sp>
        <p:nvSpPr>
          <p:cNvPr id="89" name="文本框 88"/>
          <p:cNvSpPr txBox="1"/>
          <p:nvPr/>
        </p:nvSpPr>
        <p:spPr>
          <a:xfrm>
            <a:off x="838200" y="6624072"/>
            <a:ext cx="1987331" cy="1338828"/>
          </a:xfrm>
          <a:prstGeom prst="rect">
            <a:avLst/>
          </a:prstGeom>
          <a:noFill/>
        </p:spPr>
        <p:txBody>
          <a:bodyPr wrap="square" rtlCol="0">
            <a:spAutoFit/>
          </a:bodyPr>
          <a:lstStyle/>
          <a:p>
            <a:pPr marL="285750" indent="-285750" algn="r">
              <a:lnSpc>
                <a:spcPct val="150000"/>
              </a:lnSpc>
              <a:buFont typeface="Wingdings" panose="05000000000000000000" pitchFamily="2" charset="2"/>
              <a:buChar char="p"/>
            </a:pP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dirty="0" smtClean="0">
                <a:solidFill>
                  <a:schemeClr val="tx2">
                    <a:lumMod val="75000"/>
                  </a:schemeClr>
                </a:solidFill>
                <a:latin typeface="方正清刻本悦宋简体" panose="02000000000000000000" pitchFamily="2" charset="-122"/>
                <a:ea typeface="方正清刻本悦宋简体" panose="02000000000000000000" pitchFamily="2" charset="-122"/>
              </a:rPr>
              <a:t>11 2020</a:t>
            </a: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年</a:t>
            </a:r>
            <a:endParaRPr lang="en-US" altLang="zh-CN" dirty="0" smtClean="0">
              <a:solidFill>
                <a:schemeClr val="tx2">
                  <a:lumMod val="75000"/>
                </a:schemeClr>
              </a:solidFill>
              <a:latin typeface="方正清刻本悦宋简体" panose="02000000000000000000" pitchFamily="2" charset="-122"/>
              <a:ea typeface="方正清刻本悦宋简体" panose="02000000000000000000" pitchFamily="2" charset="-122"/>
            </a:endParaRPr>
          </a:p>
          <a:p>
            <a:pPr algn="r">
              <a:lnSpc>
                <a:spcPct val="150000"/>
              </a:lnSpc>
            </a:pP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广东省</a:t>
            </a:r>
            <a:r>
              <a:rPr lang="zh-CN" altLang="en-US" dirty="0">
                <a:solidFill>
                  <a:schemeClr val="tx2">
                    <a:lumMod val="75000"/>
                  </a:schemeClr>
                </a:solidFill>
                <a:latin typeface="方正清刻本悦宋简体" panose="02000000000000000000" pitchFamily="2" charset="-122"/>
                <a:ea typeface="方正清刻本悦宋简体" panose="02000000000000000000" pitchFamily="2" charset="-122"/>
              </a:rPr>
              <a:t>城市</a:t>
            </a: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创新辐射空间格局</a:t>
            </a:r>
            <a:r>
              <a:rPr lang="en-US" altLang="zh-CN" baseline="30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[1]</a:t>
            </a:r>
            <a:endParaRPr lang="zh-CN" altLang="en-US" sz="1400" baseline="300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sp>
        <p:nvSpPr>
          <p:cNvPr id="90" name="矩形 89"/>
          <p:cNvSpPr/>
          <p:nvPr/>
        </p:nvSpPr>
        <p:spPr>
          <a:xfrm>
            <a:off x="806438" y="4532174"/>
            <a:ext cx="4298962" cy="1754326"/>
          </a:xfrm>
          <a:prstGeom prst="rect">
            <a:avLst/>
          </a:prstGeom>
        </p:spPr>
        <p:txBody>
          <a:bodyPr wrap="square">
            <a:spAutoFit/>
          </a:bodyPr>
          <a:lstStyle/>
          <a:p>
            <a:pPr>
              <a:lnSpc>
                <a:spcPct val="150000"/>
              </a:lnSpc>
            </a:pP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城市间创新辐射强度存在差异</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，以</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“广佛肇”</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城市群为例，请结合数据和图表读取信息：</a:t>
            </a:r>
            <a:endParaRPr lang="zh-CN" altLang="en-US" sz="2400" dirty="0"/>
          </a:p>
        </p:txBody>
      </p:sp>
      <p:sp>
        <p:nvSpPr>
          <p:cNvPr id="94" name="矩形 93"/>
          <p:cNvSpPr/>
          <p:nvPr/>
        </p:nvSpPr>
        <p:spPr>
          <a:xfrm>
            <a:off x="11064799" y="4356437"/>
            <a:ext cx="6601222" cy="1015663"/>
          </a:xfrm>
          <a:prstGeom prst="rect">
            <a:avLst/>
          </a:prstGeom>
        </p:spPr>
        <p:txBody>
          <a:bodyPr wrap="square">
            <a:spAutoFit/>
          </a:bodyPr>
          <a:lstStyle/>
          <a:p>
            <a:pPr>
              <a:lnSpc>
                <a:spcPct val="150000"/>
              </a:lnSpc>
            </a:pPr>
            <a:r>
              <a:rPr lang="zh-CN" altLang="en-US" sz="2000" dirty="0" smtClean="0">
                <a:solidFill>
                  <a:schemeClr val="accent1">
                    <a:lumMod val="75000"/>
                  </a:schemeClr>
                </a:solidFill>
                <a:latin typeface="微软雅黑" panose="020B0503020204020204" pitchFamily="34" charset="-122"/>
                <a:ea typeface="微软雅黑" panose="020B0503020204020204" pitchFamily="34" charset="-122"/>
                <a:cs typeface="+mn-ea"/>
              </a:rPr>
              <a:t>科研机构创新能力是评价城市创新功能的重要指标。</a:t>
            </a:r>
            <a:r>
              <a:rPr lang="en-US" altLang="zh-CN" sz="2000" b="1" dirty="0" smtClean="0">
                <a:solidFill>
                  <a:schemeClr val="accent1">
                    <a:lumMod val="75000"/>
                  </a:schemeClr>
                </a:solidFill>
                <a:latin typeface="微软雅黑" panose="020B0503020204020204" pitchFamily="34" charset="-122"/>
                <a:ea typeface="微软雅黑" panose="020B0503020204020204" pitchFamily="34" charset="-122"/>
                <a:cs typeface="+mn-ea"/>
              </a:rPr>
              <a:t>2020</a:t>
            </a:r>
            <a:r>
              <a:rPr lang="zh-CN" altLang="en-US" sz="2000" b="1" dirty="0" smtClean="0">
                <a:solidFill>
                  <a:schemeClr val="accent1">
                    <a:lumMod val="75000"/>
                  </a:schemeClr>
                </a:solidFill>
                <a:latin typeface="微软雅黑" panose="020B0503020204020204" pitchFamily="34" charset="-122"/>
                <a:ea typeface="微软雅黑" panose="020B0503020204020204" pitchFamily="34" charset="-122"/>
                <a:cs typeface="+mn-ea"/>
              </a:rPr>
              <a:t>年广州科研机构创新能力为</a:t>
            </a:r>
            <a:r>
              <a:rPr lang="en-US" altLang="zh-CN" sz="2000" b="1" dirty="0" smtClean="0">
                <a:solidFill>
                  <a:schemeClr val="accent1">
                    <a:lumMod val="75000"/>
                  </a:schemeClr>
                </a:solidFill>
                <a:latin typeface="微软雅黑" panose="020B0503020204020204" pitchFamily="34" charset="-122"/>
                <a:ea typeface="微软雅黑" panose="020B0503020204020204" pitchFamily="34" charset="-122"/>
                <a:cs typeface="+mn-ea"/>
              </a:rPr>
              <a:t>9.5</a:t>
            </a:r>
            <a:r>
              <a:rPr lang="zh-CN" altLang="en-US" sz="2000" b="1" dirty="0" smtClean="0">
                <a:solidFill>
                  <a:schemeClr val="accent1">
                    <a:lumMod val="75000"/>
                  </a:schemeClr>
                </a:solidFill>
                <a:latin typeface="微软雅黑" panose="020B0503020204020204" pitchFamily="34" charset="-122"/>
                <a:ea typeface="微软雅黑" panose="020B0503020204020204" pitchFamily="34" charset="-122"/>
                <a:cs typeface="+mn-ea"/>
              </a:rPr>
              <a:t>；佛山为</a:t>
            </a:r>
            <a:r>
              <a:rPr lang="en-US" altLang="zh-CN" sz="2000" b="1" dirty="0" smtClean="0">
                <a:solidFill>
                  <a:schemeClr val="accent1">
                    <a:lumMod val="75000"/>
                  </a:schemeClr>
                </a:solidFill>
                <a:latin typeface="微软雅黑" panose="020B0503020204020204" pitchFamily="34" charset="-122"/>
                <a:ea typeface="微软雅黑" panose="020B0503020204020204" pitchFamily="34" charset="-122"/>
                <a:cs typeface="+mn-ea"/>
              </a:rPr>
              <a:t>1.33</a:t>
            </a:r>
            <a:r>
              <a:rPr lang="zh-CN" altLang="en-US" sz="2000" b="1" dirty="0" smtClean="0">
                <a:solidFill>
                  <a:schemeClr val="accent1">
                    <a:lumMod val="75000"/>
                  </a:schemeClr>
                </a:solidFill>
                <a:latin typeface="微软雅黑" panose="020B0503020204020204" pitchFamily="34" charset="-122"/>
                <a:ea typeface="微软雅黑" panose="020B0503020204020204" pitchFamily="34" charset="-122"/>
                <a:cs typeface="+mn-ea"/>
              </a:rPr>
              <a:t> </a:t>
            </a:r>
            <a:r>
              <a:rPr lang="en-US" altLang="zh-CN" sz="1600" b="1" baseline="30000" dirty="0" smtClean="0">
                <a:solidFill>
                  <a:schemeClr val="accent1">
                    <a:lumMod val="75000"/>
                  </a:schemeClr>
                </a:solidFill>
                <a:latin typeface="微软雅黑" panose="020B0503020204020204" pitchFamily="34" charset="-122"/>
                <a:ea typeface="微软雅黑" panose="020B0503020204020204" pitchFamily="34" charset="-122"/>
                <a:cs typeface="+mn-ea"/>
              </a:rPr>
              <a:t>[1]</a:t>
            </a:r>
            <a:r>
              <a:rPr lang="zh-CN" altLang="en-US" sz="20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endParaRPr lang="zh-CN" altLang="en-US" sz="2000" dirty="0"/>
          </a:p>
        </p:txBody>
      </p:sp>
      <p:sp>
        <p:nvSpPr>
          <p:cNvPr id="110" name="文本框 109"/>
          <p:cNvSpPr txBox="1"/>
          <p:nvPr/>
        </p:nvSpPr>
        <p:spPr>
          <a:xfrm>
            <a:off x="12903200" y="5954300"/>
            <a:ext cx="4572000" cy="507831"/>
          </a:xfrm>
          <a:prstGeom prst="rect">
            <a:avLst/>
          </a:prstGeom>
          <a:noFill/>
        </p:spPr>
        <p:txBody>
          <a:bodyPr wrap="square" rtlCol="0">
            <a:spAutoFit/>
          </a:bodyPr>
          <a:lstStyle/>
          <a:p>
            <a:pPr marL="285750" indent="-285750">
              <a:lnSpc>
                <a:spcPct val="150000"/>
              </a:lnSpc>
              <a:buFont typeface="Wingdings" panose="05000000000000000000" pitchFamily="2" charset="2"/>
              <a:buChar char="p"/>
            </a:pP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表</a:t>
            </a:r>
            <a:r>
              <a:rPr lang="en-US" altLang="zh-CN" dirty="0" smtClean="0">
                <a:solidFill>
                  <a:schemeClr val="tx2">
                    <a:lumMod val="75000"/>
                  </a:schemeClr>
                </a:solidFill>
                <a:latin typeface="方正清刻本悦宋简体" panose="02000000000000000000" pitchFamily="2" charset="-122"/>
                <a:ea typeface="方正清刻本悦宋简体" panose="02000000000000000000" pitchFamily="2" charset="-122"/>
              </a:rPr>
              <a:t>1  </a:t>
            </a:r>
            <a:r>
              <a:rPr lang="zh-CN" altLang="en-US" dirty="0" smtClean="0">
                <a:solidFill>
                  <a:schemeClr val="tx2">
                    <a:lumMod val="75000"/>
                  </a:schemeClr>
                </a:solidFill>
                <a:latin typeface="方正清刻本悦宋简体" panose="02000000000000000000" pitchFamily="2" charset="-122"/>
                <a:ea typeface="方正清刻本悦宋简体" panose="02000000000000000000" pitchFamily="2" charset="-122"/>
              </a:rPr>
              <a:t>广佛肇城市群创新辐射强度标准值</a:t>
            </a:r>
            <a:r>
              <a:rPr lang="en-US" altLang="zh-CN" baseline="30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[2]</a:t>
            </a:r>
            <a:endParaRPr lang="zh-CN" altLang="en-US" sz="1400" baseline="30000" dirty="0">
              <a:solidFill>
                <a:schemeClr val="tx2">
                  <a:lumMod val="75000"/>
                </a:schemeClr>
              </a:solidFill>
              <a:latin typeface="方正清刻本悦宋简体" panose="02000000000000000000" pitchFamily="2" charset="-122"/>
              <a:ea typeface="方正清刻本悦宋简体" panose="02000000000000000000" pitchFamily="2" charset="-122"/>
            </a:endParaRPr>
          </a:p>
        </p:txBody>
      </p:sp>
      <p:graphicFrame>
        <p:nvGraphicFramePr>
          <p:cNvPr id="95" name="表格 94"/>
          <p:cNvGraphicFramePr>
            <a:graphicFrameLocks noGrp="1"/>
          </p:cNvGraphicFramePr>
          <p:nvPr>
            <p:extLst>
              <p:ext uri="{D42A27DB-BD31-4B8C-83A1-F6EECF244321}">
                <p14:modId xmlns:p14="http://schemas.microsoft.com/office/powerpoint/2010/main" val="793191574"/>
              </p:ext>
            </p:extLst>
          </p:nvPr>
        </p:nvGraphicFramePr>
        <p:xfrm>
          <a:off x="11221383" y="6677801"/>
          <a:ext cx="5999817" cy="2656699"/>
        </p:xfrm>
        <a:graphic>
          <a:graphicData uri="http://schemas.openxmlformats.org/drawingml/2006/table">
            <a:tbl>
              <a:tblPr firstRow="1" firstCol="1" bandRow="1"/>
              <a:tblGrid>
                <a:gridCol w="1999939">
                  <a:extLst>
                    <a:ext uri="{9D8B030D-6E8A-4147-A177-3AD203B41FA5}">
                      <a16:colId xmlns:a16="http://schemas.microsoft.com/office/drawing/2014/main" val="2722505021"/>
                    </a:ext>
                  </a:extLst>
                </a:gridCol>
                <a:gridCol w="1999939">
                  <a:extLst>
                    <a:ext uri="{9D8B030D-6E8A-4147-A177-3AD203B41FA5}">
                      <a16:colId xmlns:a16="http://schemas.microsoft.com/office/drawing/2014/main" val="3308215143"/>
                    </a:ext>
                  </a:extLst>
                </a:gridCol>
                <a:gridCol w="1999939">
                  <a:extLst>
                    <a:ext uri="{9D8B030D-6E8A-4147-A177-3AD203B41FA5}">
                      <a16:colId xmlns:a16="http://schemas.microsoft.com/office/drawing/2014/main" val="2389743846"/>
                    </a:ext>
                  </a:extLst>
                </a:gridCol>
              </a:tblGrid>
              <a:tr h="824157">
                <a:tc>
                  <a:txBody>
                    <a:bodyPr/>
                    <a:lstStyle/>
                    <a:p>
                      <a:pPr algn="ctr">
                        <a:spcAft>
                          <a:spcPts val="0"/>
                        </a:spcAft>
                      </a:pPr>
                      <a:endParaRPr lang="zh-CN" sz="2000" kern="100" dirty="0">
                        <a:solidFill>
                          <a:schemeClr val="tx2"/>
                        </a:solidFill>
                        <a:effectLst/>
                        <a:latin typeface="华文中宋" panose="02010600040101010101" pitchFamily="2" charset="-122"/>
                        <a:ea typeface="华文中宋" panose="02010600040101010101" pitchFamily="2" charset="-122"/>
                        <a:cs typeface="Times New Roman" panose="02020603050405020304" pitchFamily="18" charset="0"/>
                      </a:endParaRP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spcAft>
                          <a:spcPts val="0"/>
                        </a:spcAft>
                      </a:pPr>
                      <a:r>
                        <a:rPr lang="zh-CN" sz="2800" kern="100" dirty="0">
                          <a:solidFill>
                            <a:schemeClr val="tx2"/>
                          </a:solidFill>
                          <a:effectLst/>
                          <a:latin typeface="华文中宋" panose="02010600040101010101" pitchFamily="2" charset="-122"/>
                          <a:ea typeface="华文中宋" panose="02010600040101010101" pitchFamily="2" charset="-122"/>
                          <a:cs typeface="Times New Roman" panose="02020603050405020304" pitchFamily="18" charset="0"/>
                        </a:rPr>
                        <a:t>广州</a:t>
                      </a: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spcAft>
                          <a:spcPts val="0"/>
                        </a:spcAft>
                      </a:pPr>
                      <a:r>
                        <a:rPr lang="zh-CN" sz="2800" kern="100" dirty="0">
                          <a:solidFill>
                            <a:schemeClr val="tx2"/>
                          </a:solidFill>
                          <a:effectLst/>
                          <a:latin typeface="华文中宋" panose="02010600040101010101" pitchFamily="2" charset="-122"/>
                          <a:ea typeface="华文中宋" panose="02010600040101010101" pitchFamily="2" charset="-122"/>
                          <a:cs typeface="Times New Roman" panose="02020603050405020304" pitchFamily="18" charset="0"/>
                        </a:rPr>
                        <a:t>佛山</a:t>
                      </a: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154316348"/>
                  </a:ext>
                </a:extLst>
              </a:tr>
              <a:tr h="910087">
                <a:tc>
                  <a:txBody>
                    <a:bodyPr/>
                    <a:lstStyle/>
                    <a:p>
                      <a:pPr algn="ctr">
                        <a:spcAft>
                          <a:spcPts val="0"/>
                        </a:spcAft>
                      </a:pPr>
                      <a:r>
                        <a:rPr lang="zh-CN" sz="2800" kern="100" dirty="0">
                          <a:solidFill>
                            <a:schemeClr val="tx2"/>
                          </a:solidFill>
                          <a:effectLst/>
                          <a:latin typeface="华文中宋" panose="02010600040101010101" pitchFamily="2" charset="-122"/>
                          <a:ea typeface="华文中宋" panose="02010600040101010101" pitchFamily="2" charset="-122"/>
                          <a:cs typeface="Times New Roman" panose="02020603050405020304" pitchFamily="18" charset="0"/>
                        </a:rPr>
                        <a:t>佛山</a:t>
                      </a: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spcAft>
                          <a:spcPts val="0"/>
                        </a:spcAft>
                      </a:pPr>
                      <a:r>
                        <a:rPr lang="en-US" sz="2800" kern="100" dirty="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rPr>
                        <a:t>1</a:t>
                      </a:r>
                      <a:endParaRPr lang="zh-CN" sz="2800" kern="100" dirty="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endParaRP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spcAft>
                          <a:spcPts val="0"/>
                        </a:spcAft>
                      </a:pPr>
                      <a:r>
                        <a:rPr lang="en-US" sz="2800" kern="100" dirty="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rPr>
                        <a:t>/</a:t>
                      </a:r>
                      <a:endParaRPr lang="zh-CN" sz="2800" kern="100" dirty="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endParaRP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19797208"/>
                  </a:ext>
                </a:extLst>
              </a:tr>
              <a:tr h="922455">
                <a:tc>
                  <a:txBody>
                    <a:bodyPr/>
                    <a:lstStyle/>
                    <a:p>
                      <a:pPr algn="ctr">
                        <a:spcAft>
                          <a:spcPts val="0"/>
                        </a:spcAft>
                      </a:pPr>
                      <a:r>
                        <a:rPr lang="zh-CN" sz="2800" kern="100">
                          <a:solidFill>
                            <a:schemeClr val="tx2"/>
                          </a:solidFill>
                          <a:effectLst/>
                          <a:latin typeface="华文中宋" panose="02010600040101010101" pitchFamily="2" charset="-122"/>
                          <a:ea typeface="华文中宋" panose="02010600040101010101" pitchFamily="2" charset="-122"/>
                          <a:cs typeface="Times New Roman" panose="02020603050405020304" pitchFamily="18" charset="0"/>
                        </a:rPr>
                        <a:t>肇庆</a:t>
                      </a: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spcAft>
                          <a:spcPts val="0"/>
                        </a:spcAft>
                      </a:pPr>
                      <a:r>
                        <a:rPr lang="en-US" altLang="zh-CN" sz="2800" kern="100" dirty="0" smtClean="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rPr>
                        <a:t>0.32</a:t>
                      </a:r>
                      <a:endParaRPr lang="zh-CN" sz="2800" kern="100" dirty="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endParaRP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spcAft>
                          <a:spcPts val="0"/>
                        </a:spcAft>
                      </a:pPr>
                      <a:r>
                        <a:rPr lang="en-US" sz="2800" kern="100" dirty="0" smtClean="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rPr>
                        <a:t>0.12</a:t>
                      </a:r>
                      <a:endParaRPr lang="zh-CN" sz="2800" kern="100" dirty="0">
                        <a:solidFill>
                          <a:schemeClr val="tx2"/>
                        </a:solidFill>
                        <a:effectLst/>
                        <a:latin typeface="Times New Roman" panose="02020603050405020304" pitchFamily="18" charset="0"/>
                        <a:ea typeface="华文中宋" panose="02010600040101010101" pitchFamily="2" charset="-122"/>
                        <a:cs typeface="Times New Roman" panose="02020603050405020304" pitchFamily="18" charset="0"/>
                      </a:endParaRPr>
                    </a:p>
                  </a:txBody>
                  <a:tcPr marL="68580" marR="68580" marT="0" marB="0" anchor="ct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171842827"/>
                  </a:ext>
                </a:extLst>
              </a:tr>
            </a:tbl>
          </a:graphicData>
        </a:graphic>
      </p:graphicFrame>
      <p:cxnSp>
        <p:nvCxnSpPr>
          <p:cNvPr id="4" name="直接连接符 3"/>
          <p:cNvCxnSpPr/>
          <p:nvPr/>
        </p:nvCxnSpPr>
        <p:spPr>
          <a:xfrm>
            <a:off x="11221383" y="6670447"/>
            <a:ext cx="1961217" cy="809977"/>
          </a:xfrm>
          <a:prstGeom prst="line">
            <a:avLst/>
          </a:prstGeom>
          <a:ln>
            <a:solidFill>
              <a:srgbClr val="145592"/>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12152243" y="6667500"/>
            <a:ext cx="1261838" cy="461665"/>
          </a:xfrm>
          <a:prstGeom prst="rect">
            <a:avLst/>
          </a:prstGeom>
          <a:noFill/>
        </p:spPr>
        <p:txBody>
          <a:bodyPr wrap="square" rtlCol="0">
            <a:spAutoFit/>
          </a:bodyPr>
          <a:lstStyle/>
          <a:p>
            <a:r>
              <a:rPr lang="zh-CN" altLang="en-US" sz="2400" dirty="0" smtClean="0">
                <a:solidFill>
                  <a:srgbClr val="44546A"/>
                </a:solidFill>
                <a:latin typeface="华文中宋" panose="02010600040101010101" pitchFamily="2" charset="-122"/>
                <a:ea typeface="华文中宋" panose="02010600040101010101" pitchFamily="2" charset="-122"/>
              </a:rPr>
              <a:t>辐射源</a:t>
            </a:r>
            <a:endParaRPr lang="zh-CN" altLang="en-US" sz="2400" dirty="0">
              <a:solidFill>
                <a:srgbClr val="44546A"/>
              </a:solidFill>
              <a:latin typeface="华文中宋" panose="02010600040101010101" pitchFamily="2" charset="-122"/>
              <a:ea typeface="华文中宋" panose="02010600040101010101" pitchFamily="2" charset="-122"/>
            </a:endParaRPr>
          </a:p>
        </p:txBody>
      </p:sp>
      <p:sp>
        <p:nvSpPr>
          <p:cNvPr id="64" name="文本框 63"/>
          <p:cNvSpPr txBox="1"/>
          <p:nvPr/>
        </p:nvSpPr>
        <p:spPr>
          <a:xfrm>
            <a:off x="11427673" y="7044035"/>
            <a:ext cx="929776" cy="461665"/>
          </a:xfrm>
          <a:prstGeom prst="rect">
            <a:avLst/>
          </a:prstGeom>
          <a:noFill/>
        </p:spPr>
        <p:txBody>
          <a:bodyPr wrap="square" rtlCol="0">
            <a:spAutoFit/>
          </a:bodyPr>
          <a:lstStyle/>
          <a:p>
            <a:r>
              <a:rPr lang="zh-CN" altLang="en-US" sz="2400" dirty="0" smtClean="0">
                <a:solidFill>
                  <a:srgbClr val="44546A"/>
                </a:solidFill>
                <a:latin typeface="华文中宋" panose="02010600040101010101" pitchFamily="2" charset="-122"/>
                <a:ea typeface="华文中宋" panose="02010600040101010101" pitchFamily="2" charset="-122"/>
              </a:rPr>
              <a:t>腹地</a:t>
            </a:r>
            <a:endParaRPr lang="zh-CN" altLang="en-US" sz="2400" dirty="0">
              <a:solidFill>
                <a:srgbClr val="44546A"/>
              </a:solidFill>
              <a:latin typeface="华文中宋" panose="02010600040101010101" pitchFamily="2" charset="-122"/>
              <a:ea typeface="华文中宋" panose="02010600040101010101" pitchFamily="2" charset="-122"/>
            </a:endParaRPr>
          </a:p>
        </p:txBody>
      </p:sp>
      <p:sp>
        <p:nvSpPr>
          <p:cNvPr id="8" name="矩形 7"/>
          <p:cNvSpPr/>
          <p:nvPr/>
        </p:nvSpPr>
        <p:spPr>
          <a:xfrm>
            <a:off x="715036" y="9460096"/>
            <a:ext cx="8809032" cy="276999"/>
          </a:xfrm>
          <a:prstGeom prst="rect">
            <a:avLst/>
          </a:prstGeom>
        </p:spPr>
        <p:txBody>
          <a:bodyPr wrap="square">
            <a:spAutoFit/>
          </a:bodyPr>
          <a:lstStyle/>
          <a:p>
            <a:r>
              <a:rPr lang="en-US" altLang="zh-CN" sz="1200" dirty="0">
                <a:solidFill>
                  <a:schemeClr val="tx2">
                    <a:lumMod val="75000"/>
                  </a:schemeClr>
                </a:solidFill>
                <a:latin typeface="方正清刻本悦宋简体" panose="02000000000000000000" pitchFamily="2" charset="-122"/>
                <a:ea typeface="方正清刻本悦宋简体" panose="02000000000000000000" pitchFamily="2" charset="-122"/>
              </a:rPr>
              <a:t>[1]</a:t>
            </a:r>
            <a:r>
              <a:rPr lang="zh-CN" altLang="en-US" sz="1200" dirty="0">
                <a:solidFill>
                  <a:schemeClr val="tx2">
                    <a:lumMod val="75000"/>
                  </a:schemeClr>
                </a:solidFill>
                <a:latin typeface="方正清刻本悦宋简体" panose="02000000000000000000" pitchFamily="2" charset="-122"/>
                <a:ea typeface="方正清刻本悦宋简体" panose="02000000000000000000" pitchFamily="2" charset="-122"/>
              </a:rPr>
              <a:t>于航</a:t>
            </a:r>
            <a:r>
              <a:rPr lang="en-US" altLang="zh-CN" sz="1200" dirty="0">
                <a:solidFill>
                  <a:schemeClr val="tx2">
                    <a:lumMod val="75000"/>
                  </a:schemeClr>
                </a:solidFill>
                <a:latin typeface="方正清刻本悦宋简体" panose="02000000000000000000" pitchFamily="2" charset="-122"/>
                <a:ea typeface="方正清刻本悦宋简体" panose="02000000000000000000" pitchFamily="2" charset="-122"/>
              </a:rPr>
              <a:t>.</a:t>
            </a:r>
            <a:r>
              <a:rPr lang="zh-CN" altLang="en-US" sz="1200" dirty="0">
                <a:solidFill>
                  <a:schemeClr val="tx2">
                    <a:lumMod val="75000"/>
                  </a:schemeClr>
                </a:solidFill>
                <a:latin typeface="方正清刻本悦宋简体" panose="02000000000000000000" pitchFamily="2" charset="-122"/>
                <a:ea typeface="方正清刻本悦宋简体" panose="02000000000000000000" pitchFamily="2" charset="-122"/>
              </a:rPr>
              <a:t>中心城市科技创新对城市群协同创新的影响研究</a:t>
            </a:r>
            <a:r>
              <a:rPr lang="en-US" altLang="zh-CN" sz="1200" dirty="0">
                <a:solidFill>
                  <a:schemeClr val="tx2">
                    <a:lumMod val="75000"/>
                  </a:schemeClr>
                </a:solidFill>
                <a:latin typeface="方正清刻本悦宋简体" panose="02000000000000000000" pitchFamily="2" charset="-122"/>
                <a:ea typeface="方正清刻本悦宋简体" panose="02000000000000000000" pitchFamily="2" charset="-122"/>
              </a:rPr>
              <a:t>[D].</a:t>
            </a:r>
            <a:r>
              <a:rPr lang="zh-CN" altLang="en-US" sz="1200" dirty="0">
                <a:solidFill>
                  <a:schemeClr val="tx2">
                    <a:lumMod val="75000"/>
                  </a:schemeClr>
                </a:solidFill>
                <a:latin typeface="方正清刻本悦宋简体" panose="02000000000000000000" pitchFamily="2" charset="-122"/>
                <a:ea typeface="方正清刻本悦宋简体" panose="02000000000000000000" pitchFamily="2" charset="-122"/>
              </a:rPr>
              <a:t>河北经贸学</a:t>
            </a:r>
            <a:r>
              <a:rPr lang="en-US" altLang="zh-CN" sz="1200" dirty="0">
                <a:solidFill>
                  <a:schemeClr val="tx2">
                    <a:lumMod val="75000"/>
                  </a:schemeClr>
                </a:solidFill>
                <a:latin typeface="方正清刻本悦宋简体" panose="02000000000000000000" pitchFamily="2" charset="-122"/>
                <a:ea typeface="方正清刻本悦宋简体" panose="02000000000000000000" pitchFamily="2" charset="-122"/>
              </a:rPr>
              <a:t>,2024.DOI:10.27106/d.cnki.ghbju.2024.000555</a:t>
            </a:r>
            <a:r>
              <a:rPr lang="en-US" altLang="zh-CN" sz="1200" dirty="0">
                <a:solidFill>
                  <a:srgbClr val="666666"/>
                </a:solidFill>
                <a:latin typeface="Microsoft yahei" panose="020B0503020204020204" pitchFamily="34" charset="-122"/>
                <a:ea typeface="Microsoft yahei" panose="020B0503020204020204" pitchFamily="34" charset="-122"/>
              </a:rPr>
              <a:t>.</a:t>
            </a:r>
            <a:endParaRPr lang="zh-CN" altLang="en-US" sz="1200" dirty="0"/>
          </a:p>
        </p:txBody>
      </p:sp>
      <p:sp>
        <p:nvSpPr>
          <p:cNvPr id="65" name="矩形 64"/>
          <p:cNvSpPr/>
          <p:nvPr/>
        </p:nvSpPr>
        <p:spPr>
          <a:xfrm>
            <a:off x="10922000" y="9530090"/>
            <a:ext cx="8661400" cy="261610"/>
          </a:xfrm>
          <a:prstGeom prst="rect">
            <a:avLst/>
          </a:prstGeom>
        </p:spPr>
        <p:txBody>
          <a:bodyPr wrap="square">
            <a:spAutoFit/>
          </a:bodyPr>
          <a:lstStyle/>
          <a:p>
            <a:r>
              <a:rPr lang="en-US" altLang="zh-CN" sz="11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a:t>
            </a:r>
            <a:r>
              <a:rPr lang="en-US" altLang="zh-CN" sz="1100" dirty="0">
                <a:solidFill>
                  <a:schemeClr val="tx2">
                    <a:lumMod val="75000"/>
                  </a:schemeClr>
                </a:solidFill>
                <a:latin typeface="方正清刻本悦宋简体" panose="02000000000000000000" pitchFamily="2" charset="-122"/>
                <a:ea typeface="方正清刻本悦宋简体" panose="02000000000000000000" pitchFamily="2" charset="-122"/>
              </a:rPr>
              <a:t>2</a:t>
            </a:r>
            <a:r>
              <a:rPr lang="en-US" altLang="zh-CN" sz="11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a:t>
            </a:r>
            <a:r>
              <a:rPr lang="zh-CN" altLang="en-US" sz="11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 刘</a:t>
            </a:r>
            <a:r>
              <a:rPr lang="zh-CN" altLang="en-US" sz="1100" dirty="0">
                <a:solidFill>
                  <a:schemeClr val="tx2">
                    <a:lumMod val="75000"/>
                  </a:schemeClr>
                </a:solidFill>
                <a:latin typeface="方正清刻本悦宋简体" panose="02000000000000000000" pitchFamily="2" charset="-122"/>
                <a:ea typeface="方正清刻本悦宋简体" panose="02000000000000000000" pitchFamily="2" charset="-122"/>
              </a:rPr>
              <a:t>鹏飞</a:t>
            </a:r>
            <a:r>
              <a:rPr lang="en-US" altLang="zh-CN" sz="1100" dirty="0">
                <a:solidFill>
                  <a:schemeClr val="tx2">
                    <a:lumMod val="75000"/>
                  </a:schemeClr>
                </a:solidFill>
                <a:latin typeface="方正清刻本悦宋简体" panose="02000000000000000000" pitchFamily="2" charset="-122"/>
                <a:ea typeface="方正清刻本悦宋简体" panose="02000000000000000000" pitchFamily="2" charset="-122"/>
              </a:rPr>
              <a:t>.</a:t>
            </a:r>
            <a:r>
              <a:rPr lang="zh-CN" altLang="en-US" sz="1100" dirty="0">
                <a:solidFill>
                  <a:schemeClr val="tx2">
                    <a:lumMod val="75000"/>
                  </a:schemeClr>
                </a:solidFill>
                <a:latin typeface="方正清刻本悦宋简体" panose="02000000000000000000" pitchFamily="2" charset="-122"/>
                <a:ea typeface="方正清刻本悦宋简体" panose="02000000000000000000" pitchFamily="2" charset="-122"/>
              </a:rPr>
              <a:t>广佛都市区创新空间单元与创新网络研究</a:t>
            </a:r>
            <a:r>
              <a:rPr lang="en-US" altLang="zh-CN" sz="1100" dirty="0">
                <a:solidFill>
                  <a:schemeClr val="tx2">
                    <a:lumMod val="75000"/>
                  </a:schemeClr>
                </a:solidFill>
                <a:latin typeface="方正清刻本悦宋简体" panose="02000000000000000000" pitchFamily="2" charset="-122"/>
                <a:ea typeface="方正清刻本悦宋简体" panose="02000000000000000000" pitchFamily="2" charset="-122"/>
              </a:rPr>
              <a:t>[D].</a:t>
            </a:r>
            <a:r>
              <a:rPr lang="zh-CN" altLang="en-US" sz="1100" dirty="0">
                <a:solidFill>
                  <a:schemeClr val="tx2">
                    <a:lumMod val="75000"/>
                  </a:schemeClr>
                </a:solidFill>
                <a:latin typeface="方正清刻本悦宋简体" panose="02000000000000000000" pitchFamily="2" charset="-122"/>
                <a:ea typeface="方正清刻本悦宋简体" panose="02000000000000000000" pitchFamily="2" charset="-122"/>
              </a:rPr>
              <a:t>华南</a:t>
            </a:r>
            <a:r>
              <a:rPr lang="zh-CN" altLang="en-US" sz="11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理工学</a:t>
            </a:r>
            <a:r>
              <a:rPr lang="en-US" altLang="zh-CN" sz="1100" dirty="0">
                <a:solidFill>
                  <a:schemeClr val="tx2">
                    <a:lumMod val="75000"/>
                  </a:schemeClr>
                </a:solidFill>
                <a:latin typeface="方正清刻本悦宋简体" panose="02000000000000000000" pitchFamily="2" charset="-122"/>
                <a:ea typeface="方正清刻本悦宋简体" panose="02000000000000000000" pitchFamily="2" charset="-122"/>
              </a:rPr>
              <a:t>,</a:t>
            </a:r>
            <a:r>
              <a:rPr lang="en-US" altLang="zh-CN" sz="11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2023.DOI:10.27151/d.cnki.ghnlu.2023.00990</a:t>
            </a:r>
            <a:r>
              <a:rPr lang="en-US" altLang="zh-CN" sz="1100" dirty="0">
                <a:solidFill>
                  <a:schemeClr val="tx2">
                    <a:lumMod val="75000"/>
                  </a:schemeClr>
                </a:solidFill>
                <a:latin typeface="方正清刻本悦宋简体" panose="02000000000000000000" pitchFamily="2" charset="-122"/>
                <a:ea typeface="方正清刻本悦宋简体" panose="02000000000000000000" pitchFamily="2" charset="-122"/>
              </a:rPr>
              <a:t>.</a:t>
            </a:r>
            <a:endParaRPr lang="zh-CN" altLang="en-US" sz="1100" dirty="0"/>
          </a:p>
        </p:txBody>
      </p:sp>
      <p:sp>
        <p:nvSpPr>
          <p:cNvPr id="66" name="矩形 65"/>
          <p:cNvSpPr/>
          <p:nvPr/>
        </p:nvSpPr>
        <p:spPr>
          <a:xfrm>
            <a:off x="3096382" y="2450166"/>
            <a:ext cx="12981818" cy="738664"/>
          </a:xfrm>
          <a:prstGeom prst="rect">
            <a:avLst/>
          </a:prstGeom>
        </p:spPr>
        <p:txBody>
          <a:bodyPr wrap="square">
            <a:spAutoFit/>
          </a:bodyPr>
          <a:lstStyle/>
          <a:p>
            <a:pPr>
              <a:lnSpc>
                <a:spcPct val="150000"/>
              </a:lnSpc>
            </a:pPr>
            <a:r>
              <a:rPr lang="zh-CN" altLang="en-US"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注意</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a:t>
            </a:r>
            <a:r>
              <a:rPr lang="zh-CN" altLang="en-US" sz="2800" dirty="0" smtClean="0">
                <a:solidFill>
                  <a:srgbClr val="C00000"/>
                </a:solidFill>
                <a:latin typeface="华文中宋" panose="02010600040101010101" pitchFamily="2" charset="-122"/>
                <a:ea typeface="华文中宋" panose="02010600040101010101" pitchFamily="2" charset="-122"/>
                <a:cs typeface="微软雅黑" panose="020B0503020204020204" charset="-122"/>
              </a:rPr>
              <a:t>城市功能强度</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和</a:t>
            </a:r>
            <a:r>
              <a:rPr lang="zh-CN" altLang="en-US" sz="2800" dirty="0" smtClean="0">
                <a:solidFill>
                  <a:srgbClr val="C00000"/>
                </a:solidFill>
                <a:latin typeface="华文中宋" panose="02010600040101010101" pitchFamily="2" charset="-122"/>
                <a:ea typeface="华文中宋" panose="02010600040101010101" pitchFamily="2" charset="-122"/>
                <a:cs typeface="微软雅黑" panose="020B0503020204020204" charset="-122"/>
              </a:rPr>
              <a:t>城市</a:t>
            </a:r>
            <a:r>
              <a:rPr lang="en-US" altLang="zh-CN" sz="2800" dirty="0" smtClean="0">
                <a:solidFill>
                  <a:srgbClr val="C00000"/>
                </a:solidFill>
                <a:latin typeface="华文中宋" panose="02010600040101010101" pitchFamily="2" charset="-122"/>
                <a:ea typeface="华文中宋" panose="02010600040101010101" pitchFamily="2" charset="-122"/>
                <a:cs typeface="微软雅黑" panose="020B0503020204020204" charset="-122"/>
              </a:rPr>
              <a:t>-</a:t>
            </a:r>
            <a:r>
              <a:rPr lang="zh-CN" altLang="en-US" sz="2800" dirty="0" smtClean="0">
                <a:solidFill>
                  <a:srgbClr val="C00000"/>
                </a:solidFill>
                <a:latin typeface="华文中宋" panose="02010600040101010101" pitchFamily="2" charset="-122"/>
                <a:ea typeface="华文中宋" panose="02010600040101010101" pitchFamily="2" charset="-122"/>
                <a:cs typeface="微软雅黑" panose="020B0503020204020204" charset="-122"/>
              </a:rPr>
              <a:t>腹地间的距离</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是影响大都市辐射功能强度的关键因素</a:t>
            </a:r>
            <a:endParaRPr lang="en-US" altLang="zh-CN" sz="2800" dirty="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endParaRPr>
          </a:p>
        </p:txBody>
      </p:sp>
      <p:pic>
        <p:nvPicPr>
          <p:cNvPr id="67" name="图片 66"/>
          <p:cNvPicPr>
            <a:picLocks noChangeAspect="1"/>
          </p:cNvPicPr>
          <p:nvPr/>
        </p:nvPicPr>
        <p:blipFill rotWithShape="1">
          <a:blip r:embed="rId8" cstate="print">
            <a:extLst>
              <a:ext uri="{28A0092B-C50C-407E-A947-70E740481C1C}">
                <a14:useLocalDpi xmlns:a14="http://schemas.microsoft.com/office/drawing/2010/main" val="0"/>
              </a:ext>
            </a:extLst>
          </a:blip>
          <a:srcRect l="53776" t="16824" r="6829" b="13143"/>
          <a:stretch/>
        </p:blipFill>
        <p:spPr>
          <a:xfrm>
            <a:off x="2156237" y="2400300"/>
            <a:ext cx="967963" cy="967963"/>
          </a:xfrm>
          <a:prstGeom prst="rect">
            <a:avLst/>
          </a:prstGeom>
        </p:spPr>
      </p:pic>
      <p:pic>
        <p:nvPicPr>
          <p:cNvPr id="68" name="图片 67"/>
          <p:cNvPicPr>
            <a:picLocks noChangeAspect="1"/>
          </p:cNvPicPr>
          <p:nvPr/>
        </p:nvPicPr>
        <p:blipFill>
          <a:blip r:embed="rId9"/>
          <a:stretch>
            <a:fillRect/>
          </a:stretch>
        </p:blipFill>
        <p:spPr>
          <a:xfrm>
            <a:off x="3640529" y="-117041"/>
            <a:ext cx="3694496" cy="1761897"/>
          </a:xfrm>
          <a:prstGeom prst="rect">
            <a:avLst/>
          </a:prstGeom>
        </p:spPr>
      </p:pic>
      <p:cxnSp>
        <p:nvCxnSpPr>
          <p:cNvPr id="69" name="直接连接符 68"/>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70" name="直接连接符 69"/>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sp>
        <p:nvSpPr>
          <p:cNvPr id="3" name="文本框 2"/>
          <p:cNvSpPr txBox="1"/>
          <p:nvPr/>
        </p:nvSpPr>
        <p:spPr>
          <a:xfrm>
            <a:off x="5717904" y="6799652"/>
            <a:ext cx="697627" cy="400110"/>
          </a:xfrm>
          <a:prstGeom prst="rect">
            <a:avLst/>
          </a:prstGeom>
          <a:solidFill>
            <a:schemeClr val="bg1"/>
          </a:solidFill>
        </p:spPr>
        <p:txBody>
          <a:bodyPr wrap="none" rtlCol="0">
            <a:spAutoFit/>
          </a:bodyPr>
          <a:lstStyle/>
          <a:p>
            <a:r>
              <a:rPr lang="zh-CN" altLang="en-US" sz="2000" b="1" dirty="0">
                <a:solidFill>
                  <a:schemeClr val="accent1">
                    <a:lumMod val="50000"/>
                  </a:schemeClr>
                </a:solidFill>
              </a:rPr>
              <a:t>佛山</a:t>
            </a:r>
          </a:p>
        </p:txBody>
      </p:sp>
      <p:sp>
        <p:nvSpPr>
          <p:cNvPr id="71" name="文本框 70"/>
          <p:cNvSpPr txBox="1"/>
          <p:nvPr/>
        </p:nvSpPr>
        <p:spPr>
          <a:xfrm>
            <a:off x="6388973" y="6332460"/>
            <a:ext cx="697627" cy="400110"/>
          </a:xfrm>
          <a:prstGeom prst="rect">
            <a:avLst/>
          </a:prstGeom>
          <a:solidFill>
            <a:schemeClr val="bg1"/>
          </a:solidFill>
        </p:spPr>
        <p:txBody>
          <a:bodyPr wrap="none" rtlCol="0">
            <a:spAutoFit/>
          </a:bodyPr>
          <a:lstStyle/>
          <a:p>
            <a:r>
              <a:rPr lang="zh-CN" altLang="en-US" sz="2000" b="1" dirty="0" smtClean="0">
                <a:solidFill>
                  <a:schemeClr val="accent1">
                    <a:lumMod val="50000"/>
                  </a:schemeClr>
                </a:solidFill>
              </a:rPr>
              <a:t>广州</a:t>
            </a:r>
            <a:endParaRPr lang="zh-CN" altLang="en-US" sz="2000" b="1" dirty="0">
              <a:solidFill>
                <a:schemeClr val="accent1">
                  <a:lumMod val="50000"/>
                </a:schemeClr>
              </a:solidFill>
            </a:endParaRPr>
          </a:p>
        </p:txBody>
      </p:sp>
      <p:sp>
        <p:nvSpPr>
          <p:cNvPr id="72" name="文本框 71"/>
          <p:cNvSpPr txBox="1"/>
          <p:nvPr/>
        </p:nvSpPr>
        <p:spPr>
          <a:xfrm>
            <a:off x="5105400" y="5896474"/>
            <a:ext cx="697627" cy="400110"/>
          </a:xfrm>
          <a:prstGeom prst="rect">
            <a:avLst/>
          </a:prstGeom>
          <a:solidFill>
            <a:schemeClr val="bg1"/>
          </a:solidFill>
        </p:spPr>
        <p:txBody>
          <a:bodyPr wrap="none" rtlCol="0">
            <a:spAutoFit/>
          </a:bodyPr>
          <a:lstStyle/>
          <a:p>
            <a:r>
              <a:rPr lang="zh-CN" altLang="en-US" sz="2000" b="1" dirty="0" smtClean="0">
                <a:solidFill>
                  <a:schemeClr val="accent1">
                    <a:lumMod val="50000"/>
                  </a:schemeClr>
                </a:solidFill>
              </a:rPr>
              <a:t>肇庆</a:t>
            </a:r>
            <a:endParaRPr lang="zh-CN" altLang="en-US" sz="2000" b="1" dirty="0">
              <a:solidFill>
                <a:schemeClr val="accent1">
                  <a:lumMod val="50000"/>
                </a:schemeClr>
              </a:solidFill>
            </a:endParaRPr>
          </a:p>
        </p:txBody>
      </p:sp>
    </p:spTree>
    <p:extLst>
      <p:ext uri="{BB962C8B-B14F-4D97-AF65-F5344CB8AC3E}">
        <p14:creationId xmlns:p14="http://schemas.microsoft.com/office/powerpoint/2010/main" val="7009169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7"/>
                                        </p:tgtEl>
                                        <p:attrNameLst>
                                          <p:attrName>style.visibility</p:attrName>
                                        </p:attrNameLst>
                                      </p:cBhvr>
                                      <p:to>
                                        <p:strVal val="visible"/>
                                      </p:to>
                                    </p:set>
                                    <p:animEffect transition="in" filter="randombar(horizontal)">
                                      <p:cBhvr>
                                        <p:cTn id="7" dur="500"/>
                                        <p:tgtEl>
                                          <p:spTgt spid="77"/>
                                        </p:tgtEl>
                                      </p:cBhvr>
                                    </p:animEffect>
                                  </p:childTnLst>
                                </p:cTn>
                              </p:par>
                              <p:par>
                                <p:cTn id="8" presetID="14" presetClass="entr" presetSubtype="10" fill="hold" nodeType="withEffect">
                                  <p:stCondLst>
                                    <p:cond delay="0"/>
                                  </p:stCondLst>
                                  <p:childTnLst>
                                    <p:set>
                                      <p:cBhvr>
                                        <p:cTn id="9" dur="1" fill="hold">
                                          <p:stCondLst>
                                            <p:cond delay="0"/>
                                          </p:stCondLst>
                                        </p:cTn>
                                        <p:tgtEl>
                                          <p:spTgt spid="57"/>
                                        </p:tgtEl>
                                        <p:attrNameLst>
                                          <p:attrName>style.visibility</p:attrName>
                                        </p:attrNameLst>
                                      </p:cBhvr>
                                      <p:to>
                                        <p:strVal val="visible"/>
                                      </p:to>
                                    </p:set>
                                    <p:animEffect transition="in" filter="randombar(horizontal)">
                                      <p:cBhvr>
                                        <p:cTn id="10" dur="500"/>
                                        <p:tgtEl>
                                          <p:spTgt spid="5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4" fill="hold" grpId="1" nodeType="clickEffect">
                                  <p:stCondLst>
                                    <p:cond delay="0"/>
                                  </p:stCondLst>
                                  <p:childTnLst>
                                    <p:animEffect transition="out" filter="wipe(down)">
                                      <p:cBhvr>
                                        <p:cTn id="14" dur="500"/>
                                        <p:tgtEl>
                                          <p:spTgt spid="77"/>
                                        </p:tgtEl>
                                      </p:cBhvr>
                                    </p:animEffect>
                                    <p:set>
                                      <p:cBhvr>
                                        <p:cTn id="15" dur="1" fill="hold">
                                          <p:stCondLst>
                                            <p:cond delay="499"/>
                                          </p:stCondLst>
                                        </p:cTn>
                                        <p:tgtEl>
                                          <p:spTgt spid="77"/>
                                        </p:tgtEl>
                                        <p:attrNameLst>
                                          <p:attrName>style.visibility</p:attrName>
                                        </p:attrNameLst>
                                      </p:cBhvr>
                                      <p:to>
                                        <p:strVal val="hidden"/>
                                      </p:to>
                                    </p:set>
                                  </p:childTnLst>
                                </p:cTn>
                              </p:par>
                              <p:par>
                                <p:cTn id="16" presetID="22" presetClass="exit" presetSubtype="4" fill="hold" nodeType="withEffect">
                                  <p:stCondLst>
                                    <p:cond delay="0"/>
                                  </p:stCondLst>
                                  <p:childTnLst>
                                    <p:animEffect transition="out" filter="wipe(down)">
                                      <p:cBhvr>
                                        <p:cTn id="17" dur="500"/>
                                        <p:tgtEl>
                                          <p:spTgt spid="57"/>
                                        </p:tgtEl>
                                      </p:cBhvr>
                                    </p:animEffect>
                                    <p:set>
                                      <p:cBhvr>
                                        <p:cTn id="18" dur="1" fill="hold">
                                          <p:stCondLst>
                                            <p:cond delay="499"/>
                                          </p:stCondLst>
                                        </p:cTn>
                                        <p:tgtEl>
                                          <p:spTgt spid="5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66"/>
                                        </p:tgtEl>
                                        <p:attrNameLst>
                                          <p:attrName>style.visibility</p:attrName>
                                        </p:attrNameLst>
                                      </p:cBhvr>
                                      <p:to>
                                        <p:strVal val="visible"/>
                                      </p:to>
                                    </p:set>
                                    <p:animEffect transition="in" filter="randombar(horizontal)">
                                      <p:cBhvr>
                                        <p:cTn id="23" dur="500"/>
                                        <p:tgtEl>
                                          <p:spTgt spid="66"/>
                                        </p:tgtEl>
                                      </p:cBhvr>
                                    </p:animEffect>
                                  </p:childTnLst>
                                </p:cTn>
                              </p:par>
                              <p:par>
                                <p:cTn id="24" presetID="14" presetClass="entr" presetSubtype="10" fill="hold" nodeType="withEffect">
                                  <p:stCondLst>
                                    <p:cond delay="0"/>
                                  </p:stCondLst>
                                  <p:childTnLst>
                                    <p:set>
                                      <p:cBhvr>
                                        <p:cTn id="25" dur="1" fill="hold">
                                          <p:stCondLst>
                                            <p:cond delay="0"/>
                                          </p:stCondLst>
                                        </p:cTn>
                                        <p:tgtEl>
                                          <p:spTgt spid="67"/>
                                        </p:tgtEl>
                                        <p:attrNameLst>
                                          <p:attrName>style.visibility</p:attrName>
                                        </p:attrNameLst>
                                      </p:cBhvr>
                                      <p:to>
                                        <p:strVal val="visible"/>
                                      </p:to>
                                    </p:set>
                                    <p:animEffect transition="in" filter="randombar(horizontal)">
                                      <p:cBhvr>
                                        <p:cTn id="26"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p:bldP spid="77" grpId="1"/>
      <p:bldP spid="6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a:extLst>
              <a:ext uri="{FF2B5EF4-FFF2-40B4-BE49-F238E27FC236}">
                <a16:creationId xmlns:a16="http://schemas.microsoft.com/office/drawing/2014/main" id="{D7076F29-BA81-AD4C-0FCD-962EE61290E1}"/>
              </a:ext>
            </a:extLst>
          </p:cNvPr>
          <p:cNvGrpSpPr/>
          <p:nvPr/>
        </p:nvGrpSpPr>
        <p:grpSpPr>
          <a:xfrm>
            <a:off x="914400" y="2019300"/>
            <a:ext cx="16535523" cy="7961390"/>
            <a:chOff x="660400" y="1767840"/>
            <a:chExt cx="11010900" cy="4366260"/>
          </a:xfrm>
        </p:grpSpPr>
        <p:sp>
          <p:nvSpPr>
            <p:cNvPr id="18" name="矩形 17">
              <a:extLst>
                <a:ext uri="{FF2B5EF4-FFF2-40B4-BE49-F238E27FC236}">
                  <a16:creationId xmlns:a16="http://schemas.microsoft.com/office/drawing/2014/main" id="{30762D12-A0E8-4450-45FD-972E382D01DC}"/>
                </a:ext>
              </a:extLst>
            </p:cNvPr>
            <p:cNvSpPr/>
            <p:nvPr/>
          </p:nvSpPr>
          <p:spPr>
            <a:xfrm>
              <a:off x="812800" y="1920240"/>
              <a:ext cx="10858500"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19" name="矩形 18">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dirty="0">
                <a:solidFill>
                  <a:prstClr val="white"/>
                </a:solidFill>
                <a:latin typeface="HarmonyOS Sans Light"/>
                <a:ea typeface="微软雅黑"/>
              </a:endParaRPr>
            </a:p>
          </p:txBody>
        </p:sp>
      </p:grpSp>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3"/>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28" name="文本框 27"/>
          <p:cNvSpPr txBox="1"/>
          <p:nvPr/>
        </p:nvSpPr>
        <p:spPr>
          <a:xfrm>
            <a:off x="7054688"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 name="组合 20"/>
          <p:cNvGrpSpPr/>
          <p:nvPr/>
        </p:nvGrpSpPr>
        <p:grpSpPr>
          <a:xfrm>
            <a:off x="1097768" y="1598340"/>
            <a:ext cx="7512832" cy="692190"/>
            <a:chOff x="1105597" y="2515124"/>
            <a:chExt cx="2893472" cy="692190"/>
          </a:xfrm>
        </p:grpSpPr>
        <p:sp>
          <p:nvSpPr>
            <p:cNvPr id="22"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zh-CN" altLang="en-US" sz="2700">
                <a:solidFill>
                  <a:prstClr val="white"/>
                </a:solidFill>
                <a:latin typeface="HarmonyOS Sans Light"/>
                <a:ea typeface="微软雅黑"/>
              </a:endParaRPr>
            </a:p>
          </p:txBody>
        </p:sp>
        <p:sp>
          <p:nvSpPr>
            <p:cNvPr id="29" name="文本框 28">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algn="ctr" defTabSz="1371600"/>
              <a:r>
                <a:rPr lang="zh-CN" altLang="en-US" sz="2800" b="1" dirty="0">
                  <a:solidFill>
                    <a:prstClr val="white"/>
                  </a:solidFill>
                </a:rPr>
                <a:t>活动：通过城建面积变化感受辐射带动作用</a:t>
              </a:r>
            </a:p>
          </p:txBody>
        </p:sp>
      </p:grpSp>
      <p:sp>
        <p:nvSpPr>
          <p:cNvPr id="30" name="矩形 29"/>
          <p:cNvSpPr/>
          <p:nvPr/>
        </p:nvSpPr>
        <p:spPr>
          <a:xfrm>
            <a:off x="1357480" y="2535013"/>
            <a:ext cx="14506240" cy="523220"/>
          </a:xfrm>
          <a:prstGeom prst="rect">
            <a:avLst/>
          </a:prstGeom>
        </p:spPr>
        <p:txBody>
          <a:bodyPr wrap="square">
            <a:spAutoFit/>
          </a:bodyPr>
          <a:lstStyle/>
          <a:p>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土地是经济要素的空间载体，</a:t>
            </a:r>
            <a:r>
              <a:rPr lang="zh-CN" altLang="en-US" sz="2800" b="1"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城建面积</a:t>
            </a:r>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是城镇化的重要指标，是城市辐射功能的具象反映。</a:t>
            </a:r>
            <a:endParaRPr lang="zh-CN" altLang="en-US" sz="2800" dirty="0"/>
          </a:p>
        </p:txBody>
      </p:sp>
      <p:pic>
        <p:nvPicPr>
          <p:cNvPr id="5" name="图片 4"/>
          <p:cNvPicPr>
            <a:picLocks noChangeAspect="1"/>
          </p:cNvPicPr>
          <p:nvPr/>
        </p:nvPicPr>
        <p:blipFill rotWithShape="1">
          <a:blip r:embed="rId6" cstate="print">
            <a:extLst>
              <a:ext uri="{28A0092B-C50C-407E-A947-70E740481C1C}">
                <a14:useLocalDpi xmlns:a14="http://schemas.microsoft.com/office/drawing/2010/main" val="0"/>
              </a:ext>
            </a:extLst>
          </a:blip>
          <a:srcRect t="4262"/>
          <a:stretch/>
        </p:blipFill>
        <p:spPr>
          <a:xfrm>
            <a:off x="1354963" y="5654636"/>
            <a:ext cx="5755951" cy="3899456"/>
          </a:xfrm>
          <a:prstGeom prst="rect">
            <a:avLst/>
          </a:prstGeom>
        </p:spPr>
      </p:pic>
      <p:sp>
        <p:nvSpPr>
          <p:cNvPr id="7" name="右箭头 6"/>
          <p:cNvSpPr/>
          <p:nvPr/>
        </p:nvSpPr>
        <p:spPr>
          <a:xfrm>
            <a:off x="7162800" y="8420328"/>
            <a:ext cx="3760583" cy="609372"/>
          </a:xfrm>
          <a:prstGeom prst="rightArrow">
            <a:avLst/>
          </a:prstGeom>
          <a:solidFill>
            <a:schemeClr val="bg1"/>
          </a:solidFill>
          <a:ln>
            <a:noFill/>
          </a:ln>
          <a:effectLst>
            <a:glow rad="63500">
              <a:schemeClr val="accent1">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7535517" y="7447803"/>
            <a:ext cx="3057247" cy="954107"/>
          </a:xfrm>
          <a:prstGeom prst="rect">
            <a:avLst/>
          </a:prstGeom>
          <a:noFill/>
        </p:spPr>
        <p:txBody>
          <a:bodyPr wrap="none" rtlCol="0">
            <a:spAutoFit/>
          </a:bodyPr>
          <a:lstStyle/>
          <a:p>
            <a:pPr algn="ctr"/>
            <a:r>
              <a:rPr lang="en-US" altLang="zh-CN" sz="2800" dirty="0" smtClean="0">
                <a:solidFill>
                  <a:schemeClr val="accent1">
                    <a:lumMod val="75000"/>
                  </a:schemeClr>
                </a:solidFill>
                <a:latin typeface="Times New Roman" panose="02020603050405020304" pitchFamily="18" charset="0"/>
                <a:ea typeface="华文中宋" panose="02010600040101010101" pitchFamily="2" charset="-122"/>
                <a:cs typeface="Times New Roman" panose="02020603050405020304" pitchFamily="18" charset="0"/>
              </a:rPr>
              <a:t>3-4</a:t>
            </a:r>
            <a:r>
              <a:rPr lang="zh-CN" altLang="en-US" sz="2800" dirty="0" smtClean="0">
                <a:solidFill>
                  <a:schemeClr val="accent1">
                    <a:lumMod val="75000"/>
                  </a:schemeClr>
                </a:solidFill>
                <a:latin typeface="华文中宋" panose="02010600040101010101" pitchFamily="2" charset="-122"/>
                <a:ea typeface="华文中宋" panose="02010600040101010101" pitchFamily="2" charset="-122"/>
              </a:rPr>
              <a:t>人小组</a:t>
            </a:r>
            <a:endParaRPr lang="en-US" altLang="zh-CN" sz="2800" dirty="0" smtClean="0">
              <a:solidFill>
                <a:schemeClr val="accent1">
                  <a:lumMod val="75000"/>
                </a:schemeClr>
              </a:solidFill>
              <a:latin typeface="华文中宋" panose="02010600040101010101" pitchFamily="2" charset="-122"/>
              <a:ea typeface="华文中宋" panose="02010600040101010101" pitchFamily="2" charset="-122"/>
            </a:endParaRPr>
          </a:p>
          <a:p>
            <a:pPr algn="ctr"/>
            <a:r>
              <a:rPr lang="zh-CN" altLang="en-US" sz="2800" dirty="0" smtClean="0">
                <a:solidFill>
                  <a:schemeClr val="accent1">
                    <a:lumMod val="75000"/>
                  </a:schemeClr>
                </a:solidFill>
                <a:latin typeface="华文中宋" panose="02010600040101010101" pitchFamily="2" charset="-122"/>
                <a:ea typeface="华文中宋" panose="02010600040101010101" pitchFamily="2" charset="-122"/>
              </a:rPr>
              <a:t>合作识读遥感图像</a:t>
            </a:r>
            <a:endParaRPr lang="zh-CN" altLang="en-US" sz="2800" dirty="0">
              <a:solidFill>
                <a:schemeClr val="accent1">
                  <a:lumMod val="75000"/>
                </a:schemeClr>
              </a:solidFill>
              <a:latin typeface="华文中宋" panose="02010600040101010101" pitchFamily="2" charset="-122"/>
              <a:ea typeface="华文中宋" panose="02010600040101010101" pitchFamily="2" charset="-122"/>
            </a:endParaRPr>
          </a:p>
        </p:txBody>
      </p:sp>
      <p:sp>
        <p:nvSpPr>
          <p:cNvPr id="32" name="文本框 31"/>
          <p:cNvSpPr txBox="1"/>
          <p:nvPr/>
        </p:nvSpPr>
        <p:spPr>
          <a:xfrm>
            <a:off x="7591278" y="9039880"/>
            <a:ext cx="3057247" cy="523220"/>
          </a:xfrm>
          <a:prstGeom prst="rect">
            <a:avLst/>
          </a:prstGeom>
          <a:noFill/>
        </p:spPr>
        <p:txBody>
          <a:bodyPr wrap="none" rtlCol="0">
            <a:spAutoFit/>
          </a:bodyPr>
          <a:lstStyle/>
          <a:p>
            <a:r>
              <a:rPr lang="zh-CN" altLang="en-US" sz="2800" dirty="0" smtClean="0">
                <a:solidFill>
                  <a:schemeClr val="accent1">
                    <a:lumMod val="75000"/>
                  </a:schemeClr>
                </a:solidFill>
                <a:latin typeface="华文中宋" panose="02010600040101010101" pitchFamily="2" charset="-122"/>
                <a:ea typeface="华文中宋" panose="02010600040101010101" pitchFamily="2" charset="-122"/>
              </a:rPr>
              <a:t>用斜线标出</a:t>
            </a:r>
            <a:r>
              <a:rPr lang="zh-CN" altLang="en-US" sz="2800" dirty="0" smtClean="0">
                <a:solidFill>
                  <a:schemeClr val="accent6">
                    <a:lumMod val="75000"/>
                  </a:schemeClr>
                </a:solidFill>
                <a:latin typeface="华文中宋" panose="02010600040101010101" pitchFamily="2" charset="-122"/>
                <a:ea typeface="华文中宋" panose="02010600040101010101" pitchFamily="2" charset="-122"/>
              </a:rPr>
              <a:t>城建区</a:t>
            </a:r>
            <a:endParaRPr lang="zh-CN" altLang="en-US" sz="2800" dirty="0">
              <a:solidFill>
                <a:schemeClr val="accent6">
                  <a:lumMod val="75000"/>
                </a:schemeClr>
              </a:solidFill>
              <a:latin typeface="华文中宋" panose="02010600040101010101" pitchFamily="2" charset="-122"/>
              <a:ea typeface="华文中宋" panose="02010600040101010101" pitchFamily="2" charset="-122"/>
            </a:endParaRPr>
          </a:p>
        </p:txBody>
      </p:sp>
      <p:grpSp>
        <p:nvGrpSpPr>
          <p:cNvPr id="244" name="组合 243"/>
          <p:cNvGrpSpPr/>
          <p:nvPr/>
        </p:nvGrpSpPr>
        <p:grpSpPr>
          <a:xfrm>
            <a:off x="11128889" y="5568527"/>
            <a:ext cx="5928936" cy="4016647"/>
            <a:chOff x="10897325" y="5533725"/>
            <a:chExt cx="6016833" cy="4076194"/>
          </a:xfrm>
        </p:grpSpPr>
        <p:pic>
          <p:nvPicPr>
            <p:cNvPr id="31" name="图片 30"/>
            <p:cNvPicPr>
              <a:picLocks noChangeAspect="1"/>
            </p:cNvPicPr>
            <p:nvPr/>
          </p:nvPicPr>
          <p:blipFill rotWithShape="1">
            <a:blip r:embed="rId7" cstate="print">
              <a:extLst>
                <a:ext uri="{28A0092B-C50C-407E-A947-70E740481C1C}">
                  <a14:useLocalDpi xmlns:a14="http://schemas.microsoft.com/office/drawing/2010/main" val="0"/>
                </a:ext>
              </a:extLst>
            </a:blip>
            <a:srcRect t="4262"/>
            <a:stretch/>
          </p:blipFill>
          <p:spPr>
            <a:xfrm>
              <a:off x="10897325" y="5533725"/>
              <a:ext cx="6016833" cy="4076194"/>
            </a:xfrm>
            <a:prstGeom prst="rect">
              <a:avLst/>
            </a:prstGeom>
          </p:spPr>
        </p:pic>
        <p:cxnSp>
          <p:nvCxnSpPr>
            <p:cNvPr id="13" name="直接连接符 12"/>
            <p:cNvCxnSpPr/>
            <p:nvPr/>
          </p:nvCxnSpPr>
          <p:spPr>
            <a:xfrm>
              <a:off x="13411200" y="7277100"/>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13394470" y="7323543"/>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13450350" y="7260911"/>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13421970" y="7438885"/>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13489691" y="7623372"/>
              <a:ext cx="100359"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13481782" y="7680249"/>
              <a:ext cx="100359"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13618711" y="7753311"/>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13618711" y="7656031"/>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13654600" y="7581092"/>
              <a:ext cx="79251" cy="1075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13674543" y="7660171"/>
              <a:ext cx="79251" cy="1075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43" name="组合 42"/>
            <p:cNvGrpSpPr/>
            <p:nvPr/>
          </p:nvGrpSpPr>
          <p:grpSpPr>
            <a:xfrm rot="18513979" flipH="1">
              <a:off x="13573668" y="7061460"/>
              <a:ext cx="353105" cy="488237"/>
              <a:chOff x="13546870" y="7413311"/>
              <a:chExt cx="353105" cy="488237"/>
            </a:xfrm>
          </p:grpSpPr>
          <p:cxnSp>
            <p:nvCxnSpPr>
              <p:cNvPr id="48" name="直接连接符 47"/>
              <p:cNvCxnSpPr/>
              <p:nvPr/>
            </p:nvCxnSpPr>
            <p:spPr>
              <a:xfrm>
                <a:off x="13563600" y="7429500"/>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nvCxnSpPr>
            <p:spPr>
              <a:xfrm>
                <a:off x="13546870" y="7475943"/>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13602750" y="7413311"/>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a:off x="13574370" y="7591285"/>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13775286" y="7804564"/>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nvCxnSpPr>
            <p:spPr>
              <a:xfrm>
                <a:off x="13820724" y="7761405"/>
                <a:ext cx="79251" cy="1075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55" name="直接连接符 54"/>
            <p:cNvCxnSpPr/>
            <p:nvPr/>
          </p:nvCxnSpPr>
          <p:spPr>
            <a:xfrm rot="18513979" flipH="1">
              <a:off x="13781401" y="7272162"/>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rot="18513979" flipH="1">
              <a:off x="13839716" y="7171535"/>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rot="18513979" flipH="1">
              <a:off x="13831707" y="7221208"/>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nvCxnSpPr>
          <p:spPr>
            <a:xfrm rot="18513979" flipH="1">
              <a:off x="13855761" y="7159430"/>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14009524" y="7261646"/>
              <a:ext cx="48547" cy="18483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2" name="直接连接符 61"/>
            <p:cNvCxnSpPr/>
            <p:nvPr/>
          </p:nvCxnSpPr>
          <p:spPr>
            <a:xfrm rot="18513979" flipH="1">
              <a:off x="13727509" y="7008785"/>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rot="18513979" flipH="1">
              <a:off x="13777328" y="7048150"/>
              <a:ext cx="79251" cy="1075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a:off x="13835192" y="6974249"/>
              <a:ext cx="46553" cy="173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nvCxnSpPr>
          <p:spPr>
            <a:xfrm>
              <a:off x="14140657" y="6735847"/>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9" name="直接连接符 68"/>
            <p:cNvCxnSpPr/>
            <p:nvPr/>
          </p:nvCxnSpPr>
          <p:spPr>
            <a:xfrm>
              <a:off x="14127626" y="6782291"/>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0" name="直接连接符 69"/>
            <p:cNvCxnSpPr/>
            <p:nvPr/>
          </p:nvCxnSpPr>
          <p:spPr>
            <a:xfrm>
              <a:off x="14088534" y="6735847"/>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1" name="直接连接符 70"/>
            <p:cNvCxnSpPr/>
            <p:nvPr/>
          </p:nvCxnSpPr>
          <p:spPr>
            <a:xfrm>
              <a:off x="13795125" y="7784885"/>
              <a:ext cx="46527" cy="6314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2" name="直接连接符 71"/>
            <p:cNvCxnSpPr/>
            <p:nvPr/>
          </p:nvCxnSpPr>
          <p:spPr>
            <a:xfrm>
              <a:off x="13777508" y="7808731"/>
              <a:ext cx="46527" cy="6314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3" name="直接连接符 72"/>
            <p:cNvCxnSpPr/>
            <p:nvPr/>
          </p:nvCxnSpPr>
          <p:spPr>
            <a:xfrm>
              <a:off x="13412916" y="7622781"/>
              <a:ext cx="46527" cy="6314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nvCxnSpPr>
          <p:spPr>
            <a:xfrm>
              <a:off x="13416319" y="7682377"/>
              <a:ext cx="46527" cy="6314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13209562" y="7257751"/>
              <a:ext cx="100359"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6" name="直接连接符 75"/>
            <p:cNvCxnSpPr/>
            <p:nvPr/>
          </p:nvCxnSpPr>
          <p:spPr>
            <a:xfrm>
              <a:off x="13268054" y="7277100"/>
              <a:ext cx="100359"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7" name="直接连接符 76"/>
            <p:cNvCxnSpPr/>
            <p:nvPr/>
          </p:nvCxnSpPr>
          <p:spPr>
            <a:xfrm>
              <a:off x="14092067" y="7752398"/>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8" name="直接连接符 77"/>
            <p:cNvCxnSpPr/>
            <p:nvPr/>
          </p:nvCxnSpPr>
          <p:spPr>
            <a:xfrm>
              <a:off x="14072835" y="7778528"/>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9" name="直接连接符 78"/>
            <p:cNvCxnSpPr/>
            <p:nvPr/>
          </p:nvCxnSpPr>
          <p:spPr>
            <a:xfrm>
              <a:off x="14039944" y="7752398"/>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0" name="直接连接符 79"/>
            <p:cNvCxnSpPr/>
            <p:nvPr/>
          </p:nvCxnSpPr>
          <p:spPr>
            <a:xfrm>
              <a:off x="14153688" y="7240878"/>
              <a:ext cx="35678"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a:off x="14192706" y="7224601"/>
              <a:ext cx="35678"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nvCxnSpPr>
          <p:spPr>
            <a:xfrm>
              <a:off x="14237093" y="7227560"/>
              <a:ext cx="37015" cy="12015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nvCxnSpPr>
          <p:spPr>
            <a:xfrm>
              <a:off x="14282817" y="7224413"/>
              <a:ext cx="28408" cy="113588"/>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9" name="直接连接符 88"/>
            <p:cNvCxnSpPr/>
            <p:nvPr/>
          </p:nvCxnSpPr>
          <p:spPr>
            <a:xfrm flipH="1">
              <a:off x="14028981" y="7603635"/>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0" name="直接连接符 89"/>
            <p:cNvCxnSpPr/>
            <p:nvPr/>
          </p:nvCxnSpPr>
          <p:spPr>
            <a:xfrm flipH="1">
              <a:off x="13996493" y="7629297"/>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1" name="直接连接符 90"/>
            <p:cNvCxnSpPr/>
            <p:nvPr/>
          </p:nvCxnSpPr>
          <p:spPr>
            <a:xfrm flipH="1">
              <a:off x="13976858" y="7603635"/>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2" name="直接连接符 91"/>
            <p:cNvCxnSpPr/>
            <p:nvPr/>
          </p:nvCxnSpPr>
          <p:spPr>
            <a:xfrm flipH="1">
              <a:off x="13702228" y="6909763"/>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3" name="直接连接符 92"/>
            <p:cNvCxnSpPr/>
            <p:nvPr/>
          </p:nvCxnSpPr>
          <p:spPr>
            <a:xfrm flipH="1">
              <a:off x="13669740" y="6935425"/>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4" name="直接连接符 93"/>
            <p:cNvCxnSpPr/>
            <p:nvPr/>
          </p:nvCxnSpPr>
          <p:spPr>
            <a:xfrm flipH="1">
              <a:off x="13650105" y="6909763"/>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95" name="组合 94"/>
            <p:cNvGrpSpPr/>
            <p:nvPr/>
          </p:nvGrpSpPr>
          <p:grpSpPr>
            <a:xfrm rot="3086021">
              <a:off x="14298184" y="7407857"/>
              <a:ext cx="270694" cy="450600"/>
              <a:chOff x="13563600" y="7413311"/>
              <a:chExt cx="336375" cy="488237"/>
            </a:xfrm>
          </p:grpSpPr>
          <p:cxnSp>
            <p:nvCxnSpPr>
              <p:cNvPr id="96" name="直接连接符 95"/>
              <p:cNvCxnSpPr/>
              <p:nvPr/>
            </p:nvCxnSpPr>
            <p:spPr>
              <a:xfrm>
                <a:off x="13563600" y="7429500"/>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8" name="直接连接符 97"/>
              <p:cNvCxnSpPr/>
              <p:nvPr/>
            </p:nvCxnSpPr>
            <p:spPr>
              <a:xfrm>
                <a:off x="13602750" y="7413311"/>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9" name="直接连接符 98"/>
              <p:cNvCxnSpPr/>
              <p:nvPr/>
            </p:nvCxnSpPr>
            <p:spPr>
              <a:xfrm>
                <a:off x="13574370" y="7591285"/>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0" name="直接连接符 99"/>
              <p:cNvCxnSpPr/>
              <p:nvPr/>
            </p:nvCxnSpPr>
            <p:spPr>
              <a:xfrm>
                <a:off x="13775286" y="7804564"/>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nvCxnSpPr>
            <p:spPr>
              <a:xfrm>
                <a:off x="13820724" y="7761405"/>
                <a:ext cx="79251" cy="1075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02" name="组合 101"/>
            <p:cNvGrpSpPr/>
            <p:nvPr/>
          </p:nvGrpSpPr>
          <p:grpSpPr>
            <a:xfrm rot="18513979" flipV="1">
              <a:off x="14663375" y="7419516"/>
              <a:ext cx="276658" cy="438708"/>
              <a:chOff x="13546870" y="7413311"/>
              <a:chExt cx="353105" cy="488237"/>
            </a:xfrm>
          </p:grpSpPr>
          <p:cxnSp>
            <p:nvCxnSpPr>
              <p:cNvPr id="103" name="直接连接符 102"/>
              <p:cNvCxnSpPr/>
              <p:nvPr/>
            </p:nvCxnSpPr>
            <p:spPr>
              <a:xfrm>
                <a:off x="13563600" y="7429500"/>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4" name="直接连接符 103"/>
              <p:cNvCxnSpPr/>
              <p:nvPr/>
            </p:nvCxnSpPr>
            <p:spPr>
              <a:xfrm>
                <a:off x="13546870" y="7475943"/>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5" name="直接连接符 104"/>
              <p:cNvCxnSpPr/>
              <p:nvPr/>
            </p:nvCxnSpPr>
            <p:spPr>
              <a:xfrm>
                <a:off x="13602750" y="7413311"/>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6" name="直接连接符 105"/>
              <p:cNvCxnSpPr/>
              <p:nvPr/>
            </p:nvCxnSpPr>
            <p:spPr>
              <a:xfrm>
                <a:off x="13574370" y="7591285"/>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7" name="直接连接符 106"/>
              <p:cNvCxnSpPr/>
              <p:nvPr/>
            </p:nvCxnSpPr>
            <p:spPr>
              <a:xfrm>
                <a:off x="13775286" y="7804564"/>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8" name="直接连接符 107"/>
              <p:cNvCxnSpPr/>
              <p:nvPr/>
            </p:nvCxnSpPr>
            <p:spPr>
              <a:xfrm>
                <a:off x="13820724" y="7761405"/>
                <a:ext cx="79251" cy="1075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09" name="直接连接符 108"/>
            <p:cNvCxnSpPr/>
            <p:nvPr/>
          </p:nvCxnSpPr>
          <p:spPr>
            <a:xfrm flipH="1">
              <a:off x="14518579" y="7662993"/>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1" name="直接连接符 110"/>
            <p:cNvCxnSpPr/>
            <p:nvPr/>
          </p:nvCxnSpPr>
          <p:spPr>
            <a:xfrm flipH="1">
              <a:off x="14466456" y="7662993"/>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2" name="直接连接符 111"/>
            <p:cNvCxnSpPr/>
            <p:nvPr/>
          </p:nvCxnSpPr>
          <p:spPr>
            <a:xfrm flipH="1">
              <a:off x="14621366" y="7422168"/>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4" name="直接连接符 113"/>
            <p:cNvCxnSpPr/>
            <p:nvPr/>
          </p:nvCxnSpPr>
          <p:spPr>
            <a:xfrm flipH="1">
              <a:off x="14569243" y="7422168"/>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5" name="直接连接符 114"/>
            <p:cNvCxnSpPr/>
            <p:nvPr/>
          </p:nvCxnSpPr>
          <p:spPr>
            <a:xfrm>
              <a:off x="14701102" y="7652091"/>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6" name="直接连接符 115"/>
            <p:cNvCxnSpPr/>
            <p:nvPr/>
          </p:nvCxnSpPr>
          <p:spPr>
            <a:xfrm>
              <a:off x="14652428" y="7652091"/>
              <a:ext cx="22209" cy="7403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9" name="直接连接符 118"/>
            <p:cNvCxnSpPr/>
            <p:nvPr/>
          </p:nvCxnSpPr>
          <p:spPr>
            <a:xfrm flipH="1">
              <a:off x="14568246" y="7646561"/>
              <a:ext cx="21237" cy="742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2" name="直接连接符 121"/>
            <p:cNvCxnSpPr/>
            <p:nvPr/>
          </p:nvCxnSpPr>
          <p:spPr>
            <a:xfrm>
              <a:off x="14959833" y="7861027"/>
              <a:ext cx="22209" cy="7403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直接连接符 122"/>
            <p:cNvCxnSpPr/>
            <p:nvPr/>
          </p:nvCxnSpPr>
          <p:spPr>
            <a:xfrm>
              <a:off x="14932112" y="7853380"/>
              <a:ext cx="14848" cy="5199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9" name="直接连接符 128"/>
            <p:cNvCxnSpPr/>
            <p:nvPr/>
          </p:nvCxnSpPr>
          <p:spPr>
            <a:xfrm rot="18513979" flipV="1">
              <a:off x="14775506" y="7437764"/>
              <a:ext cx="62093" cy="9665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136" name="组合 135"/>
            <p:cNvGrpSpPr/>
            <p:nvPr/>
          </p:nvGrpSpPr>
          <p:grpSpPr>
            <a:xfrm rot="709051">
              <a:off x="14381794" y="7378527"/>
              <a:ext cx="67158" cy="97006"/>
              <a:chOff x="14364908" y="7354062"/>
              <a:chExt cx="81402" cy="136211"/>
            </a:xfrm>
          </p:grpSpPr>
          <p:cxnSp>
            <p:nvCxnSpPr>
              <p:cNvPr id="131" name="直接连接符 130"/>
              <p:cNvCxnSpPr/>
              <p:nvPr/>
            </p:nvCxnSpPr>
            <p:spPr>
              <a:xfrm>
                <a:off x="14364908" y="7354062"/>
                <a:ext cx="35678"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2" name="直接连接符 131"/>
              <p:cNvCxnSpPr/>
              <p:nvPr/>
            </p:nvCxnSpPr>
            <p:spPr>
              <a:xfrm>
                <a:off x="14409295" y="7357021"/>
                <a:ext cx="37015" cy="12015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37" name="直接连接符 136"/>
            <p:cNvCxnSpPr/>
            <p:nvPr/>
          </p:nvCxnSpPr>
          <p:spPr>
            <a:xfrm>
              <a:off x="13936178" y="7056799"/>
              <a:ext cx="46553" cy="173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0" name="直接连接符 139"/>
            <p:cNvCxnSpPr/>
            <p:nvPr/>
          </p:nvCxnSpPr>
          <p:spPr>
            <a:xfrm flipH="1">
              <a:off x="13939979" y="7631332"/>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1" name="直接连接符 140"/>
            <p:cNvCxnSpPr/>
            <p:nvPr/>
          </p:nvCxnSpPr>
          <p:spPr>
            <a:xfrm flipH="1">
              <a:off x="13899733" y="7610252"/>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nvCxnSpPr>
          <p:spPr>
            <a:xfrm rot="18513979" flipH="1">
              <a:off x="13859873" y="7532039"/>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3" name="直接连接符 142"/>
            <p:cNvCxnSpPr/>
            <p:nvPr/>
          </p:nvCxnSpPr>
          <p:spPr>
            <a:xfrm rot="18513979" flipH="1">
              <a:off x="13815548" y="7557280"/>
              <a:ext cx="62302" cy="845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4067639" y="7277100"/>
              <a:ext cx="35678"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5" name="直接连接符 144"/>
            <p:cNvCxnSpPr/>
            <p:nvPr/>
          </p:nvCxnSpPr>
          <p:spPr>
            <a:xfrm>
              <a:off x="14105757" y="7269047"/>
              <a:ext cx="35678" cy="13621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6" name="直接连接符 145"/>
            <p:cNvCxnSpPr/>
            <p:nvPr/>
          </p:nvCxnSpPr>
          <p:spPr>
            <a:xfrm>
              <a:off x="14325494" y="7230970"/>
              <a:ext cx="21762" cy="9442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9" name="直接连接符 148"/>
            <p:cNvCxnSpPr/>
            <p:nvPr/>
          </p:nvCxnSpPr>
          <p:spPr>
            <a:xfrm flipH="1">
              <a:off x="13897284" y="6924668"/>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0" name="直接连接符 149"/>
            <p:cNvCxnSpPr/>
            <p:nvPr/>
          </p:nvCxnSpPr>
          <p:spPr>
            <a:xfrm flipH="1">
              <a:off x="13950029" y="6897116"/>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1" name="直接连接符 150"/>
            <p:cNvCxnSpPr/>
            <p:nvPr/>
          </p:nvCxnSpPr>
          <p:spPr>
            <a:xfrm flipH="1">
              <a:off x="14102429" y="6972300"/>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2" name="直接连接符 151"/>
            <p:cNvCxnSpPr/>
            <p:nvPr/>
          </p:nvCxnSpPr>
          <p:spPr>
            <a:xfrm flipH="1">
              <a:off x="14173200" y="6972300"/>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3" name="直接连接符 152"/>
            <p:cNvCxnSpPr/>
            <p:nvPr/>
          </p:nvCxnSpPr>
          <p:spPr>
            <a:xfrm flipH="1">
              <a:off x="14023623" y="6989457"/>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154" name="组合 153"/>
            <p:cNvGrpSpPr/>
            <p:nvPr/>
          </p:nvGrpSpPr>
          <p:grpSpPr>
            <a:xfrm rot="3086021">
              <a:off x="14543073" y="7874425"/>
              <a:ext cx="365848" cy="277929"/>
              <a:chOff x="13394754" y="7413311"/>
              <a:chExt cx="529674" cy="350862"/>
            </a:xfrm>
          </p:grpSpPr>
          <p:cxnSp>
            <p:nvCxnSpPr>
              <p:cNvPr id="155" name="直接连接符 154"/>
              <p:cNvCxnSpPr/>
              <p:nvPr/>
            </p:nvCxnSpPr>
            <p:spPr>
              <a:xfrm>
                <a:off x="13563600" y="7429500"/>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6" name="直接连接符 155"/>
              <p:cNvCxnSpPr/>
              <p:nvPr/>
            </p:nvCxnSpPr>
            <p:spPr>
              <a:xfrm rot="18513979" flipH="1">
                <a:off x="13612609" y="7423749"/>
                <a:ext cx="126117" cy="44477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7" name="直接连接符 156"/>
              <p:cNvCxnSpPr/>
              <p:nvPr/>
            </p:nvCxnSpPr>
            <p:spPr>
              <a:xfrm>
                <a:off x="13602750" y="7413311"/>
                <a:ext cx="228600" cy="31026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8" name="直接连接符 157"/>
              <p:cNvCxnSpPr/>
              <p:nvPr/>
            </p:nvCxnSpPr>
            <p:spPr>
              <a:xfrm rot="18513979" flipH="1">
                <a:off x="13583177" y="7422923"/>
                <a:ext cx="152827" cy="52967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161" name="组合 160"/>
            <p:cNvGrpSpPr/>
            <p:nvPr/>
          </p:nvGrpSpPr>
          <p:grpSpPr>
            <a:xfrm rot="3086021">
              <a:off x="14424735" y="7850017"/>
              <a:ext cx="379923" cy="245769"/>
              <a:chOff x="13420545" y="7468610"/>
              <a:chExt cx="550053" cy="310264"/>
            </a:xfrm>
          </p:grpSpPr>
          <p:cxnSp>
            <p:nvCxnSpPr>
              <p:cNvPr id="162" name="直接连接符 161"/>
              <p:cNvCxnSpPr/>
              <p:nvPr/>
            </p:nvCxnSpPr>
            <p:spPr>
              <a:xfrm rot="18513979" flipH="1">
                <a:off x="13631188" y="7374942"/>
                <a:ext cx="137824" cy="47518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3" name="直接连接符 162"/>
              <p:cNvCxnSpPr/>
              <p:nvPr/>
            </p:nvCxnSpPr>
            <p:spPr>
              <a:xfrm rot="18513979" flipH="1">
                <a:off x="13583188" y="7377101"/>
                <a:ext cx="151711" cy="47699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4" name="直接连接符 163"/>
              <p:cNvCxnSpPr/>
              <p:nvPr/>
            </p:nvCxnSpPr>
            <p:spPr>
              <a:xfrm rot="18513979" flipH="1">
                <a:off x="13668670" y="7361545"/>
                <a:ext cx="138954" cy="46490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5" name="直接连接符 164"/>
              <p:cNvCxnSpPr/>
              <p:nvPr/>
            </p:nvCxnSpPr>
            <p:spPr>
              <a:xfrm>
                <a:off x="13493694" y="7468610"/>
                <a:ext cx="228600" cy="31026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76" name="直接连接符 175"/>
            <p:cNvCxnSpPr/>
            <p:nvPr/>
          </p:nvCxnSpPr>
          <p:spPr>
            <a:xfrm flipH="1">
              <a:off x="14497196" y="7768234"/>
              <a:ext cx="72836" cy="27605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7" name="直接连接符 176"/>
            <p:cNvCxnSpPr/>
            <p:nvPr/>
          </p:nvCxnSpPr>
          <p:spPr>
            <a:xfrm flipH="1">
              <a:off x="14474542" y="7816460"/>
              <a:ext cx="53661" cy="20045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8" name="直接连接符 177"/>
            <p:cNvCxnSpPr/>
            <p:nvPr/>
          </p:nvCxnSpPr>
          <p:spPr>
            <a:xfrm flipH="1">
              <a:off x="14456250" y="7853680"/>
              <a:ext cx="40083" cy="12993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1" name="直接连接符 190"/>
            <p:cNvCxnSpPr/>
            <p:nvPr/>
          </p:nvCxnSpPr>
          <p:spPr>
            <a:xfrm flipH="1">
              <a:off x="14868612" y="7912733"/>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2" name="直接连接符 191"/>
            <p:cNvCxnSpPr/>
            <p:nvPr/>
          </p:nvCxnSpPr>
          <p:spPr>
            <a:xfrm flipH="1">
              <a:off x="14806552" y="7886700"/>
              <a:ext cx="35999" cy="1229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4" name="直接连接符 193"/>
            <p:cNvCxnSpPr/>
            <p:nvPr/>
          </p:nvCxnSpPr>
          <p:spPr>
            <a:xfrm flipH="1">
              <a:off x="14841736" y="7907578"/>
              <a:ext cx="26426" cy="10035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199" name="组合 198"/>
            <p:cNvGrpSpPr/>
            <p:nvPr/>
          </p:nvGrpSpPr>
          <p:grpSpPr>
            <a:xfrm>
              <a:off x="14757135" y="8098719"/>
              <a:ext cx="63784" cy="88990"/>
              <a:chOff x="14753190" y="8058153"/>
              <a:chExt cx="88121" cy="122945"/>
            </a:xfrm>
          </p:grpSpPr>
          <p:cxnSp>
            <p:nvCxnSpPr>
              <p:cNvPr id="196" name="直接连接符 195"/>
              <p:cNvCxnSpPr/>
              <p:nvPr/>
            </p:nvCxnSpPr>
            <p:spPr>
              <a:xfrm flipH="1">
                <a:off x="14815250" y="8084186"/>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7" name="直接连接符 196"/>
              <p:cNvCxnSpPr/>
              <p:nvPr/>
            </p:nvCxnSpPr>
            <p:spPr>
              <a:xfrm flipH="1">
                <a:off x="14753190" y="8058153"/>
                <a:ext cx="35999" cy="1229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98" name="直接连接符 197"/>
              <p:cNvCxnSpPr/>
              <p:nvPr/>
            </p:nvCxnSpPr>
            <p:spPr>
              <a:xfrm flipH="1">
                <a:off x="14788374" y="8079031"/>
                <a:ext cx="26426" cy="10035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0" name="组合 199"/>
            <p:cNvGrpSpPr/>
            <p:nvPr/>
          </p:nvGrpSpPr>
          <p:grpSpPr>
            <a:xfrm>
              <a:off x="14852359" y="8098719"/>
              <a:ext cx="46243" cy="64517"/>
              <a:chOff x="14753190" y="8058153"/>
              <a:chExt cx="88121" cy="122945"/>
            </a:xfrm>
          </p:grpSpPr>
          <p:cxnSp>
            <p:nvCxnSpPr>
              <p:cNvPr id="201" name="直接连接符 200"/>
              <p:cNvCxnSpPr/>
              <p:nvPr/>
            </p:nvCxnSpPr>
            <p:spPr>
              <a:xfrm flipH="1">
                <a:off x="14815250" y="8084186"/>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2" name="直接连接符 201"/>
              <p:cNvCxnSpPr/>
              <p:nvPr/>
            </p:nvCxnSpPr>
            <p:spPr>
              <a:xfrm flipH="1">
                <a:off x="14753190" y="8058153"/>
                <a:ext cx="35999" cy="1229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3" name="直接连接符 202"/>
              <p:cNvCxnSpPr/>
              <p:nvPr/>
            </p:nvCxnSpPr>
            <p:spPr>
              <a:xfrm flipH="1">
                <a:off x="14788374" y="8079031"/>
                <a:ext cx="26426" cy="10035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4" name="组合 203"/>
            <p:cNvGrpSpPr/>
            <p:nvPr/>
          </p:nvGrpSpPr>
          <p:grpSpPr>
            <a:xfrm flipH="1" flipV="1">
              <a:off x="14903237" y="7944768"/>
              <a:ext cx="49904" cy="69625"/>
              <a:chOff x="14753190" y="8058153"/>
              <a:chExt cx="88121" cy="122945"/>
            </a:xfrm>
          </p:grpSpPr>
          <p:cxnSp>
            <p:nvCxnSpPr>
              <p:cNvPr id="205" name="直接连接符 204"/>
              <p:cNvCxnSpPr/>
              <p:nvPr/>
            </p:nvCxnSpPr>
            <p:spPr>
              <a:xfrm flipH="1">
                <a:off x="14815250" y="8084186"/>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6" name="直接连接符 205"/>
              <p:cNvCxnSpPr/>
              <p:nvPr/>
            </p:nvCxnSpPr>
            <p:spPr>
              <a:xfrm flipH="1">
                <a:off x="14753190" y="8058153"/>
                <a:ext cx="35999" cy="1229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7" name="直接连接符 206"/>
              <p:cNvCxnSpPr/>
              <p:nvPr/>
            </p:nvCxnSpPr>
            <p:spPr>
              <a:xfrm flipH="1">
                <a:off x="14788374" y="8079031"/>
                <a:ext cx="26426" cy="10035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208" name="直接连接符 207"/>
            <p:cNvCxnSpPr/>
            <p:nvPr/>
          </p:nvCxnSpPr>
          <p:spPr>
            <a:xfrm>
              <a:off x="15037668" y="7983615"/>
              <a:ext cx="39219" cy="145841"/>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9" name="直接连接符 208"/>
            <p:cNvCxnSpPr/>
            <p:nvPr/>
          </p:nvCxnSpPr>
          <p:spPr>
            <a:xfrm>
              <a:off x="14988766" y="8006511"/>
              <a:ext cx="35999" cy="1229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0" name="直接连接符 209"/>
            <p:cNvCxnSpPr/>
            <p:nvPr/>
          </p:nvCxnSpPr>
          <p:spPr>
            <a:xfrm>
              <a:off x="15016646" y="7999650"/>
              <a:ext cx="33730" cy="12809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3" name="直接连接符 212"/>
            <p:cNvCxnSpPr/>
            <p:nvPr/>
          </p:nvCxnSpPr>
          <p:spPr>
            <a:xfrm>
              <a:off x="15098912" y="7901191"/>
              <a:ext cx="24626" cy="9157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4" name="直接连接符 213"/>
            <p:cNvCxnSpPr/>
            <p:nvPr/>
          </p:nvCxnSpPr>
          <p:spPr>
            <a:xfrm>
              <a:off x="15050010" y="7924087"/>
              <a:ext cx="24134" cy="8242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5" name="直接连接符 214"/>
            <p:cNvCxnSpPr/>
            <p:nvPr/>
          </p:nvCxnSpPr>
          <p:spPr>
            <a:xfrm>
              <a:off x="15077890" y="7917226"/>
              <a:ext cx="21253" cy="8071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5" name="直接连接符 224"/>
            <p:cNvCxnSpPr/>
            <p:nvPr/>
          </p:nvCxnSpPr>
          <p:spPr>
            <a:xfrm>
              <a:off x="15052844" y="7825628"/>
              <a:ext cx="24134" cy="8242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6" name="直接连接符 225"/>
            <p:cNvCxnSpPr/>
            <p:nvPr/>
          </p:nvCxnSpPr>
          <p:spPr>
            <a:xfrm>
              <a:off x="15080724" y="7818767"/>
              <a:ext cx="21253" cy="8071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7" name="直接连接符 226"/>
            <p:cNvCxnSpPr/>
            <p:nvPr/>
          </p:nvCxnSpPr>
          <p:spPr>
            <a:xfrm>
              <a:off x="15137476" y="7942403"/>
              <a:ext cx="24134" cy="8242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8" name="直接连接符 227"/>
            <p:cNvCxnSpPr/>
            <p:nvPr/>
          </p:nvCxnSpPr>
          <p:spPr>
            <a:xfrm>
              <a:off x="15165356" y="7935542"/>
              <a:ext cx="21253" cy="8071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9" name="直接连接符 228"/>
            <p:cNvCxnSpPr/>
            <p:nvPr/>
          </p:nvCxnSpPr>
          <p:spPr>
            <a:xfrm>
              <a:off x="15124711" y="7849516"/>
              <a:ext cx="24134" cy="8242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0" name="直接连接符 229"/>
            <p:cNvCxnSpPr/>
            <p:nvPr/>
          </p:nvCxnSpPr>
          <p:spPr>
            <a:xfrm>
              <a:off x="15152591" y="7842655"/>
              <a:ext cx="21253" cy="80713"/>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236" name="组合 235"/>
            <p:cNvGrpSpPr/>
            <p:nvPr/>
          </p:nvGrpSpPr>
          <p:grpSpPr>
            <a:xfrm flipH="1" flipV="1">
              <a:off x="15199459" y="7873590"/>
              <a:ext cx="90354" cy="126060"/>
              <a:chOff x="14753190" y="8058153"/>
              <a:chExt cx="88121" cy="122945"/>
            </a:xfrm>
          </p:grpSpPr>
          <p:cxnSp>
            <p:nvCxnSpPr>
              <p:cNvPr id="237" name="直接连接符 236"/>
              <p:cNvCxnSpPr/>
              <p:nvPr/>
            </p:nvCxnSpPr>
            <p:spPr>
              <a:xfrm flipH="1">
                <a:off x="14815250" y="8084186"/>
                <a:ext cx="26061" cy="969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8" name="直接连接符 237"/>
              <p:cNvCxnSpPr/>
              <p:nvPr/>
            </p:nvCxnSpPr>
            <p:spPr>
              <a:xfrm flipH="1">
                <a:off x="14753190" y="8058153"/>
                <a:ext cx="35999" cy="12294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9" name="直接连接符 238"/>
              <p:cNvCxnSpPr/>
              <p:nvPr/>
            </p:nvCxnSpPr>
            <p:spPr>
              <a:xfrm flipH="1">
                <a:off x="14788374" y="8079031"/>
                <a:ext cx="26426" cy="100356"/>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grpSp>
        <p:nvGrpSpPr>
          <p:cNvPr id="248" name="组合 247"/>
          <p:cNvGrpSpPr/>
          <p:nvPr/>
        </p:nvGrpSpPr>
        <p:grpSpPr>
          <a:xfrm>
            <a:off x="6338431" y="4070494"/>
            <a:ext cx="6005969" cy="2825606"/>
            <a:chOff x="6272095" y="3185184"/>
            <a:chExt cx="6005969" cy="2825606"/>
          </a:xfrm>
        </p:grpSpPr>
        <p:pic>
          <p:nvPicPr>
            <p:cNvPr id="245" name="图片 24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72095" y="3185184"/>
              <a:ext cx="4375508" cy="25866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isometricOffAxis2Right"/>
              <a:lightRig rig="twoPt" dir="t">
                <a:rot lat="0" lon="0" rev="7200000"/>
              </a:lightRig>
            </a:scene3d>
            <a:sp3d>
              <a:bevelT w="25400" h="19050"/>
              <a:contourClr>
                <a:srgbClr val="FFFFFF"/>
              </a:contourClr>
            </a:sp3d>
          </p:spPr>
        </p:pic>
        <p:pic>
          <p:nvPicPr>
            <p:cNvPr id="246" name="图片 24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995022" y="3388901"/>
              <a:ext cx="4375508" cy="25877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isometricOffAxis2Right"/>
              <a:lightRig rig="twoPt" dir="t">
                <a:rot lat="0" lon="0" rev="7200000"/>
              </a:lightRig>
            </a:scene3d>
            <a:sp3d>
              <a:bevelT w="25400" h="19050"/>
              <a:contourClr>
                <a:srgbClr val="FFFFFF"/>
              </a:contourClr>
            </a:sp3d>
          </p:spPr>
        </p:pic>
        <p:pic>
          <p:nvPicPr>
            <p:cNvPr id="247" name="图片 24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02556" y="3422996"/>
              <a:ext cx="4375508" cy="25877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isometricOffAxis2Right"/>
              <a:lightRig rig="twoPt" dir="t">
                <a:rot lat="0" lon="0" rev="7200000"/>
              </a:lightRig>
            </a:scene3d>
            <a:sp3d>
              <a:bevelT w="25400" h="19050"/>
              <a:contourClr>
                <a:srgbClr val="FFFFFF"/>
              </a:contourClr>
            </a:sp3d>
          </p:spPr>
        </p:pic>
      </p:grpSp>
      <p:sp>
        <p:nvSpPr>
          <p:cNvPr id="249" name="文本框 248"/>
          <p:cNvSpPr txBox="1"/>
          <p:nvPr/>
        </p:nvSpPr>
        <p:spPr>
          <a:xfrm>
            <a:off x="7014990" y="5054533"/>
            <a:ext cx="1268296" cy="954107"/>
          </a:xfrm>
          <a:prstGeom prst="rect">
            <a:avLst/>
          </a:prstGeom>
          <a:noFill/>
        </p:spPr>
        <p:txBody>
          <a:bodyPr wrap="none" rtlCol="0">
            <a:spAutoFit/>
          </a:bodyPr>
          <a:lstStyle/>
          <a:p>
            <a:r>
              <a:rPr lang="en-US" altLang="zh-CN" sz="28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rPr>
              <a:t>1990</a:t>
            </a:r>
            <a:r>
              <a:rPr lang="zh-CN" altLang="en-US" sz="28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rPr>
              <a:t>年</a:t>
            </a:r>
            <a:endParaRPr lang="en-US" altLang="zh-CN" sz="28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endParaRPr>
          </a:p>
          <a:p>
            <a:r>
              <a:rPr lang="zh-CN" altLang="en-US" sz="2800" b="1" dirty="0">
                <a:solidFill>
                  <a:schemeClr val="bg1"/>
                </a:solidFill>
                <a:effectLst>
                  <a:glow rad="63500">
                    <a:schemeClr val="accent1">
                      <a:satMod val="175000"/>
                      <a:alpha val="40000"/>
                    </a:schemeClr>
                  </a:glow>
                  <a:outerShdw blurRad="50800" dist="38100" dir="2700000" algn="tl" rotWithShape="0">
                    <a:prstClr val="black">
                      <a:alpha val="40000"/>
                    </a:prstClr>
                  </a:outerShdw>
                </a:effectLst>
              </a:rPr>
              <a:t>第一组</a:t>
            </a:r>
          </a:p>
        </p:txBody>
      </p:sp>
      <p:sp>
        <p:nvSpPr>
          <p:cNvPr id="250" name="文本框 249"/>
          <p:cNvSpPr txBox="1"/>
          <p:nvPr/>
        </p:nvSpPr>
        <p:spPr>
          <a:xfrm>
            <a:off x="10009304" y="5054533"/>
            <a:ext cx="1268296" cy="954107"/>
          </a:xfrm>
          <a:prstGeom prst="rect">
            <a:avLst/>
          </a:prstGeom>
          <a:noFill/>
        </p:spPr>
        <p:txBody>
          <a:bodyPr wrap="none" rtlCol="0">
            <a:spAutoFit/>
          </a:bodyPr>
          <a:lstStyle/>
          <a:p>
            <a:r>
              <a:rPr lang="en-US" altLang="zh-CN" sz="28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rPr>
              <a:t>2018</a:t>
            </a:r>
            <a:r>
              <a:rPr lang="zh-CN" altLang="en-US" sz="28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rPr>
              <a:t>年</a:t>
            </a:r>
            <a:endParaRPr lang="en-US" altLang="zh-CN" sz="2800" b="1" dirty="0" smtClean="0">
              <a:solidFill>
                <a:schemeClr val="bg1"/>
              </a:solidFill>
              <a:effectLst>
                <a:glow rad="63500">
                  <a:schemeClr val="accent1">
                    <a:satMod val="175000"/>
                    <a:alpha val="40000"/>
                  </a:schemeClr>
                </a:glow>
                <a:outerShdw blurRad="50800" dist="38100" dir="2700000" algn="tl" rotWithShape="0">
                  <a:prstClr val="black">
                    <a:alpha val="40000"/>
                  </a:prstClr>
                </a:outerShdw>
              </a:effectLst>
            </a:endParaRPr>
          </a:p>
          <a:p>
            <a:r>
              <a:rPr lang="zh-CN" altLang="en-US" sz="2800" b="1" dirty="0">
                <a:solidFill>
                  <a:schemeClr val="bg1"/>
                </a:solidFill>
                <a:effectLst>
                  <a:glow rad="63500">
                    <a:schemeClr val="accent1">
                      <a:satMod val="175000"/>
                      <a:alpha val="40000"/>
                    </a:schemeClr>
                  </a:glow>
                  <a:outerShdw blurRad="50800" dist="38100" dir="2700000" algn="tl" rotWithShape="0">
                    <a:prstClr val="black">
                      <a:alpha val="40000"/>
                    </a:prstClr>
                  </a:outerShdw>
                </a:effectLst>
              </a:rPr>
              <a:t>第三组</a:t>
            </a:r>
          </a:p>
        </p:txBody>
      </p:sp>
      <p:sp>
        <p:nvSpPr>
          <p:cNvPr id="251" name="文本框 250"/>
          <p:cNvSpPr txBox="1"/>
          <p:nvPr/>
        </p:nvSpPr>
        <p:spPr>
          <a:xfrm>
            <a:off x="8512147" y="5054533"/>
            <a:ext cx="1268296" cy="954107"/>
          </a:xfrm>
          <a:prstGeom prst="rect">
            <a:avLst/>
          </a:prstGeom>
          <a:noFill/>
        </p:spPr>
        <p:txBody>
          <a:bodyPr wrap="none" rtlCol="0">
            <a:spAutoFit/>
          </a:bodyPr>
          <a:lstStyle/>
          <a:p>
            <a:r>
              <a:rPr lang="en-US" altLang="zh-CN" sz="2800" b="1" dirty="0" smtClean="0">
                <a:ln w="19050">
                  <a:noFill/>
                </a:ln>
                <a:solidFill>
                  <a:schemeClr val="bg1"/>
                </a:solidFill>
                <a:effectLst>
                  <a:glow rad="101600">
                    <a:schemeClr val="accent1">
                      <a:satMod val="175000"/>
                      <a:alpha val="40000"/>
                    </a:schemeClr>
                  </a:glow>
                  <a:outerShdw blurRad="50800" dist="38100" dir="2700000" algn="tl" rotWithShape="0">
                    <a:prstClr val="black">
                      <a:alpha val="40000"/>
                    </a:prstClr>
                  </a:outerShdw>
                </a:effectLst>
              </a:rPr>
              <a:t>2005</a:t>
            </a:r>
            <a:r>
              <a:rPr lang="zh-CN" altLang="en-US" sz="2800" b="1" dirty="0" smtClean="0">
                <a:ln w="19050">
                  <a:noFill/>
                </a:ln>
                <a:solidFill>
                  <a:schemeClr val="bg1"/>
                </a:solidFill>
                <a:effectLst>
                  <a:glow rad="101600">
                    <a:schemeClr val="accent1">
                      <a:satMod val="175000"/>
                      <a:alpha val="40000"/>
                    </a:schemeClr>
                  </a:glow>
                  <a:outerShdw blurRad="50800" dist="38100" dir="2700000" algn="tl" rotWithShape="0">
                    <a:prstClr val="black">
                      <a:alpha val="40000"/>
                    </a:prstClr>
                  </a:outerShdw>
                </a:effectLst>
              </a:rPr>
              <a:t>年</a:t>
            </a:r>
            <a:endParaRPr lang="en-US" altLang="zh-CN" sz="2800" b="1" dirty="0" smtClean="0">
              <a:ln w="19050">
                <a:noFill/>
              </a:ln>
              <a:solidFill>
                <a:schemeClr val="bg1"/>
              </a:solidFill>
              <a:effectLst>
                <a:glow rad="101600">
                  <a:schemeClr val="accent1">
                    <a:satMod val="175000"/>
                    <a:alpha val="40000"/>
                  </a:schemeClr>
                </a:glow>
                <a:outerShdw blurRad="50800" dist="38100" dir="2700000" algn="tl" rotWithShape="0">
                  <a:prstClr val="black">
                    <a:alpha val="40000"/>
                  </a:prstClr>
                </a:outerShdw>
              </a:effectLst>
            </a:endParaRPr>
          </a:p>
          <a:p>
            <a:r>
              <a:rPr lang="zh-CN" altLang="en-US" sz="2800" b="1" dirty="0">
                <a:ln w="19050">
                  <a:noFill/>
                </a:ln>
                <a:solidFill>
                  <a:schemeClr val="bg1"/>
                </a:solidFill>
                <a:effectLst>
                  <a:glow rad="101600">
                    <a:schemeClr val="accent1">
                      <a:satMod val="175000"/>
                      <a:alpha val="40000"/>
                    </a:schemeClr>
                  </a:glow>
                  <a:outerShdw blurRad="50800" dist="38100" dir="2700000" algn="tl" rotWithShape="0">
                    <a:prstClr val="black">
                      <a:alpha val="40000"/>
                    </a:prstClr>
                  </a:outerShdw>
                </a:effectLst>
              </a:rPr>
              <a:t>第二组</a:t>
            </a:r>
          </a:p>
        </p:txBody>
      </p:sp>
      <p:sp>
        <p:nvSpPr>
          <p:cNvPr id="252" name="矩形 251"/>
          <p:cNvSpPr/>
          <p:nvPr/>
        </p:nvSpPr>
        <p:spPr>
          <a:xfrm>
            <a:off x="1681551" y="3467100"/>
            <a:ext cx="6167049" cy="1643527"/>
          </a:xfrm>
          <a:prstGeom prst="rect">
            <a:avLst/>
          </a:prstGeom>
        </p:spPr>
        <p:txBody>
          <a:bodyPr wrap="square">
            <a:spAutoFit/>
          </a:bodyPr>
          <a:lstStyle/>
          <a:p>
            <a:pPr>
              <a:lnSpc>
                <a:spcPct val="120000"/>
              </a:lnSpc>
            </a:pP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观察</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rPr>
              <a:t>遥感影像，在</a:t>
            </a:r>
            <a:r>
              <a:rPr lang="zh-CN" altLang="en-US" sz="2800" dirty="0">
                <a:solidFill>
                  <a:schemeClr val="tx2">
                    <a:lumMod val="75000"/>
                  </a:schemeClr>
                </a:solidFill>
                <a:latin typeface="华文中宋" panose="02010600040101010101" pitchFamily="2" charset="-122"/>
                <a:ea typeface="华文中宋" panose="02010600040101010101" pitchFamily="2" charset="-122"/>
              </a:rPr>
              <a:t>图上</a:t>
            </a:r>
            <a:r>
              <a:rPr lang="zh-CN" altLang="en-US" sz="2800" dirty="0">
                <a:solidFill>
                  <a:srgbClr val="C00000"/>
                </a:solidFill>
                <a:latin typeface="华文中宋" panose="02010600040101010101" pitchFamily="2" charset="-122"/>
                <a:ea typeface="华文中宋" panose="02010600040101010101" pitchFamily="2" charset="-122"/>
              </a:rPr>
              <a:t>画出</a:t>
            </a:r>
            <a:r>
              <a:rPr lang="zh-CN" altLang="en-US" sz="2800" dirty="0" smtClean="0">
                <a:solidFill>
                  <a:schemeClr val="accent1">
                    <a:lumMod val="75000"/>
                  </a:schemeClr>
                </a:solidFill>
                <a:latin typeface="华文中宋" panose="02010600040101010101" pitchFamily="2" charset="-122"/>
                <a:ea typeface="华文中宋" panose="02010600040101010101" pitchFamily="2" charset="-122"/>
              </a:rPr>
              <a:t>广深佛莞</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rPr>
              <a:t>的城建区域，</a:t>
            </a:r>
            <a:r>
              <a:rPr lang="zh-CN" altLang="en-US" sz="2800" dirty="0" smtClean="0">
                <a:solidFill>
                  <a:srgbClr val="C00000"/>
                </a:solidFill>
                <a:latin typeface="华文中宋" panose="02010600040101010101" pitchFamily="2" charset="-122"/>
                <a:ea typeface="华文中宋" panose="02010600040101010101" pitchFamily="2" charset="-122"/>
              </a:rPr>
              <a:t>完成后组间对比</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rPr>
              <a:t>，思考</a:t>
            </a:r>
            <a:r>
              <a:rPr lang="zh-CN" altLang="en-US" sz="2800" dirty="0" smtClean="0">
                <a:solidFill>
                  <a:schemeClr val="accent1">
                    <a:lumMod val="75000"/>
                  </a:schemeClr>
                </a:solidFill>
                <a:latin typeface="华文中宋" panose="02010600040101010101" pitchFamily="2" charset="-122"/>
                <a:ea typeface="华文中宋" panose="02010600040101010101" pitchFamily="2" charset="-122"/>
              </a:rPr>
              <a:t>城建区面积、拓张方向的变化情况</a:t>
            </a:r>
            <a:endParaRPr lang="en-US" altLang="zh-CN" sz="2800" dirty="0">
              <a:solidFill>
                <a:schemeClr val="accent1">
                  <a:lumMod val="75000"/>
                </a:schemeClr>
              </a:solidFill>
              <a:latin typeface="华文中宋" panose="02010600040101010101" pitchFamily="2" charset="-122"/>
              <a:ea typeface="华文中宋" panose="02010600040101010101" pitchFamily="2" charset="-122"/>
            </a:endParaRPr>
          </a:p>
        </p:txBody>
      </p:sp>
      <p:pic>
        <p:nvPicPr>
          <p:cNvPr id="254" name="图片 253"/>
          <p:cNvPicPr>
            <a:picLocks noChangeAspect="1"/>
          </p:cNvPicPr>
          <p:nvPr/>
        </p:nvPicPr>
        <p:blipFill rotWithShape="1">
          <a:blip r:embed="rId11" cstate="print">
            <a:extLst>
              <a:ext uri="{28A0092B-C50C-407E-A947-70E740481C1C}">
                <a14:useLocalDpi xmlns:a14="http://schemas.microsoft.com/office/drawing/2010/main" val="0"/>
              </a:ext>
            </a:extLst>
          </a:blip>
          <a:srcRect l="53776" t="16824" r="6829" b="13143"/>
          <a:stretch/>
        </p:blipFill>
        <p:spPr>
          <a:xfrm>
            <a:off x="11342881" y="3232804"/>
            <a:ext cx="967963" cy="967963"/>
          </a:xfrm>
          <a:prstGeom prst="rect">
            <a:avLst/>
          </a:prstGeom>
        </p:spPr>
      </p:pic>
      <p:sp>
        <p:nvSpPr>
          <p:cNvPr id="255" name="矩形 254"/>
          <p:cNvSpPr/>
          <p:nvPr/>
        </p:nvSpPr>
        <p:spPr>
          <a:xfrm>
            <a:off x="12270732" y="3467100"/>
            <a:ext cx="4871986" cy="1643527"/>
          </a:xfrm>
          <a:prstGeom prst="rect">
            <a:avLst/>
          </a:prstGeom>
        </p:spPr>
        <p:txBody>
          <a:bodyPr wrap="square">
            <a:spAutoFit/>
          </a:bodyPr>
          <a:lstStyle/>
          <a:p>
            <a:pPr>
              <a:lnSpc>
                <a:spcPct val="120000"/>
              </a:lnSpc>
            </a:pP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提示：遥感影像上</a:t>
            </a:r>
            <a:r>
              <a:rPr lang="zh-CN" altLang="en-US" sz="2800" dirty="0">
                <a:solidFill>
                  <a:schemeClr val="accent1">
                    <a:lumMod val="75000"/>
                  </a:schemeClr>
                </a:solidFill>
                <a:latin typeface="华文中宋" panose="02010600040101010101" pitchFamily="2" charset="-122"/>
                <a:ea typeface="华文中宋" panose="02010600040101010101" pitchFamily="2" charset="-122"/>
              </a:rPr>
              <a:t>城市名所在位置为市中心区域</a:t>
            </a:r>
            <a:r>
              <a:rPr lang="zh-CN" altLang="en-US" sz="28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，可以此为参考比对城建区影像特征</a:t>
            </a:r>
            <a:endParaRPr lang="en-US" altLang="zh-CN" sz="2800" dirty="0">
              <a:solidFill>
                <a:schemeClr val="tx2">
                  <a:lumMod val="75000"/>
                </a:schemeClr>
              </a:solidFill>
              <a:latin typeface="华文中宋" panose="02010600040101010101" pitchFamily="2" charset="-122"/>
              <a:ea typeface="华文中宋" panose="02010600040101010101" pitchFamily="2" charset="-122"/>
            </a:endParaRPr>
          </a:p>
        </p:txBody>
      </p:sp>
      <p:pic>
        <p:nvPicPr>
          <p:cNvPr id="261" name="图片 260"/>
          <p:cNvPicPr>
            <a:picLocks noChangeAspect="1"/>
          </p:cNvPicPr>
          <p:nvPr/>
        </p:nvPicPr>
        <p:blipFill rotWithShape="1">
          <a:blip r:embed="rId12" cstate="print">
            <a:extLst>
              <a:ext uri="{28A0092B-C50C-407E-A947-70E740481C1C}">
                <a14:useLocalDpi xmlns:a14="http://schemas.microsoft.com/office/drawing/2010/main" val="0"/>
              </a:ext>
            </a:extLst>
          </a:blip>
          <a:srcRect l="9462" t="12722" r="57205" b="11858"/>
          <a:stretch/>
        </p:blipFill>
        <p:spPr>
          <a:xfrm>
            <a:off x="998098" y="3150832"/>
            <a:ext cx="788262" cy="1003242"/>
          </a:xfrm>
          <a:prstGeom prst="rect">
            <a:avLst/>
          </a:prstGeom>
        </p:spPr>
      </p:pic>
      <p:pic>
        <p:nvPicPr>
          <p:cNvPr id="3" name="图片 2"/>
          <p:cNvPicPr>
            <a:picLocks noChangeAspect="1"/>
          </p:cNvPicPr>
          <p:nvPr/>
        </p:nvPicPr>
        <p:blipFill>
          <a:blip r:embed="rId13"/>
          <a:stretch>
            <a:fillRect/>
          </a:stretch>
        </p:blipFill>
        <p:spPr>
          <a:xfrm>
            <a:off x="3640529" y="-117041"/>
            <a:ext cx="3694496" cy="1761897"/>
          </a:xfrm>
          <a:prstGeom prst="rect">
            <a:avLst/>
          </a:prstGeom>
        </p:spPr>
      </p:pic>
    </p:spTree>
    <p:extLst>
      <p:ext uri="{BB962C8B-B14F-4D97-AF65-F5344CB8AC3E}">
        <p14:creationId xmlns:p14="http://schemas.microsoft.com/office/powerpoint/2010/main" val="1984335410"/>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组合 16">
            <a:extLst>
              <a:ext uri="{FF2B5EF4-FFF2-40B4-BE49-F238E27FC236}">
                <a16:creationId xmlns:a16="http://schemas.microsoft.com/office/drawing/2014/main" id="{D7076F29-BA81-AD4C-0FCD-962EE61290E1}"/>
              </a:ext>
            </a:extLst>
          </p:cNvPr>
          <p:cNvGrpSpPr/>
          <p:nvPr/>
        </p:nvGrpSpPr>
        <p:grpSpPr>
          <a:xfrm>
            <a:off x="914400" y="2019300"/>
            <a:ext cx="16535523" cy="7961390"/>
            <a:chOff x="660400" y="1767840"/>
            <a:chExt cx="11010900" cy="4366260"/>
          </a:xfrm>
        </p:grpSpPr>
        <p:sp>
          <p:nvSpPr>
            <p:cNvPr id="18" name="矩形 17">
              <a:extLst>
                <a:ext uri="{FF2B5EF4-FFF2-40B4-BE49-F238E27FC236}">
                  <a16:creationId xmlns:a16="http://schemas.microsoft.com/office/drawing/2014/main" id="{30762D12-A0E8-4450-45FD-972E382D01DC}"/>
                </a:ext>
              </a:extLst>
            </p:cNvPr>
            <p:cNvSpPr/>
            <p:nvPr/>
          </p:nvSpPr>
          <p:spPr>
            <a:xfrm>
              <a:off x="812800" y="1920240"/>
              <a:ext cx="10858500" cy="4213860"/>
            </a:xfrm>
            <a:prstGeom prst="rect">
              <a:avLst/>
            </a:prstGeom>
            <a:solidFill>
              <a:schemeClr val="accent1">
                <a:lumMod val="20000"/>
                <a:lumOff val="8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zh-CN" altLang="en-US" sz="2700" b="0" i="0" u="none" strike="noStrike" kern="1200" cap="none" spc="0" normalizeH="0" baseline="0" noProof="0">
                <a:ln>
                  <a:noFill/>
                </a:ln>
                <a:solidFill>
                  <a:prstClr val="white"/>
                </a:solidFill>
                <a:effectLst/>
                <a:uLnTx/>
                <a:uFillTx/>
                <a:latin typeface="HarmonyOS Sans Light"/>
                <a:ea typeface="微软雅黑"/>
                <a:cs typeface="+mn-cs"/>
              </a:endParaRPr>
            </a:p>
          </p:txBody>
        </p:sp>
        <p:sp>
          <p:nvSpPr>
            <p:cNvPr id="19" name="矩形 18">
              <a:extLst>
                <a:ext uri="{FF2B5EF4-FFF2-40B4-BE49-F238E27FC236}">
                  <a16:creationId xmlns:a16="http://schemas.microsoft.com/office/drawing/2014/main" id="{65CF7C9A-9C8B-386B-F5E1-9B104B8E5FE1}"/>
                </a:ext>
              </a:extLst>
            </p:cNvPr>
            <p:cNvSpPr/>
            <p:nvPr/>
          </p:nvSpPr>
          <p:spPr>
            <a:xfrm>
              <a:off x="660400" y="1767840"/>
              <a:ext cx="10858500" cy="4213860"/>
            </a:xfrm>
            <a:prstGeom prst="rect">
              <a:avLst/>
            </a:prstGeom>
            <a:solidFill>
              <a:schemeClr val="bg1"/>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zh-CN" altLang="en-US" sz="2700" b="0" i="0" u="none" strike="noStrike" kern="1200" cap="none" spc="0" normalizeH="0" baseline="0" noProof="0" dirty="0">
                <a:ln>
                  <a:noFill/>
                </a:ln>
                <a:solidFill>
                  <a:prstClr val="white"/>
                </a:solidFill>
                <a:effectLst/>
                <a:uLnTx/>
                <a:uFillTx/>
                <a:latin typeface="HarmonyOS Sans Light"/>
                <a:ea typeface="微软雅黑"/>
                <a:cs typeface="+mn-cs"/>
              </a:endParaRPr>
            </a:p>
          </p:txBody>
        </p:sp>
      </p:grpSp>
      <p:sp>
        <p:nvSpPr>
          <p:cNvPr id="68" name="文本框 67"/>
          <p:cNvSpPr txBox="1"/>
          <p:nvPr/>
        </p:nvSpPr>
        <p:spPr>
          <a:xfrm>
            <a:off x="1825835" y="8811562"/>
            <a:ext cx="585288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3600" b="1" i="0" u="none" strike="noStrike" kern="1200" normalizeH="0" baseline="0" noProof="0" dirty="0" smtClean="0">
                <a:ln>
                  <a:solidFill>
                    <a:schemeClr val="bg1"/>
                  </a:solidFill>
                </a:ln>
                <a:solidFill>
                  <a:schemeClr val="bg1"/>
                </a:solidFill>
                <a:effectLst>
                  <a:glow rad="101600">
                    <a:schemeClr val="accent1">
                      <a:satMod val="175000"/>
                      <a:alpha val="40000"/>
                    </a:schemeClr>
                  </a:glow>
                  <a:outerShdw blurRad="50800" dist="38100" dir="2700000" algn="tl" rotWithShape="0">
                    <a:prstClr val="black">
                      <a:alpha val="40000"/>
                    </a:prstClr>
                  </a:outerShdw>
                  <a:reflection blurRad="6350" stA="55000" endA="300" endPos="45500" dir="5400000" sy="-100000" algn="bl" rotWithShape="0"/>
                </a:effectLst>
                <a:uLnTx/>
                <a:uFillTx/>
                <a:latin typeface="华文中宋" panose="02010600040101010101" pitchFamily="2" charset="-122"/>
                <a:ea typeface="华文中宋" panose="02010600040101010101" pitchFamily="2" charset="-122"/>
              </a:rPr>
              <a:t>点分布 </a:t>
            </a:r>
            <a:r>
              <a:rPr lang="zh-CN" altLang="en-US" sz="3600" b="1" dirty="0" smtClean="0">
                <a:ln>
                  <a:solidFill>
                    <a:schemeClr val="bg1"/>
                  </a:solidFill>
                </a:ln>
                <a:solidFill>
                  <a:schemeClr val="bg1"/>
                </a:solidFill>
                <a:effectLst>
                  <a:glow rad="101600">
                    <a:schemeClr val="accent1">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 </a:t>
            </a:r>
            <a:r>
              <a:rPr kumimoji="0" lang="zh-CN" altLang="en-US" sz="3600" b="1" i="0" u="none" strike="noStrike" kern="1200" normalizeH="0" baseline="0" noProof="0" dirty="0" smtClean="0">
                <a:ln>
                  <a:solidFill>
                    <a:schemeClr val="bg1"/>
                  </a:solidFill>
                </a:ln>
                <a:solidFill>
                  <a:schemeClr val="bg1"/>
                </a:solidFill>
                <a:effectLst>
                  <a:glow rad="101600">
                    <a:schemeClr val="accent1">
                      <a:satMod val="175000"/>
                      <a:alpha val="40000"/>
                    </a:schemeClr>
                  </a:glow>
                  <a:outerShdw blurRad="50800" dist="38100" dir="2700000" algn="tl" rotWithShape="0">
                    <a:prstClr val="black">
                      <a:alpha val="40000"/>
                    </a:prstClr>
                  </a:outerShdw>
                  <a:reflection blurRad="6350" stA="55000" endA="300" endPos="45500" dir="5400000" sy="-100000" algn="bl" rotWithShape="0"/>
                </a:effectLst>
                <a:uLnTx/>
                <a:uFillTx/>
                <a:latin typeface="华文中宋" panose="02010600040101010101" pitchFamily="2" charset="-122"/>
                <a:ea typeface="华文中宋" panose="02010600040101010101" pitchFamily="2" charset="-122"/>
              </a:rPr>
              <a:t>轴拓张 → 面相联</a:t>
            </a:r>
            <a:endParaRPr kumimoji="0" lang="zh-CN" altLang="en-US" sz="3600" b="1" i="0" u="none" strike="noStrike" kern="1200" normalizeH="0" baseline="0" noProof="0" dirty="0">
              <a:ln>
                <a:solidFill>
                  <a:schemeClr val="bg1"/>
                </a:solidFill>
              </a:ln>
              <a:solidFill>
                <a:schemeClr val="bg1"/>
              </a:solidFill>
              <a:effectLst>
                <a:glow rad="101600">
                  <a:schemeClr val="accent1">
                    <a:satMod val="175000"/>
                    <a:alpha val="40000"/>
                  </a:schemeClr>
                </a:glow>
                <a:outerShdw blurRad="50800" dist="38100" dir="2700000" algn="tl" rotWithShape="0">
                  <a:prstClr val="black">
                    <a:alpha val="40000"/>
                  </a:prstClr>
                </a:outerShdw>
                <a:reflection blurRad="6350" stA="55000" endA="300" endPos="45500" dir="5400000" sy="-100000" algn="bl" rotWithShape="0"/>
              </a:effectLst>
              <a:uLnTx/>
              <a:uFillTx/>
              <a:latin typeface="华文中宋" panose="02010600040101010101" pitchFamily="2" charset="-122"/>
              <a:ea typeface="华文中宋" panose="02010600040101010101" pitchFamily="2" charset="-122"/>
            </a:endParaRPr>
          </a:p>
        </p:txBody>
      </p:sp>
      <p:grpSp>
        <p:nvGrpSpPr>
          <p:cNvPr id="21" name="组合 20"/>
          <p:cNvGrpSpPr/>
          <p:nvPr/>
        </p:nvGrpSpPr>
        <p:grpSpPr>
          <a:xfrm>
            <a:off x="1097768" y="1598340"/>
            <a:ext cx="7512832" cy="692190"/>
            <a:chOff x="1105597" y="2515124"/>
            <a:chExt cx="2893472" cy="692190"/>
          </a:xfrm>
        </p:grpSpPr>
        <p:sp>
          <p:nvSpPr>
            <p:cNvPr id="22" name="矩形: 圆角 9">
              <a:extLst>
                <a:ext uri="{FF2B5EF4-FFF2-40B4-BE49-F238E27FC236}">
                  <a16:creationId xmlns:a16="http://schemas.microsoft.com/office/drawing/2014/main" id="{039DD243-E0A0-1638-9986-DB29D35FD730}"/>
                </a:ext>
              </a:extLst>
            </p:cNvPr>
            <p:cNvSpPr/>
            <p:nvPr/>
          </p:nvSpPr>
          <p:spPr>
            <a:xfrm>
              <a:off x="1105597" y="2515124"/>
              <a:ext cx="2893472" cy="692190"/>
            </a:xfrm>
            <a:prstGeom prst="roundRect">
              <a:avLst>
                <a:gd name="adj" fmla="val 50000"/>
              </a:avLst>
            </a:prstGeom>
            <a:ln>
              <a:noFill/>
            </a:ln>
            <a:effectLst>
              <a:outerShdw blurRad="127000" sx="102000" sy="102000" algn="ctr"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zh-CN" altLang="en-US" sz="2700" b="0" i="0" u="none" strike="noStrike" kern="1200" cap="none" spc="0" normalizeH="0" baseline="0" noProof="0">
                <a:ln>
                  <a:noFill/>
                </a:ln>
                <a:solidFill>
                  <a:prstClr val="white"/>
                </a:solidFill>
                <a:effectLst/>
                <a:uLnTx/>
                <a:uFillTx/>
                <a:latin typeface="HarmonyOS Sans Light"/>
                <a:ea typeface="微软雅黑"/>
                <a:cs typeface="+mn-cs"/>
              </a:endParaRPr>
            </a:p>
          </p:txBody>
        </p:sp>
        <p:sp>
          <p:nvSpPr>
            <p:cNvPr id="29" name="文本框 28">
              <a:extLst>
                <a:ext uri="{FF2B5EF4-FFF2-40B4-BE49-F238E27FC236}">
                  <a16:creationId xmlns:a16="http://schemas.microsoft.com/office/drawing/2014/main" id="{28BED20F-7C3F-547F-78A9-EB1168F73628}"/>
                </a:ext>
              </a:extLst>
            </p:cNvPr>
            <p:cNvSpPr txBox="1"/>
            <p:nvPr/>
          </p:nvSpPr>
          <p:spPr>
            <a:xfrm>
              <a:off x="1181797" y="2589430"/>
              <a:ext cx="2781300" cy="523220"/>
            </a:xfrm>
            <a:prstGeom prst="rect">
              <a:avLst/>
            </a:prstGeom>
            <a:noFill/>
          </p:spPr>
          <p:txBody>
            <a:bodyPr wrap="square" rtlCol="0">
              <a:spAutoFit/>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kumimoji="0" lang="zh-CN" altLang="en-US" sz="2800" b="1" i="0" u="none" strike="noStrike" kern="1200" cap="none" spc="0" normalizeH="0" baseline="0" noProof="0" dirty="0">
                  <a:ln>
                    <a:noFill/>
                  </a:ln>
                  <a:solidFill>
                    <a:prstClr val="white"/>
                  </a:solidFill>
                  <a:effectLst/>
                  <a:uLnTx/>
                  <a:uFillTx/>
                  <a:latin typeface="HarmonyOS Sans Light"/>
                  <a:ea typeface="微软雅黑"/>
                  <a:cs typeface="+mn-cs"/>
                </a:rPr>
                <a:t>活动：通过城建面积变化感受辐射带动作用</a:t>
              </a:r>
            </a:p>
          </p:txBody>
        </p:sp>
      </p:gr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2978" y="3162300"/>
            <a:ext cx="9010663" cy="6375044"/>
          </a:xfrm>
          <a:prstGeom prst="rect">
            <a:avLst/>
          </a:prstGeom>
        </p:spPr>
      </p:pic>
      <p:sp>
        <p:nvSpPr>
          <p:cNvPr id="31" name="矩形 30"/>
          <p:cNvSpPr/>
          <p:nvPr/>
        </p:nvSpPr>
        <p:spPr>
          <a:xfrm>
            <a:off x="1357480" y="2535013"/>
            <a:ext cx="14506240" cy="523220"/>
          </a:xfrm>
          <a:prstGeom prst="rect">
            <a:avLst/>
          </a:prstGeom>
        </p:spPr>
        <p:txBody>
          <a:bodyPr wrap="square">
            <a:spAutoFit/>
          </a:bodyPr>
          <a:lstStyle/>
          <a:p>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土地是经济要素的空间载体，</a:t>
            </a:r>
            <a:r>
              <a:rPr lang="zh-CN" altLang="en-US" sz="2800" b="1"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城建面积</a:t>
            </a:r>
            <a:r>
              <a:rPr lang="zh-CN" altLang="en-US" sz="2800" dirty="0" smtClean="0">
                <a:solidFill>
                  <a:schemeClr val="tx2">
                    <a:lumMod val="75000"/>
                  </a:schemeClr>
                </a:solidFill>
                <a:latin typeface="微软雅黑" panose="020B0503020204020204" charset="-122"/>
                <a:ea typeface="微软雅黑" panose="020B0503020204020204" charset="-122"/>
                <a:cs typeface="微软雅黑" panose="020B0503020204020204" charset="-122"/>
              </a:rPr>
              <a:t>是城镇化的重要指标，是城市辐射功能的具象反映。</a:t>
            </a:r>
            <a:endParaRPr lang="zh-CN" altLang="en-US" sz="2800" dirty="0"/>
          </a:p>
        </p:txBody>
      </p:sp>
      <p:sp>
        <p:nvSpPr>
          <p:cNvPr id="32" name="矩形 31"/>
          <p:cNvSpPr/>
          <p:nvPr/>
        </p:nvSpPr>
        <p:spPr>
          <a:xfrm>
            <a:off x="1357480" y="3009900"/>
            <a:ext cx="7024520" cy="1304203"/>
          </a:xfrm>
          <a:prstGeom prst="rect">
            <a:avLst/>
          </a:prstGeom>
        </p:spPr>
        <p:txBody>
          <a:bodyPr wrap="square">
            <a:spAutoFit/>
          </a:bodyPr>
          <a:lstStyle/>
          <a:p>
            <a:pPr>
              <a:lnSpc>
                <a:spcPct val="150000"/>
              </a:lnSpc>
            </a:pPr>
            <a:r>
              <a:rPr lang="zh-CN" altLang="en-US" sz="2800" dirty="0" smtClean="0">
                <a:solidFill>
                  <a:schemeClr val="tx2">
                    <a:lumMod val="75000"/>
                  </a:schemeClr>
                </a:solidFill>
                <a:latin typeface="微软雅黑" panose="020B0503020204020204" charset="-122"/>
                <a:ea typeface="微软雅黑" panose="020B0503020204020204" charset="-122"/>
              </a:rPr>
              <a:t>以广深佛莞四市为例，观察</a:t>
            </a:r>
            <a:r>
              <a:rPr lang="en-US" altLang="zh-CN" sz="2800" dirty="0" smtClean="0">
                <a:solidFill>
                  <a:schemeClr val="tx2">
                    <a:lumMod val="75000"/>
                  </a:schemeClr>
                </a:solidFill>
                <a:latin typeface="微软雅黑" panose="020B0503020204020204" charset="-122"/>
                <a:ea typeface="微软雅黑" panose="020B0503020204020204" charset="-122"/>
              </a:rPr>
              <a:t>1990-2018</a:t>
            </a:r>
            <a:r>
              <a:rPr lang="zh-CN" altLang="en-US" sz="2800" dirty="0" smtClean="0">
                <a:solidFill>
                  <a:schemeClr val="tx2">
                    <a:lumMod val="75000"/>
                  </a:schemeClr>
                </a:solidFill>
                <a:latin typeface="微软雅黑" panose="020B0503020204020204" charset="-122"/>
                <a:ea typeface="微软雅黑" panose="020B0503020204020204" charset="-122"/>
              </a:rPr>
              <a:t>年间城建区变化，可以发现</a:t>
            </a:r>
            <a:r>
              <a:rPr lang="en-US" altLang="zh-CN" sz="2800" dirty="0" smtClean="0">
                <a:solidFill>
                  <a:schemeClr val="tx2">
                    <a:lumMod val="75000"/>
                  </a:schemeClr>
                </a:solidFill>
                <a:latin typeface="微软雅黑" panose="020B0503020204020204" charset="-122"/>
                <a:ea typeface="微软雅黑" panose="020B0503020204020204" charset="-122"/>
              </a:rPr>
              <a:t>——</a:t>
            </a:r>
            <a:endParaRPr lang="zh-CN" altLang="en-US" sz="2800" dirty="0"/>
          </a:p>
        </p:txBody>
      </p:sp>
      <p:sp>
        <p:nvSpPr>
          <p:cNvPr id="5" name="矩形 4"/>
          <p:cNvSpPr/>
          <p:nvPr/>
        </p:nvSpPr>
        <p:spPr>
          <a:xfrm>
            <a:off x="1395286" y="4313718"/>
            <a:ext cx="6809456" cy="4592026"/>
          </a:xfrm>
          <a:prstGeom prst="rect">
            <a:avLst/>
          </a:prstGeom>
        </p:spPr>
        <p:txBody>
          <a:bodyPr wrap="square">
            <a:spAutoFit/>
          </a:bodyPr>
          <a:lstStyle/>
          <a:p>
            <a:pPr marL="685800" indent="-685800" algn="just" defTabSz="1371600">
              <a:lnSpc>
                <a:spcPct val="170000"/>
              </a:lnSpc>
              <a:buFont typeface="Wingdings" panose="05000000000000000000" pitchFamily="2" charset="2"/>
              <a:buChar char="n"/>
              <a:defRPr/>
            </a:pPr>
            <a:r>
              <a:rPr lang="zh-CN" altLang="en-US" sz="2400" b="1" dirty="0" smtClean="0">
                <a:solidFill>
                  <a:schemeClr val="accent1">
                    <a:lumMod val="75000"/>
                  </a:schemeClr>
                </a:solidFill>
                <a:latin typeface="微软雅黑" panose="020B0503020204020204" charset="-122"/>
                <a:ea typeface="微软雅黑" panose="020B0503020204020204" charset="-122"/>
              </a:rPr>
              <a:t>面积大小上</a:t>
            </a:r>
            <a:r>
              <a:rPr lang="zh-CN" altLang="en-US" sz="2400" dirty="0" smtClean="0">
                <a:solidFill>
                  <a:schemeClr val="tx2">
                    <a:lumMod val="75000"/>
                  </a:schemeClr>
                </a:solidFill>
                <a:latin typeface="微软雅黑" panose="020B0503020204020204" charset="-122"/>
                <a:ea typeface="微软雅黑" panose="020B0503020204020204" charset="-122"/>
              </a:rPr>
              <a:t>，四所城市城建面积都</a:t>
            </a:r>
            <a:r>
              <a:rPr lang="en-US" altLang="zh-CN" sz="2400" dirty="0" smtClean="0">
                <a:solidFill>
                  <a:schemeClr val="tx2">
                    <a:lumMod val="75000"/>
                  </a:schemeClr>
                </a:solidFill>
                <a:latin typeface="微软雅黑" panose="020B0503020204020204" charset="-122"/>
                <a:ea typeface="微软雅黑" panose="020B0503020204020204" charset="-122"/>
              </a:rPr>
              <a:t>________</a:t>
            </a:r>
            <a:r>
              <a:rPr lang="zh-CN" altLang="en-US" sz="2400" dirty="0" smtClean="0">
                <a:solidFill>
                  <a:schemeClr val="tx2">
                    <a:lumMod val="75000"/>
                  </a:schemeClr>
                </a:solidFill>
                <a:latin typeface="微软雅黑" panose="020B0503020204020204" charset="-122"/>
                <a:ea typeface="微软雅黑" panose="020B0503020204020204" charset="-122"/>
              </a:rPr>
              <a:t>；</a:t>
            </a:r>
            <a:endParaRPr lang="en-US" altLang="zh-CN" sz="2400" dirty="0">
              <a:solidFill>
                <a:schemeClr val="tx2">
                  <a:lumMod val="75000"/>
                </a:schemeClr>
              </a:solidFill>
              <a:latin typeface="微软雅黑" panose="020B0503020204020204" charset="-122"/>
              <a:ea typeface="微软雅黑" panose="020B0503020204020204" charset="-122"/>
            </a:endParaRPr>
          </a:p>
          <a:p>
            <a:pPr marL="685800" indent="-685800" algn="just" defTabSz="1371600">
              <a:lnSpc>
                <a:spcPct val="170000"/>
              </a:lnSpc>
              <a:buFont typeface="Wingdings" panose="05000000000000000000" pitchFamily="2" charset="2"/>
              <a:buChar char="n"/>
              <a:defRPr/>
            </a:pPr>
            <a:r>
              <a:rPr lang="zh-CN" altLang="en-US" sz="2400" b="1" dirty="0">
                <a:solidFill>
                  <a:schemeClr val="accent1">
                    <a:lumMod val="75000"/>
                  </a:schemeClr>
                </a:solidFill>
                <a:latin typeface="微软雅黑" panose="020B0503020204020204" charset="-122"/>
                <a:ea typeface="微软雅黑" panose="020B0503020204020204" charset="-122"/>
              </a:rPr>
              <a:t>建设</a:t>
            </a:r>
            <a:r>
              <a:rPr lang="zh-CN" altLang="en-US" sz="2400" b="1" dirty="0" smtClean="0">
                <a:solidFill>
                  <a:schemeClr val="accent1">
                    <a:lumMod val="75000"/>
                  </a:schemeClr>
                </a:solidFill>
                <a:latin typeface="微软雅黑" panose="020B0503020204020204" charset="-122"/>
                <a:ea typeface="微软雅黑" panose="020B0503020204020204" charset="-122"/>
              </a:rPr>
              <a:t>顺序上</a:t>
            </a:r>
            <a:r>
              <a:rPr lang="zh-CN" altLang="en-US" sz="2400" dirty="0" smtClean="0">
                <a:solidFill>
                  <a:schemeClr val="tx2">
                    <a:lumMod val="75000"/>
                  </a:schemeClr>
                </a:solidFill>
                <a:latin typeface="微软雅黑" panose="020B0503020204020204" charset="-122"/>
                <a:ea typeface="微软雅黑" panose="020B0503020204020204" charset="-122"/>
              </a:rPr>
              <a:t>，</a:t>
            </a:r>
            <a:r>
              <a:rPr lang="en-US" altLang="zh-CN" sz="2400" dirty="0" smtClean="0">
                <a:solidFill>
                  <a:schemeClr val="tx2">
                    <a:lumMod val="75000"/>
                  </a:schemeClr>
                </a:solidFill>
                <a:latin typeface="微软雅黑" panose="020B0503020204020204" charset="-122"/>
                <a:ea typeface="微软雅黑" panose="020B0503020204020204" charset="-122"/>
              </a:rPr>
              <a:t>_______</a:t>
            </a:r>
            <a:r>
              <a:rPr lang="zh-CN" altLang="en-US" sz="2400" dirty="0" smtClean="0">
                <a:solidFill>
                  <a:schemeClr val="tx2">
                    <a:lumMod val="75000"/>
                  </a:schemeClr>
                </a:solidFill>
                <a:latin typeface="微软雅黑" panose="020B0503020204020204" charset="-122"/>
                <a:ea typeface="微软雅黑" panose="020B0503020204020204" charset="-122"/>
              </a:rPr>
              <a:t>两城发展早、面积大；</a:t>
            </a:r>
            <a:endParaRPr lang="en-US" altLang="zh-CN" sz="2400" dirty="0">
              <a:solidFill>
                <a:schemeClr val="tx2">
                  <a:lumMod val="75000"/>
                </a:schemeClr>
              </a:solidFill>
              <a:latin typeface="微软雅黑" panose="020B0503020204020204" charset="-122"/>
              <a:ea typeface="微软雅黑" panose="020B0503020204020204" charset="-122"/>
            </a:endParaRPr>
          </a:p>
          <a:p>
            <a:pPr marL="685800" indent="-685800" algn="just" defTabSz="1371600">
              <a:lnSpc>
                <a:spcPct val="170000"/>
              </a:lnSpc>
              <a:buFont typeface="Wingdings" panose="05000000000000000000" pitchFamily="2" charset="2"/>
              <a:buChar char="n"/>
              <a:defRPr/>
            </a:pPr>
            <a:r>
              <a:rPr lang="zh-CN" altLang="en-US" sz="2400" b="1" dirty="0" smtClean="0">
                <a:solidFill>
                  <a:schemeClr val="accent1">
                    <a:lumMod val="75000"/>
                  </a:schemeClr>
                </a:solidFill>
                <a:latin typeface="微软雅黑" panose="020B0503020204020204" charset="-122"/>
                <a:ea typeface="微软雅黑" panose="020B0503020204020204" charset="-122"/>
              </a:rPr>
              <a:t>拓张方向上</a:t>
            </a:r>
            <a:r>
              <a:rPr lang="zh-CN" altLang="en-US" sz="2400" dirty="0" smtClean="0">
                <a:solidFill>
                  <a:schemeClr val="tx2">
                    <a:lumMod val="75000"/>
                  </a:schemeClr>
                </a:solidFill>
                <a:latin typeface="微软雅黑" panose="020B0503020204020204" charset="-122"/>
                <a:ea typeface="微软雅黑" panose="020B0503020204020204" charset="-122"/>
              </a:rPr>
              <a:t>，作为腹地城市的佛山、东莞，都向</a:t>
            </a:r>
            <a:r>
              <a:rPr lang="en-US" altLang="zh-CN" sz="2400" dirty="0" smtClean="0">
                <a:solidFill>
                  <a:schemeClr val="tx2">
                    <a:lumMod val="75000"/>
                  </a:schemeClr>
                </a:solidFill>
                <a:latin typeface="微软雅黑" panose="020B0503020204020204" charset="-122"/>
                <a:ea typeface="微软雅黑" panose="020B0503020204020204" charset="-122"/>
              </a:rPr>
              <a:t>_______________</a:t>
            </a:r>
            <a:r>
              <a:rPr lang="zh-CN" altLang="en-US" sz="2400" dirty="0" smtClean="0">
                <a:solidFill>
                  <a:schemeClr val="tx2">
                    <a:lumMod val="75000"/>
                  </a:schemeClr>
                </a:solidFill>
                <a:latin typeface="微软雅黑" panose="020B0503020204020204" charset="-122"/>
                <a:ea typeface="微软雅黑" panose="020B0503020204020204" charset="-122"/>
              </a:rPr>
              <a:t>一侧拓展城建区；</a:t>
            </a:r>
            <a:endParaRPr lang="en-US" altLang="zh-CN" sz="2400" dirty="0" smtClean="0">
              <a:solidFill>
                <a:schemeClr val="tx2">
                  <a:lumMod val="75000"/>
                </a:schemeClr>
              </a:solidFill>
              <a:latin typeface="微软雅黑" panose="020B0503020204020204" charset="-122"/>
              <a:ea typeface="微软雅黑" panose="020B0503020204020204" charset="-122"/>
            </a:endParaRPr>
          </a:p>
          <a:p>
            <a:pPr marL="685800" indent="-685800" algn="just" defTabSz="1371600">
              <a:lnSpc>
                <a:spcPct val="170000"/>
              </a:lnSpc>
              <a:buFont typeface="Wingdings" panose="05000000000000000000" pitchFamily="2" charset="2"/>
              <a:buChar char="n"/>
              <a:defRPr/>
            </a:pPr>
            <a:r>
              <a:rPr lang="zh-CN" altLang="en-US" sz="2400" b="1" dirty="0" smtClean="0">
                <a:solidFill>
                  <a:schemeClr val="accent1">
                    <a:lumMod val="75000"/>
                  </a:schemeClr>
                </a:solidFill>
                <a:latin typeface="微软雅黑" panose="020B0503020204020204" charset="-122"/>
                <a:ea typeface="微软雅黑" panose="020B0503020204020204" charset="-122"/>
              </a:rPr>
              <a:t>分布形态上</a:t>
            </a:r>
            <a:r>
              <a:rPr lang="zh-CN" altLang="en-US" sz="2400" dirty="0" smtClean="0">
                <a:solidFill>
                  <a:schemeClr val="tx2">
                    <a:lumMod val="75000"/>
                  </a:schemeClr>
                </a:solidFill>
                <a:latin typeface="微软雅黑" panose="020B0503020204020204" charset="-122"/>
                <a:ea typeface="微软雅黑" panose="020B0503020204020204" charset="-122"/>
              </a:rPr>
              <a:t>，</a:t>
            </a:r>
            <a:r>
              <a:rPr lang="en-US" altLang="zh-CN" sz="2400" dirty="0" smtClean="0">
                <a:solidFill>
                  <a:schemeClr val="tx2">
                    <a:lumMod val="75000"/>
                  </a:schemeClr>
                </a:solidFill>
                <a:latin typeface="微软雅黑" panose="020B0503020204020204" charset="-122"/>
                <a:ea typeface="微软雅黑" panose="020B0503020204020204" charset="-122"/>
              </a:rPr>
              <a:t>1990</a:t>
            </a:r>
            <a:r>
              <a:rPr lang="zh-CN" altLang="en-US" sz="2400" dirty="0" smtClean="0">
                <a:solidFill>
                  <a:schemeClr val="tx2">
                    <a:lumMod val="75000"/>
                  </a:schemeClr>
                </a:solidFill>
                <a:latin typeface="微软雅黑" panose="020B0503020204020204" charset="-122"/>
                <a:ea typeface="微软雅黑" panose="020B0503020204020204" charset="-122"/>
              </a:rPr>
              <a:t>年</a:t>
            </a:r>
            <a:r>
              <a:rPr lang="zh-CN" altLang="en-US" sz="2400" dirty="0">
                <a:solidFill>
                  <a:schemeClr val="tx2">
                    <a:lumMod val="75000"/>
                  </a:schemeClr>
                </a:solidFill>
                <a:latin typeface="微软雅黑" panose="020B0503020204020204" charset="-122"/>
                <a:ea typeface="微软雅黑" panose="020B0503020204020204" charset="-122"/>
              </a:rPr>
              <a:t>四城</a:t>
            </a:r>
            <a:r>
              <a:rPr lang="zh-CN" altLang="en-US" sz="2400" dirty="0" smtClean="0">
                <a:solidFill>
                  <a:schemeClr val="tx2">
                    <a:lumMod val="75000"/>
                  </a:schemeClr>
                </a:solidFill>
                <a:latin typeface="微软雅黑" panose="020B0503020204020204" charset="-122"/>
                <a:ea typeface="微软雅黑" panose="020B0503020204020204" charset="-122"/>
              </a:rPr>
              <a:t>建区域</a:t>
            </a:r>
            <a:r>
              <a:rPr lang="en-US" altLang="zh-CN" sz="2400" dirty="0" smtClean="0">
                <a:solidFill>
                  <a:schemeClr val="tx2">
                    <a:lumMod val="75000"/>
                  </a:schemeClr>
                </a:solidFill>
                <a:latin typeface="微软雅黑" panose="020B0503020204020204" charset="-122"/>
                <a:ea typeface="微软雅黑" panose="020B0503020204020204" charset="-122"/>
              </a:rPr>
              <a:t>_______</a:t>
            </a:r>
            <a:r>
              <a:rPr lang="zh-CN" altLang="en-US" sz="2400" dirty="0" smtClean="0">
                <a:solidFill>
                  <a:schemeClr val="tx2">
                    <a:lumMod val="75000"/>
                  </a:schemeClr>
                </a:solidFill>
                <a:latin typeface="微软雅黑" panose="020B0503020204020204" charset="-122"/>
                <a:ea typeface="微软雅黑" panose="020B0503020204020204" charset="-122"/>
              </a:rPr>
              <a:t>分布</a:t>
            </a:r>
            <a:r>
              <a:rPr lang="en-US" altLang="zh-CN" sz="2400" dirty="0" smtClean="0">
                <a:solidFill>
                  <a:schemeClr val="tx2">
                    <a:lumMod val="75000"/>
                  </a:schemeClr>
                </a:solidFill>
                <a:latin typeface="微软雅黑" panose="020B0503020204020204" charset="-122"/>
                <a:ea typeface="微软雅黑" panose="020B0503020204020204" charset="-122"/>
              </a:rPr>
              <a:t>,</a:t>
            </a:r>
            <a:r>
              <a:rPr lang="zh-CN" altLang="en-US" sz="2400" dirty="0" smtClean="0">
                <a:solidFill>
                  <a:schemeClr val="tx2">
                    <a:lumMod val="75000"/>
                  </a:schemeClr>
                </a:solidFill>
                <a:latin typeface="微软雅黑" panose="020B0503020204020204" charset="-122"/>
                <a:ea typeface="微软雅黑" panose="020B0503020204020204" charset="-122"/>
              </a:rPr>
              <a:t>至</a:t>
            </a:r>
            <a:r>
              <a:rPr lang="en-US" altLang="zh-CN" sz="2400" dirty="0" smtClean="0">
                <a:solidFill>
                  <a:schemeClr val="tx2">
                    <a:lumMod val="75000"/>
                  </a:schemeClr>
                </a:solidFill>
                <a:latin typeface="微软雅黑" panose="020B0503020204020204" charset="-122"/>
                <a:ea typeface="微软雅黑" panose="020B0503020204020204" charset="-122"/>
              </a:rPr>
              <a:t>2018</a:t>
            </a:r>
            <a:r>
              <a:rPr lang="zh-CN" altLang="en-US" sz="2400" dirty="0" smtClean="0">
                <a:solidFill>
                  <a:schemeClr val="tx2">
                    <a:lumMod val="75000"/>
                  </a:schemeClr>
                </a:solidFill>
                <a:latin typeface="微软雅黑" panose="020B0503020204020204" charset="-122"/>
                <a:ea typeface="微软雅黑" panose="020B0503020204020204" charset="-122"/>
              </a:rPr>
              <a:t>年，通过城建区拓张，四城建区联结成 </a:t>
            </a:r>
            <a:r>
              <a:rPr lang="zh-CN" altLang="en-US" sz="2800" b="1" dirty="0" smtClean="0">
                <a:solidFill>
                  <a:schemeClr val="tx2">
                    <a:lumMod val="75000"/>
                  </a:schemeClr>
                </a:solidFill>
                <a:latin typeface="微软雅黑" panose="020B0503020204020204" charset="-122"/>
                <a:ea typeface="微软雅黑" panose="020B0503020204020204" charset="-122"/>
              </a:rPr>
              <a:t>团块状</a:t>
            </a:r>
            <a:r>
              <a:rPr lang="zh-CN" altLang="en-US" sz="2400" dirty="0" smtClean="0">
                <a:solidFill>
                  <a:schemeClr val="tx2">
                    <a:lumMod val="75000"/>
                  </a:schemeClr>
                </a:solidFill>
                <a:latin typeface="微软雅黑" panose="020B0503020204020204" charset="-122"/>
                <a:ea typeface="微软雅黑" panose="020B0503020204020204" charset="-122"/>
              </a:rPr>
              <a:t>，</a:t>
            </a:r>
            <a:r>
              <a:rPr lang="en-US" altLang="zh-CN" sz="2400" dirty="0" smtClean="0">
                <a:solidFill>
                  <a:schemeClr val="tx2">
                    <a:lumMod val="75000"/>
                  </a:schemeClr>
                </a:solidFill>
                <a:latin typeface="微软雅黑" panose="020B0503020204020204" charset="-122"/>
                <a:ea typeface="微软雅黑" panose="020B0503020204020204" charset="-122"/>
              </a:rPr>
              <a:t>_______________</a:t>
            </a:r>
            <a:r>
              <a:rPr lang="zh-CN" altLang="en-US" sz="2400" dirty="0" smtClean="0">
                <a:solidFill>
                  <a:schemeClr val="tx2">
                    <a:lumMod val="75000"/>
                  </a:schemeClr>
                </a:solidFill>
                <a:latin typeface="微软雅黑" panose="020B0503020204020204" charset="-122"/>
                <a:ea typeface="微软雅黑" panose="020B0503020204020204" charset="-122"/>
              </a:rPr>
              <a:t>出现。</a:t>
            </a:r>
            <a:endParaRPr lang="zh-CN" altLang="en-US" sz="2400" dirty="0">
              <a:solidFill>
                <a:schemeClr val="tx2">
                  <a:lumMod val="75000"/>
                </a:schemeClr>
              </a:solidFill>
              <a:latin typeface="微软雅黑" panose="020B0503020204020204" charset="-122"/>
              <a:ea typeface="微软雅黑" panose="020B0503020204020204" charset="-122"/>
            </a:endParaRPr>
          </a:p>
        </p:txBody>
      </p:sp>
      <p:sp>
        <p:nvSpPr>
          <p:cNvPr id="7" name="矩形 6"/>
          <p:cNvSpPr/>
          <p:nvPr/>
        </p:nvSpPr>
        <p:spPr>
          <a:xfrm>
            <a:off x="7154734" y="4404764"/>
            <a:ext cx="902811" cy="523220"/>
          </a:xfrm>
          <a:prstGeom prst="rect">
            <a:avLst/>
          </a:prstGeom>
        </p:spPr>
        <p:txBody>
          <a:bodyPr wrap="none">
            <a:spAutoFit/>
          </a:bodyPr>
          <a:lstStyle/>
          <a:p>
            <a:r>
              <a:rPr lang="zh-CN" altLang="en-US" sz="2800" b="1" dirty="0">
                <a:solidFill>
                  <a:schemeClr val="accent3">
                    <a:lumMod val="75000"/>
                  </a:schemeClr>
                </a:solidFill>
                <a:latin typeface="微软雅黑" panose="020B0503020204020204" charset="-122"/>
                <a:ea typeface="微软雅黑" panose="020B0503020204020204" charset="-122"/>
              </a:rPr>
              <a:t>扩</a:t>
            </a:r>
            <a:r>
              <a:rPr lang="zh-CN" altLang="en-US" sz="2800" b="1" dirty="0" smtClean="0">
                <a:solidFill>
                  <a:schemeClr val="accent3">
                    <a:lumMod val="75000"/>
                  </a:schemeClr>
                </a:solidFill>
                <a:latin typeface="微软雅黑" panose="020B0503020204020204" charset="-122"/>
                <a:ea typeface="微软雅黑" panose="020B0503020204020204" charset="-122"/>
              </a:rPr>
              <a:t>大</a:t>
            </a:r>
            <a:endParaRPr lang="zh-CN" altLang="en-US" sz="2800" b="1" dirty="0">
              <a:solidFill>
                <a:schemeClr val="accent3">
                  <a:lumMod val="75000"/>
                </a:schemeClr>
              </a:solidFill>
            </a:endParaRPr>
          </a:p>
        </p:txBody>
      </p:sp>
      <p:sp>
        <p:nvSpPr>
          <p:cNvPr id="33" name="矩形 32"/>
          <p:cNvSpPr/>
          <p:nvPr/>
        </p:nvSpPr>
        <p:spPr>
          <a:xfrm>
            <a:off x="4013698" y="5026138"/>
            <a:ext cx="902811" cy="523220"/>
          </a:xfrm>
          <a:prstGeom prst="rect">
            <a:avLst/>
          </a:prstGeom>
        </p:spPr>
        <p:txBody>
          <a:bodyPr wrap="none">
            <a:spAutoFit/>
          </a:bodyPr>
          <a:lstStyle/>
          <a:p>
            <a:r>
              <a:rPr lang="zh-CN" altLang="en-US" sz="2800" b="1" dirty="0" smtClean="0">
                <a:solidFill>
                  <a:schemeClr val="accent3">
                    <a:lumMod val="75000"/>
                  </a:schemeClr>
                </a:solidFill>
                <a:latin typeface="微软雅黑" panose="020B0503020204020204" charset="-122"/>
                <a:ea typeface="微软雅黑" panose="020B0503020204020204" charset="-122"/>
              </a:rPr>
              <a:t>广深</a:t>
            </a:r>
            <a:endParaRPr lang="zh-CN" altLang="en-US" sz="2800" b="1" dirty="0">
              <a:solidFill>
                <a:schemeClr val="accent3">
                  <a:lumMod val="75000"/>
                </a:schemeClr>
              </a:solidFill>
            </a:endParaRPr>
          </a:p>
        </p:txBody>
      </p:sp>
      <p:sp>
        <p:nvSpPr>
          <p:cNvPr id="34" name="矩形 33"/>
          <p:cNvSpPr/>
          <p:nvPr/>
        </p:nvSpPr>
        <p:spPr>
          <a:xfrm>
            <a:off x="2819985" y="6251179"/>
            <a:ext cx="1980029" cy="523220"/>
          </a:xfrm>
          <a:prstGeom prst="rect">
            <a:avLst/>
          </a:prstGeom>
        </p:spPr>
        <p:txBody>
          <a:bodyPr wrap="none">
            <a:spAutoFit/>
          </a:bodyPr>
          <a:lstStyle/>
          <a:p>
            <a:r>
              <a:rPr lang="zh-CN" altLang="en-US" sz="2800" b="1" dirty="0" smtClean="0">
                <a:solidFill>
                  <a:schemeClr val="accent3">
                    <a:lumMod val="75000"/>
                  </a:schemeClr>
                </a:solidFill>
                <a:latin typeface="微软雅黑" panose="020B0503020204020204" charset="-122"/>
                <a:ea typeface="微软雅黑" panose="020B0503020204020204" charset="-122"/>
              </a:rPr>
              <a:t>接壤大都市</a:t>
            </a:r>
            <a:endParaRPr lang="zh-CN" altLang="en-US" sz="2800" b="1" dirty="0">
              <a:solidFill>
                <a:schemeClr val="accent3">
                  <a:lumMod val="75000"/>
                </a:schemeClr>
              </a:solidFill>
            </a:endParaRPr>
          </a:p>
        </p:txBody>
      </p:sp>
      <p:sp>
        <p:nvSpPr>
          <p:cNvPr id="35" name="矩形 34"/>
          <p:cNvSpPr/>
          <p:nvPr/>
        </p:nvSpPr>
        <p:spPr>
          <a:xfrm>
            <a:off x="6603282" y="6891278"/>
            <a:ext cx="902811" cy="523220"/>
          </a:xfrm>
          <a:prstGeom prst="rect">
            <a:avLst/>
          </a:prstGeom>
        </p:spPr>
        <p:txBody>
          <a:bodyPr wrap="none">
            <a:spAutoFit/>
          </a:bodyPr>
          <a:lstStyle/>
          <a:p>
            <a:r>
              <a:rPr lang="zh-CN" altLang="en-US" sz="2800" b="1" dirty="0" smtClean="0">
                <a:solidFill>
                  <a:schemeClr val="accent3">
                    <a:lumMod val="75000"/>
                  </a:schemeClr>
                </a:solidFill>
                <a:latin typeface="微软雅黑" panose="020B0503020204020204" charset="-122"/>
                <a:ea typeface="微软雅黑" panose="020B0503020204020204" charset="-122"/>
              </a:rPr>
              <a:t>零星</a:t>
            </a:r>
            <a:endParaRPr lang="zh-CN" altLang="en-US" sz="2800" b="1" dirty="0">
              <a:solidFill>
                <a:schemeClr val="accent3">
                  <a:lumMod val="75000"/>
                </a:schemeClr>
              </a:solidFill>
            </a:endParaRPr>
          </a:p>
        </p:txBody>
      </p:sp>
      <p:sp>
        <p:nvSpPr>
          <p:cNvPr id="36" name="矩形 35"/>
          <p:cNvSpPr/>
          <p:nvPr/>
        </p:nvSpPr>
        <p:spPr>
          <a:xfrm>
            <a:off x="4285567" y="8115015"/>
            <a:ext cx="1261884" cy="523220"/>
          </a:xfrm>
          <a:prstGeom prst="rect">
            <a:avLst/>
          </a:prstGeom>
        </p:spPr>
        <p:txBody>
          <a:bodyPr wrap="none">
            <a:spAutoFit/>
          </a:bodyPr>
          <a:lstStyle/>
          <a:p>
            <a:r>
              <a:rPr lang="zh-CN" altLang="en-US" sz="2800" b="1" dirty="0" smtClean="0">
                <a:solidFill>
                  <a:schemeClr val="accent3">
                    <a:lumMod val="75000"/>
                  </a:schemeClr>
                </a:solidFill>
                <a:latin typeface="微软雅黑" panose="020B0503020204020204" charset="-122"/>
                <a:ea typeface="微软雅黑" panose="020B0503020204020204" charset="-122"/>
              </a:rPr>
              <a:t>城市群</a:t>
            </a:r>
            <a:endParaRPr lang="zh-CN" altLang="en-US" sz="2800" b="1" dirty="0">
              <a:solidFill>
                <a:schemeClr val="accent3">
                  <a:lumMod val="75000"/>
                </a:schemeClr>
              </a:solidFill>
            </a:endParaRPr>
          </a:p>
        </p:txBody>
      </p:sp>
      <p:sp>
        <p:nvSpPr>
          <p:cNvPr id="37"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38" name="文本框 37"/>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40" name="直接连接符 39"/>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43" name="直接连接符 42"/>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44" name="图片 43"/>
          <p:cNvPicPr>
            <a:picLocks noChangeAspect="1"/>
          </p:cNvPicPr>
          <p:nvPr/>
        </p:nvPicPr>
        <p:blipFill rotWithShape="1">
          <a:blip r:embed="rId4"/>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46" name="文本框 45"/>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47" name="图片 46"/>
          <p:cNvPicPr>
            <a:picLocks noChangeAspect="1"/>
          </p:cNvPicPr>
          <p:nvPr/>
        </p:nvPicPr>
        <p:blipFill>
          <a:blip r:embed="rId5" cstate="print">
            <a:duotone>
              <a:schemeClr val="accent1">
                <a:shade val="45000"/>
                <a:satMod val="135000"/>
              </a:schemeClr>
              <a:prstClr val="white"/>
            </a:duotone>
            <a:extLst>
              <a:ext uri="{BEBA8EAE-BF5A-486C-A8C5-ECC9F3942E4B}">
                <a14:imgProps xmlns:a14="http://schemas.microsoft.com/office/drawing/2010/main">
                  <a14:imgLayer r:embed="rId6">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48" name="云形 47"/>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云形 48"/>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文本框 50"/>
          <p:cNvSpPr txBox="1"/>
          <p:nvPr/>
        </p:nvSpPr>
        <p:spPr>
          <a:xfrm>
            <a:off x="3888725" y="457114"/>
            <a:ext cx="3035622" cy="507831"/>
          </a:xfrm>
          <a:prstGeom prst="rect">
            <a:avLst/>
          </a:prstGeom>
          <a:noFill/>
        </p:spPr>
        <p:txBody>
          <a:bodyPr wrap="square" rtlCol="0">
            <a:spAutoFit/>
          </a:bodyPr>
          <a:lstStyle/>
          <a:p>
            <a:pPr algn="ctr" defTabSz="1371600">
              <a:defRPr/>
            </a:pPr>
            <a:r>
              <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a:t>
            </a: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52" name="图片 51"/>
          <p:cNvPicPr>
            <a:picLocks noChangeAspect="1"/>
          </p:cNvPicPr>
          <p:nvPr/>
        </p:nvPicPr>
        <p:blipFill>
          <a:blip r:embed="rId7"/>
          <a:stretch>
            <a:fillRect/>
          </a:stretch>
        </p:blipFill>
        <p:spPr>
          <a:xfrm>
            <a:off x="6824267" y="-104289"/>
            <a:ext cx="3694496" cy="1761897"/>
          </a:xfrm>
          <a:prstGeom prst="rect">
            <a:avLst/>
          </a:prstGeom>
        </p:spPr>
      </p:pic>
      <p:cxnSp>
        <p:nvCxnSpPr>
          <p:cNvPr id="53" name="直接连接符 52"/>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54" name="直接连接符 53"/>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spTree>
    <p:extLst>
      <p:ext uri="{BB962C8B-B14F-4D97-AF65-F5344CB8AC3E}">
        <p14:creationId xmlns:p14="http://schemas.microsoft.com/office/powerpoint/2010/main" val="10909791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randombar(horizontal)">
                                      <p:cBhvr>
                                        <p:cTn id="12" dur="500"/>
                                        <p:tgtEl>
                                          <p:spTgt spid="3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randombar(horizontal)">
                                      <p:cBhvr>
                                        <p:cTn id="17" dur="500"/>
                                        <p:tgtEl>
                                          <p:spTgt spid="3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5"/>
                                        </p:tgtEl>
                                        <p:attrNameLst>
                                          <p:attrName>style.visibility</p:attrName>
                                        </p:attrNameLst>
                                      </p:cBhvr>
                                      <p:to>
                                        <p:strVal val="visible"/>
                                      </p:to>
                                    </p:set>
                                    <p:animEffect transition="in" filter="randombar(horizontal)">
                                      <p:cBhvr>
                                        <p:cTn id="22" dur="500"/>
                                        <p:tgtEl>
                                          <p:spTgt spid="35"/>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randombar(horizontal)">
                                      <p:cBhvr>
                                        <p:cTn id="27" dur="500"/>
                                        <p:tgtEl>
                                          <p:spTgt spid="36"/>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68"/>
                                        </p:tgtEl>
                                        <p:attrNameLst>
                                          <p:attrName>style.visibility</p:attrName>
                                        </p:attrNameLst>
                                      </p:cBhvr>
                                      <p:to>
                                        <p:strVal val="visible"/>
                                      </p:to>
                                    </p:set>
                                    <p:animEffect transition="in" filter="randombar(horizontal)">
                                      <p:cBhvr>
                                        <p:cTn id="32"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7" grpId="0"/>
      <p:bldP spid="33" grpId="0"/>
      <p:bldP spid="34" grpId="0"/>
      <p:bldP spid="35" grpId="0"/>
      <p:bldP spid="3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4"/>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5" cstate="print">
            <a:duotone>
              <a:schemeClr val="accent1">
                <a:shade val="45000"/>
                <a:satMod val="135000"/>
              </a:schemeClr>
              <a:prstClr val="white"/>
            </a:duotone>
            <a:extLst>
              <a:ext uri="{BEBA8EAE-BF5A-486C-A8C5-ECC9F3942E4B}">
                <a14:imgProps xmlns:a14="http://schemas.microsoft.com/office/drawing/2010/main">
                  <a14:imgLayer r:embed="rId6">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3888725" y="457114"/>
            <a:ext cx="3035622" cy="507831"/>
          </a:xfrm>
          <a:prstGeom prst="rect">
            <a:avLst/>
          </a:prstGeom>
          <a:noFill/>
        </p:spPr>
        <p:txBody>
          <a:bodyPr wrap="square" rtlCol="0">
            <a:spAutoFit/>
          </a:bodyPr>
          <a:lstStyle/>
          <a:p>
            <a:pPr algn="ctr" defTabSz="1371600">
              <a:defRPr/>
            </a:pPr>
            <a:r>
              <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a:t>
            </a: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17" name="图片 16"/>
          <p:cNvPicPr>
            <a:picLocks noChangeAspect="1"/>
          </p:cNvPicPr>
          <p:nvPr/>
        </p:nvPicPr>
        <p:blipFill rotWithShape="1">
          <a:blip r:embed="rId7">
            <a:extLst>
              <a:ext uri="{28A0092B-C50C-407E-A947-70E740481C1C}">
                <a14:useLocalDpi xmlns:a14="http://schemas.microsoft.com/office/drawing/2010/main" val="0"/>
              </a:ext>
            </a:extLst>
          </a:blip>
          <a:srcRect l="8321" r="8344" b="29094"/>
          <a:stretch/>
        </p:blipFill>
        <p:spPr>
          <a:xfrm>
            <a:off x="0" y="1638359"/>
            <a:ext cx="18288000" cy="8762941"/>
          </a:xfrm>
          <a:prstGeom prst="rect">
            <a:avLst/>
          </a:prstGeom>
        </p:spPr>
      </p:pic>
      <p:sp>
        <p:nvSpPr>
          <p:cNvPr id="18" name="矩形 17">
            <a:extLst>
              <a:ext uri="{FF2B5EF4-FFF2-40B4-BE49-F238E27FC236}">
                <a16:creationId xmlns:a16="http://schemas.microsoft.com/office/drawing/2014/main" id="{45557270-278D-43CD-ACFA-6D48E47D5CEA}"/>
              </a:ext>
            </a:extLst>
          </p:cNvPr>
          <p:cNvSpPr/>
          <p:nvPr/>
        </p:nvSpPr>
        <p:spPr>
          <a:xfrm>
            <a:off x="0" y="1636480"/>
            <a:ext cx="18288000" cy="8841020"/>
          </a:xfrm>
          <a:prstGeom prst="rect">
            <a:avLst/>
          </a:prstGeom>
          <a:gradFill flip="none" rotWithShape="1">
            <a:gsLst>
              <a:gs pos="48000">
                <a:schemeClr val="bg1"/>
              </a:gs>
              <a:gs pos="100000">
                <a:schemeClr val="bg1">
                  <a:alpha val="0"/>
                </a:schemeClr>
              </a:gs>
            </a:gsLst>
            <a:lin ang="5400000" scaled="1"/>
            <a:tileRect/>
          </a:gradFill>
          <a:ln w="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grpSp>
        <p:nvGrpSpPr>
          <p:cNvPr id="3" name="组合 2"/>
          <p:cNvGrpSpPr/>
          <p:nvPr/>
        </p:nvGrpSpPr>
        <p:grpSpPr>
          <a:xfrm>
            <a:off x="609600" y="1643156"/>
            <a:ext cx="17032146" cy="7310343"/>
            <a:chOff x="609600" y="1643156"/>
            <a:chExt cx="17032146" cy="7310343"/>
          </a:xfrm>
        </p:grpSpPr>
        <p:grpSp>
          <p:nvGrpSpPr>
            <p:cNvPr id="19" name="组合 18">
              <a:extLst>
                <a:ext uri="{FF2B5EF4-FFF2-40B4-BE49-F238E27FC236}">
                  <a16:creationId xmlns:a16="http://schemas.microsoft.com/office/drawing/2014/main" id="{ED59C26A-3020-F70D-2A61-24486036E9A5}"/>
                </a:ext>
              </a:extLst>
            </p:cNvPr>
            <p:cNvGrpSpPr/>
            <p:nvPr/>
          </p:nvGrpSpPr>
          <p:grpSpPr>
            <a:xfrm>
              <a:off x="609600" y="1643156"/>
              <a:ext cx="17032146" cy="7310343"/>
              <a:chOff x="418618" y="384237"/>
              <a:chExt cx="11354764" cy="4469290"/>
            </a:xfrm>
          </p:grpSpPr>
          <p:sp>
            <p:nvSpPr>
              <p:cNvPr id="21" name="矩形: 圆角 1">
                <a:extLst>
                  <a:ext uri="{FF2B5EF4-FFF2-40B4-BE49-F238E27FC236}">
                    <a16:creationId xmlns:a16="http://schemas.microsoft.com/office/drawing/2014/main" id="{50CBDE18-D7A5-313A-A402-323230D99721}"/>
                  </a:ext>
                </a:extLst>
              </p:cNvPr>
              <p:cNvSpPr/>
              <p:nvPr/>
            </p:nvSpPr>
            <p:spPr>
              <a:xfrm>
                <a:off x="418618" y="384237"/>
                <a:ext cx="11354764" cy="4469290"/>
              </a:xfrm>
              <a:prstGeom prst="roundRect">
                <a:avLst>
                  <a:gd name="adj" fmla="val 3386"/>
                </a:avLst>
              </a:prstGeom>
              <a:solidFill>
                <a:schemeClr val="bg1">
                  <a:alpha val="90000"/>
                </a:schemeClr>
              </a:solidFill>
              <a:ln>
                <a:solidFill>
                  <a:schemeClr val="accent1"/>
                </a:solidFill>
              </a:ln>
              <a:effectLst>
                <a:outerShdw blurRad="127000" sx="101000" sy="101000" algn="ctr" rotWithShape="0">
                  <a:schemeClr val="accent1">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22" name="矩形 21">
                <a:extLst>
                  <a:ext uri="{FF2B5EF4-FFF2-40B4-BE49-F238E27FC236}">
                    <a16:creationId xmlns:a16="http://schemas.microsoft.com/office/drawing/2014/main" id="{122F602F-8E05-E614-5A56-4AE5166FD56F}"/>
                  </a:ext>
                </a:extLst>
              </p:cNvPr>
              <p:cNvSpPr/>
              <p:nvPr>
                <p:custDataLst>
                  <p:tags r:id="rId1"/>
                </p:custDataLst>
              </p:nvPr>
            </p:nvSpPr>
            <p:spPr>
              <a:xfrm>
                <a:off x="520218" y="427854"/>
                <a:ext cx="6322237" cy="3076088"/>
              </a:xfrm>
              <a:prstGeom prst="rect">
                <a:avLst/>
              </a:prstGeom>
            </p:spPr>
            <p:txBody>
              <a:bodyPr wrap="square">
                <a:spAutoFit/>
              </a:bodyPr>
              <a:lstStyle/>
              <a:p>
                <a:pPr algn="just">
                  <a:lnSpc>
                    <a:spcPct val="170000"/>
                  </a:lnSpc>
                  <a:defRPr/>
                </a:pP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参照</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珠三角城市群的发展模式与经验</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p>
              <a:p>
                <a:pPr algn="just">
                  <a:lnSpc>
                    <a:spcPct val="170000"/>
                  </a:lnSpc>
                  <a:defRPr/>
                </a:pP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2019</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年中共中央</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、国务院印发</a:t>
                </a:r>
                <a:r>
                  <a:rPr lang="en-US" altLang="zh-CN" sz="2400" dirty="0">
                    <a:solidFill>
                      <a:schemeClr val="accent1">
                        <a:lumMod val="75000"/>
                      </a:schemeClr>
                    </a:solidFill>
                    <a:latin typeface="微软雅黑" panose="020B0503020204020204" pitchFamily="34" charset="-122"/>
                    <a:ea typeface="微软雅黑" panose="020B0503020204020204" pitchFamily="34" charset="-122"/>
                    <a:cs typeface="+mn-ea"/>
                  </a:rPr>
                  <a:t>《</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粤港澳大湾区发展规划纲要</a:t>
                </a:r>
                <a:r>
                  <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，标志着粤港澳大湾区国家战略的正式落实建设。</a:t>
                </a:r>
                <a:endPar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endParaRPr>
              </a:p>
              <a:p>
                <a:pPr marL="342900" indent="-342900" algn="just">
                  <a:lnSpc>
                    <a:spcPct val="170000"/>
                  </a:lnSpc>
                  <a:buFont typeface="Wingdings" panose="05000000000000000000" pitchFamily="2" charset="2"/>
                  <a:buChar char="n"/>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大</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湾</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区包含</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a:t>
                </a:r>
                <a:r>
                  <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9+2</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”所城市</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，是</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我国开放程度最高、经济活力最强的区域</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之一，</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有利于进一步</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密切内地与港澳交流合作</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a:t>
                </a:r>
                <a:endParaRPr lang="en-US" altLang="zh-CN" sz="2400" dirty="0">
                  <a:solidFill>
                    <a:schemeClr val="accent1">
                      <a:lumMod val="75000"/>
                    </a:schemeClr>
                  </a:solidFill>
                  <a:latin typeface="微软雅黑" panose="020B0503020204020204" pitchFamily="34" charset="-122"/>
                  <a:ea typeface="微软雅黑" panose="020B0503020204020204" pitchFamily="34" charset="-122"/>
                  <a:cs typeface="+mn-ea"/>
                </a:endParaRPr>
              </a:p>
              <a:p>
                <a:pPr marL="342900" indent="-342900" algn="just">
                  <a:lnSpc>
                    <a:spcPct val="170000"/>
                  </a:lnSpc>
                  <a:buFont typeface="Wingdings" panose="05000000000000000000" pitchFamily="2" charset="2"/>
                  <a:buChar char="n"/>
                  <a:defRPr/>
                </a:pP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大湾区</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贯彻</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落实新发展理念</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，加快培育新</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动能、实现</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创新驱动</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发展。</a:t>
                </a:r>
                <a:endPar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endParaRPr>
              </a:p>
              <a:p>
                <a:pPr marL="342900" indent="-342900" algn="just">
                  <a:lnSpc>
                    <a:spcPct val="170000"/>
                  </a:lnSpc>
                  <a:buFont typeface="Wingdings" panose="05000000000000000000" pitchFamily="2" charset="2"/>
                  <a:buChar char="n"/>
                  <a:defRPr/>
                </a:pP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以大湾区核心城市群为极核，沿交通干线辐射</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七</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大轴带</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，更好辐射</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带动粤东西北及泛珠</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三角，推动区域协调发展，</a:t>
                </a:r>
                <a:r>
                  <a:rPr lang="zh-CN" altLang="en-US" sz="2400" b="1" dirty="0">
                    <a:solidFill>
                      <a:schemeClr val="accent1">
                        <a:lumMod val="75000"/>
                      </a:schemeClr>
                    </a:solidFill>
                    <a:latin typeface="微软雅黑" panose="020B0503020204020204" pitchFamily="34" charset="-122"/>
                    <a:ea typeface="微软雅黑" panose="020B0503020204020204" pitchFamily="34" charset="-122"/>
                    <a:cs typeface="+mn-ea"/>
                  </a:rPr>
                  <a:t>建设世界级城市群</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a:t>
                </a:r>
                <a:endPar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endParaRPr>
              </a:p>
            </p:txBody>
          </p:sp>
        </p:grpSp>
        <p:pic>
          <p:nvPicPr>
            <p:cNvPr id="29" name="图片 2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365521" y="2559581"/>
              <a:ext cx="7059521" cy="4844909"/>
            </a:xfrm>
            <a:prstGeom prst="rect">
              <a:avLst/>
            </a:prstGeom>
          </p:spPr>
        </p:pic>
        <p:sp>
          <p:nvSpPr>
            <p:cNvPr id="30" name="文本框 29"/>
            <p:cNvSpPr txBox="1"/>
            <p:nvPr/>
          </p:nvSpPr>
          <p:spPr>
            <a:xfrm>
              <a:off x="11963400" y="7486590"/>
              <a:ext cx="4333238" cy="400110"/>
            </a:xfrm>
            <a:prstGeom prst="rect">
              <a:avLst/>
            </a:prstGeom>
            <a:noFill/>
          </p:spPr>
          <p:txBody>
            <a:bodyPr wrap="none" rtlCol="0">
              <a:spAutoFit/>
            </a:bodyPr>
            <a:lstStyle/>
            <a:p>
              <a:pPr marL="285750" indent="-285750">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12 </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粤</a:t>
              </a:r>
              <a:r>
                <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rPr>
                <a:t>港澳大湾区</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城市群空间</a:t>
              </a:r>
              <a:r>
                <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rPr>
                <a:t>格局</a:t>
              </a:r>
            </a:p>
          </p:txBody>
        </p:sp>
      </p:grpSp>
      <p:sp>
        <p:nvSpPr>
          <p:cNvPr id="28" name="文本框 27"/>
          <p:cNvSpPr txBox="1"/>
          <p:nvPr/>
        </p:nvSpPr>
        <p:spPr>
          <a:xfrm>
            <a:off x="1089551" y="8141526"/>
            <a:ext cx="1610889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3200" b="1" dirty="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发展</a:t>
            </a:r>
            <a:r>
              <a:rPr lang="zh-CN" altLang="en-US" sz="3200" b="1" dirty="0" smtClean="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极：</a:t>
            </a:r>
            <a:r>
              <a:rPr lang="zh-CN" altLang="en-US" sz="3200" b="1" dirty="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广深</a:t>
            </a:r>
            <a:r>
              <a:rPr lang="zh-CN" altLang="en-US" sz="3200" b="1" dirty="0" smtClean="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 </a:t>
            </a:r>
            <a:r>
              <a:rPr lang="zh-CN" altLang="en-US" sz="3200" b="1" dirty="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 </a:t>
            </a:r>
            <a:r>
              <a:rPr lang="zh-CN" altLang="en-US" sz="3200" b="1" dirty="0" smtClean="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珠三角城市群 </a:t>
            </a:r>
            <a:r>
              <a:rPr lang="zh-CN" altLang="en-US" sz="3200" b="1" dirty="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 大湾区 </a:t>
            </a:r>
            <a:r>
              <a:rPr lang="zh-CN" altLang="en-US" sz="3200" b="1" dirty="0" smtClean="0">
                <a:ln>
                  <a:solidFill>
                    <a:schemeClr val="bg1"/>
                  </a:solidFill>
                </a:ln>
                <a:solidFill>
                  <a:schemeClr val="bg1"/>
                </a:solidFill>
                <a:effectLst>
                  <a:glow rad="101600">
                    <a:schemeClr val="accent4">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 </a:t>
            </a:r>
            <a:r>
              <a:rPr lang="zh-CN" altLang="en-US" sz="3200" b="1" dirty="0" smtClean="0">
                <a:ln>
                  <a:solidFill>
                    <a:schemeClr val="bg1"/>
                  </a:solidFill>
                </a:ln>
                <a:solidFill>
                  <a:schemeClr val="bg1"/>
                </a:solidFill>
                <a:effectLst>
                  <a:glow rad="101600">
                    <a:schemeClr val="accent6">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辐射范围：珠</a:t>
            </a:r>
            <a:r>
              <a:rPr lang="zh-CN" altLang="en-US" sz="3200" b="1" dirty="0">
                <a:ln>
                  <a:solidFill>
                    <a:schemeClr val="bg1"/>
                  </a:solidFill>
                </a:ln>
                <a:solidFill>
                  <a:schemeClr val="bg1"/>
                </a:solidFill>
                <a:effectLst>
                  <a:glow rad="101600">
                    <a:schemeClr val="accent6">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三角 → </a:t>
            </a:r>
            <a:r>
              <a:rPr lang="zh-CN" altLang="en-US" sz="3200" b="1" dirty="0" smtClean="0">
                <a:ln>
                  <a:solidFill>
                    <a:schemeClr val="bg1"/>
                  </a:solidFill>
                </a:ln>
                <a:solidFill>
                  <a:schemeClr val="bg1"/>
                </a:solidFill>
                <a:effectLst>
                  <a:glow rad="101600">
                    <a:schemeClr val="accent6">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泛珠三角</a:t>
            </a:r>
            <a:r>
              <a:rPr lang="en-US" altLang="zh-CN" sz="3200" b="1" dirty="0" smtClean="0">
                <a:ln>
                  <a:solidFill>
                    <a:schemeClr val="bg1"/>
                  </a:solidFill>
                </a:ln>
                <a:solidFill>
                  <a:schemeClr val="bg1"/>
                </a:solidFill>
                <a:effectLst>
                  <a:glow rad="101600">
                    <a:schemeClr val="accent6">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a:t>
            </a:r>
            <a:r>
              <a:rPr lang="zh-CN" altLang="en-US" sz="3200" b="1" dirty="0" smtClean="0">
                <a:ln>
                  <a:solidFill>
                    <a:schemeClr val="bg1"/>
                  </a:solidFill>
                </a:ln>
                <a:solidFill>
                  <a:schemeClr val="bg1"/>
                </a:solidFill>
                <a:effectLst>
                  <a:glow rad="101600">
                    <a:schemeClr val="accent6">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全国 </a:t>
            </a:r>
            <a:r>
              <a:rPr lang="zh-CN" altLang="en-US" sz="3200" b="1" dirty="0">
                <a:ln>
                  <a:solidFill>
                    <a:schemeClr val="bg1"/>
                  </a:solidFill>
                </a:ln>
                <a:solidFill>
                  <a:schemeClr val="bg1"/>
                </a:solidFill>
                <a:effectLst>
                  <a:glow rad="101600">
                    <a:schemeClr val="accent6">
                      <a:satMod val="175000"/>
                      <a:alpha val="40000"/>
                    </a:schemeClr>
                  </a:glow>
                  <a:outerShdw blurRad="50800" dist="38100" dir="2700000" algn="tl" rotWithShape="0">
                    <a:prstClr val="black">
                      <a:alpha val="40000"/>
                    </a:prstClr>
                  </a:outerShdw>
                  <a:reflection blurRad="6350" stA="55000" endA="300" endPos="45500" dir="5400000" sy="-100000" algn="bl" rotWithShape="0"/>
                </a:effectLst>
                <a:latin typeface="华文中宋" panose="02010600040101010101" pitchFamily="2" charset="-122"/>
                <a:ea typeface="华文中宋" panose="02010600040101010101" pitchFamily="2" charset="-122"/>
              </a:rPr>
              <a:t>→ 世界</a:t>
            </a:r>
          </a:p>
        </p:txBody>
      </p:sp>
      <p:pic>
        <p:nvPicPr>
          <p:cNvPr id="31" name="图片 30"/>
          <p:cNvPicPr>
            <a:picLocks noChangeAspect="1"/>
          </p:cNvPicPr>
          <p:nvPr/>
        </p:nvPicPr>
        <p:blipFill>
          <a:blip r:embed="rId9"/>
          <a:stretch>
            <a:fillRect/>
          </a:stretch>
        </p:blipFill>
        <p:spPr>
          <a:xfrm>
            <a:off x="6824267" y="-104289"/>
            <a:ext cx="3694496" cy="1761897"/>
          </a:xfrm>
          <a:prstGeom prst="rect">
            <a:avLst/>
          </a:prstGeom>
        </p:spPr>
      </p:pic>
      <p:cxnSp>
        <p:nvCxnSpPr>
          <p:cNvPr id="32" name="直接连接符 31"/>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33" name="直接连接符 32"/>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sp>
        <p:nvSpPr>
          <p:cNvPr id="24" name="矩形 23"/>
          <p:cNvSpPr/>
          <p:nvPr/>
        </p:nvSpPr>
        <p:spPr>
          <a:xfrm>
            <a:off x="1600200" y="6766764"/>
            <a:ext cx="9324086" cy="1292662"/>
          </a:xfrm>
          <a:prstGeom prst="rect">
            <a:avLst/>
          </a:prstGeom>
        </p:spPr>
        <p:txBody>
          <a:bodyPr wrap="square">
            <a:spAutoFit/>
          </a:bodyPr>
          <a:lstStyle/>
          <a:p>
            <a:pPr>
              <a:lnSpc>
                <a:spcPct val="130000"/>
              </a:lnSpc>
            </a:pPr>
            <a:r>
              <a:rPr lang="zh-CN" altLang="en-US" sz="30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结合材料与所学，归纳</a:t>
            </a:r>
            <a:r>
              <a:rPr lang="en-US" altLang="zh-CN" sz="30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1980</a:t>
            </a:r>
            <a:r>
              <a:rPr lang="zh-CN" altLang="en-US" sz="30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年至今，珠三角地区</a:t>
            </a:r>
            <a:endParaRPr lang="en-US" altLang="zh-CN" sz="30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endParaRPr>
          </a:p>
          <a:p>
            <a:pPr>
              <a:lnSpc>
                <a:spcPct val="130000"/>
              </a:lnSpc>
            </a:pPr>
            <a:r>
              <a:rPr lang="zh-CN" altLang="en-US" sz="30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“发展极”和“辐射范围”的变化过程</a:t>
            </a:r>
            <a:r>
              <a:rPr lang="zh-CN" altLang="en-US" sz="2400" dirty="0" smtClean="0">
                <a:solidFill>
                  <a:schemeClr val="tx2">
                    <a:lumMod val="75000"/>
                  </a:schemeClr>
                </a:solidFill>
                <a:latin typeface="华文中宋" panose="02010600040101010101" pitchFamily="2" charset="-122"/>
                <a:ea typeface="华文中宋" panose="02010600040101010101" pitchFamily="2" charset="-122"/>
                <a:cs typeface="微软雅黑" panose="020B0503020204020204" charset="-122"/>
              </a:rPr>
              <a:t>。</a:t>
            </a:r>
            <a:endParaRPr lang="en-US" altLang="zh-CN" sz="3000" dirty="0">
              <a:solidFill>
                <a:schemeClr val="accent1">
                  <a:lumMod val="75000"/>
                </a:schemeClr>
              </a:solidFill>
              <a:latin typeface="华文中宋" panose="02010600040101010101" pitchFamily="2" charset="-122"/>
              <a:ea typeface="华文中宋" panose="02010600040101010101" pitchFamily="2" charset="-122"/>
            </a:endParaRPr>
          </a:p>
        </p:txBody>
      </p:sp>
      <p:pic>
        <p:nvPicPr>
          <p:cNvPr id="25" name="图片 24"/>
          <p:cNvPicPr>
            <a:picLocks noChangeAspect="1"/>
          </p:cNvPicPr>
          <p:nvPr/>
        </p:nvPicPr>
        <p:blipFill rotWithShape="1">
          <a:blip r:embed="rId10" cstate="print">
            <a:extLst>
              <a:ext uri="{28A0092B-C50C-407E-A947-70E740481C1C}">
                <a14:useLocalDpi xmlns:a14="http://schemas.microsoft.com/office/drawing/2010/main" val="0"/>
              </a:ext>
            </a:extLst>
          </a:blip>
          <a:srcRect l="9462" t="12722" r="57205" b="11858"/>
          <a:stretch/>
        </p:blipFill>
        <p:spPr>
          <a:xfrm>
            <a:off x="836075" y="6802898"/>
            <a:ext cx="788262" cy="1003242"/>
          </a:xfrm>
          <a:prstGeom prst="rect">
            <a:avLst/>
          </a:prstGeom>
        </p:spPr>
      </p:pic>
    </p:spTree>
    <p:extLst>
      <p:ext uri="{BB962C8B-B14F-4D97-AF65-F5344CB8AC3E}">
        <p14:creationId xmlns:p14="http://schemas.microsoft.com/office/powerpoint/2010/main" val="22596066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500"/>
                                        <p:tgtEl>
                                          <p:spTgt spid="24"/>
                                        </p:tgtEl>
                                      </p:cBhvr>
                                    </p:animEffect>
                                  </p:childTnLst>
                                </p:cTn>
                              </p:par>
                              <p:par>
                                <p:cTn id="15" presetID="10" presetClass="entr" presetSubtype="0"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randombar(horizontal)">
                                      <p:cBhvr>
                                        <p:cTn id="22"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57114"/>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3"/>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sp>
        <p:nvSpPr>
          <p:cNvPr id="39" name="文本框 38"/>
          <p:cNvSpPr txBox="1"/>
          <p:nvPr/>
        </p:nvSpPr>
        <p:spPr>
          <a:xfrm>
            <a:off x="10134599" y="419100"/>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展望：未来大湾区</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2" name="图片 1"/>
          <p:cNvPicPr>
            <a:picLocks noChangeAspect="1"/>
          </p:cNvPicPr>
          <p:nvPr/>
        </p:nvPicPr>
        <p:blipFill>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3888725" y="457114"/>
            <a:ext cx="3035622" cy="507831"/>
          </a:xfrm>
          <a:prstGeom prst="rect">
            <a:avLst/>
          </a:prstGeom>
          <a:noFill/>
        </p:spPr>
        <p:txBody>
          <a:bodyPr wrap="square" rtlCol="0">
            <a:spAutoFit/>
          </a:bodyPr>
          <a:lstStyle/>
          <a:p>
            <a:pPr algn="ctr" defTabSz="1371600">
              <a:defRPr/>
            </a:pPr>
            <a:r>
              <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a:t>
            </a: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154" name="图片 15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61531" y="1612096"/>
            <a:ext cx="14164937" cy="8392953"/>
          </a:xfrm>
          <a:prstGeom prst="rect">
            <a:avLst/>
          </a:prstGeom>
        </p:spPr>
      </p:pic>
      <p:sp>
        <p:nvSpPr>
          <p:cNvPr id="156" name="文本框 155"/>
          <p:cNvSpPr txBox="1"/>
          <p:nvPr/>
        </p:nvSpPr>
        <p:spPr>
          <a:xfrm>
            <a:off x="3514886" y="3360382"/>
            <a:ext cx="1005402" cy="584776"/>
          </a:xfrm>
          <a:prstGeom prst="rect">
            <a:avLst/>
          </a:prstGeom>
          <a:noFill/>
        </p:spPr>
        <p:txBody>
          <a:bodyPr wrap="none" rtlCol="0">
            <a:spAutoFit/>
          </a:bodyPr>
          <a:lstStyle/>
          <a:p>
            <a:r>
              <a:rPr lang="zh-CN" altLang="en-US" sz="3200" dirty="0" smtClean="0">
                <a:solidFill>
                  <a:prstClr val="black">
                    <a:lumMod val="75000"/>
                    <a:lumOff val="25000"/>
                  </a:prstClr>
                </a:solidFill>
                <a:latin typeface="华文中宋" panose="02010600040101010101" pitchFamily="2" charset="-122"/>
                <a:ea typeface="华文中宋" panose="02010600040101010101" pitchFamily="2" charset="-122"/>
              </a:rPr>
              <a:t>点兴</a:t>
            </a:r>
            <a:endParaRPr lang="zh-CN" altLang="en-US" sz="32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57" name="文本框 156"/>
          <p:cNvSpPr txBox="1"/>
          <p:nvPr/>
        </p:nvSpPr>
        <p:spPr>
          <a:xfrm>
            <a:off x="3505200" y="5676900"/>
            <a:ext cx="1005402" cy="584776"/>
          </a:xfrm>
          <a:prstGeom prst="rect">
            <a:avLst/>
          </a:prstGeom>
          <a:noFill/>
        </p:spPr>
        <p:txBody>
          <a:bodyPr wrap="none" rtlCol="0">
            <a:spAutoFit/>
          </a:bodyPr>
          <a:lstStyle/>
          <a:p>
            <a:r>
              <a:rPr lang="zh-CN" altLang="en-US" sz="3200" dirty="0" smtClean="0">
                <a:solidFill>
                  <a:prstClr val="black">
                    <a:lumMod val="75000"/>
                    <a:lumOff val="25000"/>
                  </a:prstClr>
                </a:solidFill>
                <a:latin typeface="华文中宋" panose="02010600040101010101" pitchFamily="2" charset="-122"/>
                <a:ea typeface="华文中宋" panose="02010600040101010101" pitchFamily="2" charset="-122"/>
              </a:rPr>
              <a:t>轴扩</a:t>
            </a:r>
            <a:endParaRPr lang="zh-CN" altLang="en-US" sz="32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58" name="文本框 157"/>
          <p:cNvSpPr txBox="1"/>
          <p:nvPr/>
        </p:nvSpPr>
        <p:spPr>
          <a:xfrm>
            <a:off x="3530106" y="7635964"/>
            <a:ext cx="1005402" cy="584776"/>
          </a:xfrm>
          <a:prstGeom prst="rect">
            <a:avLst/>
          </a:prstGeom>
          <a:noFill/>
        </p:spPr>
        <p:txBody>
          <a:bodyPr wrap="none" rtlCol="0">
            <a:spAutoFit/>
          </a:bodyPr>
          <a:lstStyle/>
          <a:p>
            <a:r>
              <a:rPr lang="zh-CN" altLang="en-US" sz="3200" dirty="0" smtClean="0">
                <a:solidFill>
                  <a:prstClr val="black">
                    <a:lumMod val="75000"/>
                    <a:lumOff val="25000"/>
                  </a:prstClr>
                </a:solidFill>
                <a:latin typeface="华文中宋" panose="02010600040101010101" pitchFamily="2" charset="-122"/>
                <a:ea typeface="华文中宋" panose="02010600040101010101" pitchFamily="2" charset="-122"/>
              </a:rPr>
              <a:t>域联</a:t>
            </a:r>
            <a:endParaRPr lang="zh-CN" altLang="en-US" sz="32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59" name="文本框 158"/>
          <p:cNvSpPr txBox="1"/>
          <p:nvPr/>
        </p:nvSpPr>
        <p:spPr>
          <a:xfrm>
            <a:off x="4908827" y="3352320"/>
            <a:ext cx="2646878" cy="584775"/>
          </a:xfrm>
          <a:prstGeom prst="rect">
            <a:avLst/>
          </a:prstGeom>
          <a:noFill/>
        </p:spPr>
        <p:txBody>
          <a:bodyPr wrap="none" rtlCol="0">
            <a:spAutoFit/>
          </a:bodyPr>
          <a:lstStyle/>
          <a:p>
            <a:r>
              <a:rPr lang="zh-CN" altLang="en-US" sz="3200" dirty="0" smtClean="0">
                <a:solidFill>
                  <a:prstClr val="black">
                    <a:lumMod val="75000"/>
                    <a:lumOff val="25000"/>
                  </a:prstClr>
                </a:solidFill>
                <a:latin typeface="华文中宋" panose="02010600040101010101" pitchFamily="2" charset="-122"/>
                <a:ea typeface="华文中宋" panose="02010600040101010101" pitchFamily="2" charset="-122"/>
              </a:rPr>
              <a:t>集聚</a:t>
            </a:r>
            <a:r>
              <a:rPr lang="zh-CN" altLang="en-US" sz="3200" dirty="0">
                <a:solidFill>
                  <a:prstClr val="black">
                    <a:lumMod val="75000"/>
                    <a:lumOff val="25000"/>
                  </a:prstClr>
                </a:solidFill>
                <a:latin typeface="华文中宋" panose="02010600040101010101" pitchFamily="2" charset="-122"/>
                <a:ea typeface="华文中宋" panose="02010600040101010101" pitchFamily="2" charset="-122"/>
              </a:rPr>
              <a:t>→</a:t>
            </a:r>
            <a:r>
              <a:rPr lang="zh-CN" altLang="en-US" sz="3200" dirty="0" smtClean="0">
                <a:solidFill>
                  <a:prstClr val="black">
                    <a:lumMod val="75000"/>
                    <a:lumOff val="25000"/>
                  </a:prstClr>
                </a:solidFill>
                <a:latin typeface="华文中宋" panose="02010600040101010101" pitchFamily="2" charset="-122"/>
                <a:ea typeface="华文中宋" panose="02010600040101010101" pitchFamily="2" charset="-122"/>
              </a:rPr>
              <a:t>大都市</a:t>
            </a:r>
            <a:endParaRPr lang="zh-CN" altLang="en-US" sz="32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0" name="文本框 159"/>
          <p:cNvSpPr txBox="1"/>
          <p:nvPr/>
        </p:nvSpPr>
        <p:spPr>
          <a:xfrm>
            <a:off x="4761669" y="5650333"/>
            <a:ext cx="1826141" cy="584776"/>
          </a:xfrm>
          <a:prstGeom prst="rect">
            <a:avLst/>
          </a:prstGeom>
          <a:noFill/>
        </p:spPr>
        <p:txBody>
          <a:bodyPr wrap="none" rtlCol="0">
            <a:spAutoFit/>
          </a:bodyPr>
          <a:lstStyle/>
          <a:p>
            <a:r>
              <a:rPr lang="zh-CN" altLang="en-US" sz="3200" dirty="0" smtClean="0">
                <a:solidFill>
                  <a:prstClr val="black">
                    <a:lumMod val="75000"/>
                    <a:lumOff val="25000"/>
                  </a:prstClr>
                </a:solidFill>
                <a:latin typeface="华文中宋" panose="02010600040101010101" pitchFamily="2" charset="-122"/>
                <a:ea typeface="华文中宋" panose="02010600040101010101" pitchFamily="2" charset="-122"/>
              </a:rPr>
              <a:t>辐射功能</a:t>
            </a:r>
            <a:endParaRPr lang="zh-CN" altLang="en-US" sz="32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1" name="文本框 160"/>
          <p:cNvSpPr txBox="1"/>
          <p:nvPr/>
        </p:nvSpPr>
        <p:spPr>
          <a:xfrm>
            <a:off x="4674275" y="7658100"/>
            <a:ext cx="4134465" cy="523220"/>
          </a:xfrm>
          <a:prstGeom prst="rect">
            <a:avLst/>
          </a:prstGeom>
          <a:noFill/>
        </p:spPr>
        <p:txBody>
          <a:bodyPr wrap="none" rtlCol="0">
            <a:spAutoFit/>
          </a:bodyPr>
          <a:lstStyle/>
          <a:p>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区域分工合作、协调发展</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2" name="文本框 161"/>
          <p:cNvSpPr txBox="1"/>
          <p:nvPr/>
        </p:nvSpPr>
        <p:spPr>
          <a:xfrm>
            <a:off x="7073575" y="4882049"/>
            <a:ext cx="1620957" cy="523220"/>
          </a:xfrm>
          <a:prstGeom prst="rect">
            <a:avLst/>
          </a:prstGeom>
          <a:noFill/>
        </p:spPr>
        <p:txBody>
          <a:bodyPr wrap="none" rtlCol="0">
            <a:spAutoFit/>
          </a:bodyPr>
          <a:lstStyle/>
          <a:p>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主要形式</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3" name="文本框 162"/>
          <p:cNvSpPr txBox="1"/>
          <p:nvPr/>
        </p:nvSpPr>
        <p:spPr>
          <a:xfrm>
            <a:off x="7037472" y="6697581"/>
            <a:ext cx="1620957" cy="523220"/>
          </a:xfrm>
          <a:prstGeom prst="rect">
            <a:avLst/>
          </a:prstGeom>
          <a:noFill/>
        </p:spPr>
        <p:txBody>
          <a:bodyPr wrap="none" rtlCol="0">
            <a:spAutoFit/>
          </a:bodyPr>
          <a:lstStyle/>
          <a:p>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影响因素</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4" name="文本框 163"/>
          <p:cNvSpPr txBox="1"/>
          <p:nvPr/>
        </p:nvSpPr>
        <p:spPr>
          <a:xfrm>
            <a:off x="8964404" y="4146243"/>
            <a:ext cx="902811" cy="523220"/>
          </a:xfrm>
          <a:prstGeom prst="rect">
            <a:avLst/>
          </a:prstGeom>
          <a:noFill/>
        </p:spPr>
        <p:txBody>
          <a:bodyPr wrap="none" rtlCol="0">
            <a:spAutoFit/>
          </a:bodyPr>
          <a:lstStyle/>
          <a:p>
            <a:pPr algn="ct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人流</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5" name="文本框 164"/>
          <p:cNvSpPr txBox="1"/>
          <p:nvPr/>
        </p:nvSpPr>
        <p:spPr>
          <a:xfrm>
            <a:off x="8964404" y="4619181"/>
            <a:ext cx="902811" cy="523220"/>
          </a:xfrm>
          <a:prstGeom prst="rect">
            <a:avLst/>
          </a:prstGeom>
          <a:noFill/>
        </p:spPr>
        <p:txBody>
          <a:bodyPr wrap="none" rtlCol="0">
            <a:spAutoFit/>
          </a:bodyPr>
          <a:lstStyle/>
          <a:p>
            <a:pPr algn="ct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物流</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6" name="文本框 165"/>
          <p:cNvSpPr txBox="1"/>
          <p:nvPr/>
        </p:nvSpPr>
        <p:spPr>
          <a:xfrm>
            <a:off x="8948915" y="5095612"/>
            <a:ext cx="1261885" cy="523220"/>
          </a:xfrm>
          <a:prstGeom prst="rect">
            <a:avLst/>
          </a:prstGeom>
          <a:noFill/>
        </p:spPr>
        <p:txBody>
          <a:bodyPr wrap="none" rtlCol="0">
            <a:spAutoFit/>
          </a:bodyPr>
          <a:lstStyle/>
          <a:p>
            <a:pPr algn="ct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资金流</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7" name="文本框 166"/>
          <p:cNvSpPr txBox="1"/>
          <p:nvPr/>
        </p:nvSpPr>
        <p:spPr>
          <a:xfrm>
            <a:off x="8948915" y="5559489"/>
            <a:ext cx="1261885" cy="523220"/>
          </a:xfrm>
          <a:prstGeom prst="rect">
            <a:avLst/>
          </a:prstGeom>
          <a:noFill/>
        </p:spPr>
        <p:txBody>
          <a:bodyPr wrap="none" rtlCol="0">
            <a:spAutoFit/>
          </a:bodyPr>
          <a:lstStyle/>
          <a:p>
            <a:pPr algn="ctr"/>
            <a:r>
              <a:rPr lang="zh-CN" altLang="en-US" sz="2800" dirty="0">
                <a:solidFill>
                  <a:prstClr val="black">
                    <a:lumMod val="75000"/>
                    <a:lumOff val="25000"/>
                  </a:prstClr>
                </a:solidFill>
                <a:latin typeface="华文中宋" panose="02010600040101010101" pitchFamily="2" charset="-122"/>
                <a:ea typeface="华文中宋" panose="02010600040101010101" pitchFamily="2" charset="-122"/>
              </a:rPr>
              <a:t>信息</a:t>
            </a: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流</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8" name="文本框 167"/>
          <p:cNvSpPr txBox="1"/>
          <p:nvPr/>
        </p:nvSpPr>
        <p:spPr>
          <a:xfrm>
            <a:off x="8877200" y="6311564"/>
            <a:ext cx="2339103" cy="523220"/>
          </a:xfrm>
          <a:prstGeom prst="rect">
            <a:avLst/>
          </a:prstGeom>
          <a:noFill/>
        </p:spPr>
        <p:txBody>
          <a:bodyPr wrap="none" rtlCol="0">
            <a:spAutoFit/>
          </a:bodyPr>
          <a:lstStyle/>
          <a:p>
            <a:pPr algn="ct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城市功能强度</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69" name="文本框 168"/>
          <p:cNvSpPr txBox="1"/>
          <p:nvPr/>
        </p:nvSpPr>
        <p:spPr>
          <a:xfrm>
            <a:off x="8870428" y="7058680"/>
            <a:ext cx="2483372" cy="523220"/>
          </a:xfrm>
          <a:prstGeom prst="rect">
            <a:avLst/>
          </a:prstGeom>
          <a:noFill/>
        </p:spPr>
        <p:txBody>
          <a:bodyPr wrap="none" rtlCol="0">
            <a:spAutoFit/>
          </a:bodyPr>
          <a:lstStyle/>
          <a:p>
            <a:pPr algn="ct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城市</a:t>
            </a:r>
            <a:r>
              <a:rPr lang="en-US" altLang="zh-CN" sz="2800" dirty="0" smtClean="0">
                <a:solidFill>
                  <a:prstClr val="black">
                    <a:lumMod val="75000"/>
                    <a:lumOff val="25000"/>
                  </a:prstClr>
                </a:solidFill>
                <a:latin typeface="华文中宋" panose="02010600040101010101" pitchFamily="2" charset="-122"/>
                <a:ea typeface="华文中宋" panose="02010600040101010101" pitchFamily="2" charset="-122"/>
              </a:rPr>
              <a:t>-</a:t>
            </a:r>
            <a:r>
              <a:rPr lang="zh-CN" altLang="en-US" sz="2800" dirty="0" smtClean="0">
                <a:solidFill>
                  <a:prstClr val="black">
                    <a:lumMod val="75000"/>
                    <a:lumOff val="25000"/>
                  </a:prstClr>
                </a:solidFill>
                <a:latin typeface="华文中宋" panose="02010600040101010101" pitchFamily="2" charset="-122"/>
                <a:ea typeface="华文中宋" panose="02010600040101010101" pitchFamily="2" charset="-122"/>
              </a:rPr>
              <a:t>腹地距离</a:t>
            </a:r>
            <a:endParaRPr lang="zh-CN" altLang="en-US" sz="28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170" name="左大括号 169"/>
          <p:cNvSpPr/>
          <p:nvPr/>
        </p:nvSpPr>
        <p:spPr>
          <a:xfrm>
            <a:off x="8686800" y="4301211"/>
            <a:ext cx="321907" cy="1639656"/>
          </a:xfrm>
          <a:prstGeom prst="leftBrace">
            <a:avLst/>
          </a:prstGeom>
          <a:noFill/>
          <a:ln w="6350" cap="flat" cmpd="sng" algn="ctr">
            <a:solidFill>
              <a:sysClr val="windowText" lastClr="000000">
                <a:lumMod val="75000"/>
                <a:lumOff val="25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black"/>
              </a:solidFill>
              <a:effectLst/>
              <a:uLnTx/>
              <a:uFillTx/>
              <a:latin typeface="等线" panose="020F0502020204030204"/>
              <a:ea typeface="等线" panose="02010600030101010101" pitchFamily="2" charset="-122"/>
              <a:cs typeface="+mn-cs"/>
            </a:endParaRPr>
          </a:p>
        </p:txBody>
      </p:sp>
      <p:sp>
        <p:nvSpPr>
          <p:cNvPr id="171" name="左大括号 170"/>
          <p:cNvSpPr/>
          <p:nvPr/>
        </p:nvSpPr>
        <p:spPr>
          <a:xfrm>
            <a:off x="8688032" y="6394700"/>
            <a:ext cx="311791" cy="1154589"/>
          </a:xfrm>
          <a:prstGeom prst="leftBrace">
            <a:avLst/>
          </a:prstGeom>
          <a:noFill/>
          <a:ln w="6350" cap="flat" cmpd="sng" algn="ctr">
            <a:solidFill>
              <a:sysClr val="windowText" lastClr="000000">
                <a:lumMod val="75000"/>
                <a:lumOff val="25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black"/>
              </a:solidFill>
              <a:effectLst/>
              <a:uLnTx/>
              <a:uFillTx/>
              <a:latin typeface="等线" panose="020F0502020204030204"/>
              <a:ea typeface="等线" panose="02010600030101010101" pitchFamily="2" charset="-122"/>
              <a:cs typeface="+mn-cs"/>
            </a:endParaRPr>
          </a:p>
        </p:txBody>
      </p:sp>
      <p:grpSp>
        <p:nvGrpSpPr>
          <p:cNvPr id="172" name="组合 171"/>
          <p:cNvGrpSpPr/>
          <p:nvPr/>
        </p:nvGrpSpPr>
        <p:grpSpPr>
          <a:xfrm>
            <a:off x="6535573" y="5204771"/>
            <a:ext cx="551027" cy="1792337"/>
            <a:chOff x="4501625" y="2740936"/>
            <a:chExt cx="443438" cy="1299456"/>
          </a:xfrm>
        </p:grpSpPr>
        <p:cxnSp>
          <p:nvCxnSpPr>
            <p:cNvPr id="173" name="直接连接符 172"/>
            <p:cNvCxnSpPr/>
            <p:nvPr/>
          </p:nvCxnSpPr>
          <p:spPr>
            <a:xfrm>
              <a:off x="4501625" y="3322201"/>
              <a:ext cx="208181" cy="0"/>
            </a:xfrm>
            <a:prstGeom prst="line">
              <a:avLst/>
            </a:prstGeom>
            <a:noFill/>
            <a:ln w="6350" cap="flat" cmpd="sng" algn="ctr">
              <a:solidFill>
                <a:sysClr val="windowText" lastClr="000000">
                  <a:lumMod val="65000"/>
                  <a:lumOff val="35000"/>
                </a:sysClr>
              </a:solidFill>
              <a:prstDash val="solid"/>
              <a:miter lim="800000"/>
            </a:ln>
            <a:effectLst/>
          </p:spPr>
        </p:cxnSp>
        <p:cxnSp>
          <p:nvCxnSpPr>
            <p:cNvPr id="174" name="直接连接符 173"/>
            <p:cNvCxnSpPr/>
            <p:nvPr/>
          </p:nvCxnSpPr>
          <p:spPr>
            <a:xfrm flipV="1">
              <a:off x="4709806" y="2740936"/>
              <a:ext cx="235257" cy="1"/>
            </a:xfrm>
            <a:prstGeom prst="line">
              <a:avLst/>
            </a:prstGeom>
            <a:noFill/>
            <a:ln w="6350" cap="flat" cmpd="sng" algn="ctr">
              <a:solidFill>
                <a:sysClr val="windowText" lastClr="000000">
                  <a:lumMod val="65000"/>
                  <a:lumOff val="35000"/>
                </a:sysClr>
              </a:solidFill>
              <a:prstDash val="solid"/>
              <a:miter lim="800000"/>
            </a:ln>
            <a:effectLst/>
          </p:spPr>
        </p:cxnSp>
        <p:cxnSp>
          <p:nvCxnSpPr>
            <p:cNvPr id="175" name="直接连接符 174"/>
            <p:cNvCxnSpPr/>
            <p:nvPr/>
          </p:nvCxnSpPr>
          <p:spPr>
            <a:xfrm>
              <a:off x="4709806" y="4040392"/>
              <a:ext cx="202005" cy="0"/>
            </a:xfrm>
            <a:prstGeom prst="line">
              <a:avLst/>
            </a:prstGeom>
            <a:noFill/>
            <a:ln w="6350" cap="flat" cmpd="sng" algn="ctr">
              <a:solidFill>
                <a:sysClr val="windowText" lastClr="000000">
                  <a:lumMod val="65000"/>
                  <a:lumOff val="35000"/>
                </a:sysClr>
              </a:solidFill>
              <a:prstDash val="solid"/>
              <a:miter lim="800000"/>
            </a:ln>
            <a:effectLst/>
          </p:spPr>
        </p:cxnSp>
        <p:cxnSp>
          <p:nvCxnSpPr>
            <p:cNvPr id="176" name="直接连接符 175"/>
            <p:cNvCxnSpPr/>
            <p:nvPr/>
          </p:nvCxnSpPr>
          <p:spPr>
            <a:xfrm>
              <a:off x="4709806" y="2740937"/>
              <a:ext cx="0" cy="1299455"/>
            </a:xfrm>
            <a:prstGeom prst="line">
              <a:avLst/>
            </a:prstGeom>
            <a:noFill/>
            <a:ln w="6350" cap="flat" cmpd="sng" algn="ctr">
              <a:solidFill>
                <a:sysClr val="windowText" lastClr="000000">
                  <a:lumMod val="65000"/>
                  <a:lumOff val="35000"/>
                </a:sysClr>
              </a:solidFill>
              <a:prstDash val="solid"/>
              <a:miter lim="800000"/>
            </a:ln>
            <a:effectLst/>
          </p:spPr>
        </p:cxnSp>
      </p:grpSp>
      <p:cxnSp>
        <p:nvCxnSpPr>
          <p:cNvPr id="177" name="直接箭头连接符 176"/>
          <p:cNvCxnSpPr/>
          <p:nvPr/>
        </p:nvCxnSpPr>
        <p:spPr>
          <a:xfrm>
            <a:off x="4038600" y="4054419"/>
            <a:ext cx="0" cy="1594712"/>
          </a:xfrm>
          <a:prstGeom prst="straightConnector1">
            <a:avLst/>
          </a:prstGeom>
          <a:noFill/>
          <a:ln w="12700" cap="flat" cmpd="sng" algn="ctr">
            <a:solidFill>
              <a:srgbClr val="E7E6E6">
                <a:lumMod val="25000"/>
              </a:srgbClr>
            </a:solidFill>
            <a:prstDash val="dash"/>
            <a:miter lim="800000"/>
            <a:tailEnd type="triangle"/>
          </a:ln>
          <a:effectLst/>
        </p:spPr>
      </p:cxnSp>
      <p:cxnSp>
        <p:nvCxnSpPr>
          <p:cNvPr id="178" name="直接箭头连接符 177"/>
          <p:cNvCxnSpPr/>
          <p:nvPr/>
        </p:nvCxnSpPr>
        <p:spPr>
          <a:xfrm>
            <a:off x="4038600" y="6317343"/>
            <a:ext cx="0" cy="1319872"/>
          </a:xfrm>
          <a:prstGeom prst="straightConnector1">
            <a:avLst/>
          </a:prstGeom>
          <a:noFill/>
          <a:ln w="9525" cap="flat" cmpd="sng" algn="ctr">
            <a:solidFill>
              <a:sysClr val="windowText" lastClr="000000">
                <a:lumMod val="85000"/>
                <a:lumOff val="15000"/>
              </a:sysClr>
            </a:solidFill>
            <a:prstDash val="dash"/>
            <a:miter lim="800000"/>
            <a:tailEnd type="triangle"/>
          </a:ln>
          <a:effectLst/>
        </p:spPr>
      </p:cxnSp>
      <p:grpSp>
        <p:nvGrpSpPr>
          <p:cNvPr id="179" name="组合 178"/>
          <p:cNvGrpSpPr/>
          <p:nvPr/>
        </p:nvGrpSpPr>
        <p:grpSpPr>
          <a:xfrm>
            <a:off x="11602885" y="3115452"/>
            <a:ext cx="2924839" cy="1494648"/>
            <a:chOff x="7442077" y="1524900"/>
            <a:chExt cx="1829091" cy="934700"/>
          </a:xfrm>
        </p:grpSpPr>
        <p:sp>
          <p:nvSpPr>
            <p:cNvPr id="180" name="椭圆 179"/>
            <p:cNvSpPr/>
            <p:nvPr/>
          </p:nvSpPr>
          <p:spPr>
            <a:xfrm>
              <a:off x="8585433" y="1865770"/>
              <a:ext cx="113288" cy="118474"/>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grpSp>
          <p:nvGrpSpPr>
            <p:cNvPr id="181" name="组合 180"/>
            <p:cNvGrpSpPr/>
            <p:nvPr/>
          </p:nvGrpSpPr>
          <p:grpSpPr>
            <a:xfrm>
              <a:off x="7917633" y="1752616"/>
              <a:ext cx="308837" cy="308837"/>
              <a:chOff x="7917633" y="1752616"/>
              <a:chExt cx="308837" cy="308837"/>
            </a:xfrm>
          </p:grpSpPr>
          <p:sp>
            <p:nvSpPr>
              <p:cNvPr id="202" name="椭圆 201"/>
              <p:cNvSpPr/>
              <p:nvPr/>
            </p:nvSpPr>
            <p:spPr>
              <a:xfrm>
                <a:off x="7917633" y="1752616"/>
                <a:ext cx="308837" cy="308837"/>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03" name="直接连接符 202"/>
              <p:cNvCxnSpPr>
                <a:endCxn id="202" idx="6"/>
              </p:cNvCxnSpPr>
              <p:nvPr/>
            </p:nvCxnSpPr>
            <p:spPr>
              <a:xfrm>
                <a:off x="8072051" y="1752616"/>
                <a:ext cx="154419" cy="154419"/>
              </a:xfrm>
              <a:prstGeom prst="line">
                <a:avLst/>
              </a:prstGeom>
              <a:noFill/>
              <a:ln w="6350" cap="flat" cmpd="sng" algn="ctr">
                <a:solidFill>
                  <a:srgbClr val="C00000"/>
                </a:solidFill>
                <a:prstDash val="solid"/>
                <a:miter lim="800000"/>
              </a:ln>
              <a:effectLst/>
            </p:spPr>
          </p:cxnSp>
          <p:cxnSp>
            <p:nvCxnSpPr>
              <p:cNvPr id="204" name="直接连接符 203"/>
              <p:cNvCxnSpPr>
                <a:stCxn id="202" idx="1"/>
                <a:endCxn id="202" idx="5"/>
              </p:cNvCxnSpPr>
              <p:nvPr/>
            </p:nvCxnSpPr>
            <p:spPr>
              <a:xfrm>
                <a:off x="7962861" y="1797844"/>
                <a:ext cx="218381" cy="218381"/>
              </a:xfrm>
              <a:prstGeom prst="line">
                <a:avLst/>
              </a:prstGeom>
              <a:noFill/>
              <a:ln w="6350" cap="flat" cmpd="sng" algn="ctr">
                <a:solidFill>
                  <a:srgbClr val="C00000"/>
                </a:solidFill>
                <a:prstDash val="solid"/>
                <a:miter lim="800000"/>
              </a:ln>
              <a:effectLst/>
            </p:spPr>
          </p:cxnSp>
          <p:cxnSp>
            <p:nvCxnSpPr>
              <p:cNvPr id="205" name="直接连接符 204"/>
              <p:cNvCxnSpPr>
                <a:stCxn id="202" idx="2"/>
                <a:endCxn id="202" idx="4"/>
              </p:cNvCxnSpPr>
              <p:nvPr/>
            </p:nvCxnSpPr>
            <p:spPr>
              <a:xfrm>
                <a:off x="7917633" y="1907035"/>
                <a:ext cx="154419" cy="154418"/>
              </a:xfrm>
              <a:prstGeom prst="line">
                <a:avLst/>
              </a:prstGeom>
              <a:noFill/>
              <a:ln w="6350" cap="flat" cmpd="sng" algn="ctr">
                <a:solidFill>
                  <a:srgbClr val="C00000"/>
                </a:solidFill>
                <a:prstDash val="solid"/>
                <a:miter lim="800000"/>
              </a:ln>
              <a:effectLst/>
            </p:spPr>
          </p:cxnSp>
        </p:grpSp>
        <p:grpSp>
          <p:nvGrpSpPr>
            <p:cNvPr id="182" name="组合 181"/>
            <p:cNvGrpSpPr/>
            <p:nvPr/>
          </p:nvGrpSpPr>
          <p:grpSpPr>
            <a:xfrm>
              <a:off x="8647438" y="2104321"/>
              <a:ext cx="308837" cy="308837"/>
              <a:chOff x="7917633" y="1752616"/>
              <a:chExt cx="308837" cy="308837"/>
            </a:xfrm>
          </p:grpSpPr>
          <p:sp>
            <p:nvSpPr>
              <p:cNvPr id="198" name="椭圆 197"/>
              <p:cNvSpPr/>
              <p:nvPr/>
            </p:nvSpPr>
            <p:spPr>
              <a:xfrm>
                <a:off x="7917633" y="1752616"/>
                <a:ext cx="308837" cy="308837"/>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199" name="直接连接符 198"/>
              <p:cNvCxnSpPr>
                <a:endCxn id="198" idx="6"/>
              </p:cNvCxnSpPr>
              <p:nvPr/>
            </p:nvCxnSpPr>
            <p:spPr>
              <a:xfrm>
                <a:off x="8072051" y="1752616"/>
                <a:ext cx="154419" cy="154419"/>
              </a:xfrm>
              <a:prstGeom prst="line">
                <a:avLst/>
              </a:prstGeom>
              <a:noFill/>
              <a:ln w="6350" cap="flat" cmpd="sng" algn="ctr">
                <a:solidFill>
                  <a:srgbClr val="C00000"/>
                </a:solidFill>
                <a:prstDash val="solid"/>
                <a:miter lim="800000"/>
              </a:ln>
              <a:effectLst/>
            </p:spPr>
          </p:cxnSp>
          <p:cxnSp>
            <p:nvCxnSpPr>
              <p:cNvPr id="200" name="直接连接符 199"/>
              <p:cNvCxnSpPr>
                <a:stCxn id="198" idx="1"/>
                <a:endCxn id="198" idx="5"/>
              </p:cNvCxnSpPr>
              <p:nvPr/>
            </p:nvCxnSpPr>
            <p:spPr>
              <a:xfrm>
                <a:off x="7962861" y="1797844"/>
                <a:ext cx="218381" cy="218381"/>
              </a:xfrm>
              <a:prstGeom prst="line">
                <a:avLst/>
              </a:prstGeom>
              <a:noFill/>
              <a:ln w="6350" cap="flat" cmpd="sng" algn="ctr">
                <a:solidFill>
                  <a:srgbClr val="C00000"/>
                </a:solidFill>
                <a:prstDash val="solid"/>
                <a:miter lim="800000"/>
              </a:ln>
              <a:effectLst/>
            </p:spPr>
          </p:cxnSp>
          <p:cxnSp>
            <p:nvCxnSpPr>
              <p:cNvPr id="201" name="直接连接符 200"/>
              <p:cNvCxnSpPr>
                <a:stCxn id="198" idx="2"/>
                <a:endCxn id="198" idx="4"/>
              </p:cNvCxnSpPr>
              <p:nvPr/>
            </p:nvCxnSpPr>
            <p:spPr>
              <a:xfrm>
                <a:off x="7917633" y="1907035"/>
                <a:ext cx="154419" cy="154418"/>
              </a:xfrm>
              <a:prstGeom prst="line">
                <a:avLst/>
              </a:prstGeom>
              <a:noFill/>
              <a:ln w="6350" cap="flat" cmpd="sng" algn="ctr">
                <a:solidFill>
                  <a:srgbClr val="C00000"/>
                </a:solidFill>
                <a:prstDash val="solid"/>
                <a:miter lim="800000"/>
              </a:ln>
              <a:effectLst/>
            </p:spPr>
          </p:cxnSp>
        </p:grpSp>
        <p:sp>
          <p:nvSpPr>
            <p:cNvPr id="183" name="椭圆 182"/>
            <p:cNvSpPr/>
            <p:nvPr/>
          </p:nvSpPr>
          <p:spPr>
            <a:xfrm>
              <a:off x="7565399" y="1984649"/>
              <a:ext cx="121869" cy="127448"/>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184" name="椭圆 183"/>
            <p:cNvSpPr/>
            <p:nvPr/>
          </p:nvSpPr>
          <p:spPr>
            <a:xfrm>
              <a:off x="7503665" y="2377411"/>
              <a:ext cx="78591" cy="82189"/>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185" name="椭圆 184"/>
            <p:cNvSpPr/>
            <p:nvPr/>
          </p:nvSpPr>
          <p:spPr>
            <a:xfrm>
              <a:off x="9192577" y="1955835"/>
              <a:ext cx="78591" cy="82189"/>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186" name="椭圆 185"/>
            <p:cNvSpPr/>
            <p:nvPr/>
          </p:nvSpPr>
          <p:spPr>
            <a:xfrm>
              <a:off x="7442077" y="1687024"/>
              <a:ext cx="78591" cy="82189"/>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187" name="椭圆 186"/>
            <p:cNvSpPr/>
            <p:nvPr/>
          </p:nvSpPr>
          <p:spPr>
            <a:xfrm>
              <a:off x="8108308" y="1524900"/>
              <a:ext cx="78591" cy="82189"/>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188" name="椭圆 187"/>
            <p:cNvSpPr/>
            <p:nvPr/>
          </p:nvSpPr>
          <p:spPr>
            <a:xfrm>
              <a:off x="8809719" y="1763879"/>
              <a:ext cx="78591" cy="82189"/>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189" name="直接箭头连接符 188"/>
            <p:cNvCxnSpPr>
              <a:stCxn id="202" idx="5"/>
              <a:endCxn id="198" idx="1"/>
            </p:cNvCxnSpPr>
            <p:nvPr/>
          </p:nvCxnSpPr>
          <p:spPr>
            <a:xfrm>
              <a:off x="8181242" y="2016225"/>
              <a:ext cx="511424" cy="133324"/>
            </a:xfrm>
            <a:prstGeom prst="straightConnector1">
              <a:avLst/>
            </a:prstGeom>
            <a:noFill/>
            <a:ln w="19050" cap="flat" cmpd="sng" algn="ctr">
              <a:solidFill>
                <a:srgbClr val="C00000"/>
              </a:solidFill>
              <a:prstDash val="solid"/>
              <a:miter lim="800000"/>
              <a:headEnd type="arrow" w="med" len="med"/>
              <a:tailEnd type="arrow" w="med" len="med"/>
            </a:ln>
            <a:effectLst/>
          </p:spPr>
        </p:cxnSp>
        <p:cxnSp>
          <p:nvCxnSpPr>
            <p:cNvPr id="190" name="直接箭头连接符 189"/>
            <p:cNvCxnSpPr>
              <a:stCxn id="183" idx="7"/>
              <a:endCxn id="202" idx="2"/>
            </p:cNvCxnSpPr>
            <p:nvPr/>
          </p:nvCxnSpPr>
          <p:spPr>
            <a:xfrm flipV="1">
              <a:off x="7669421" y="1907035"/>
              <a:ext cx="248212" cy="96278"/>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1" name="直接箭头连接符 190"/>
            <p:cNvCxnSpPr>
              <a:endCxn id="202" idx="1"/>
            </p:cNvCxnSpPr>
            <p:nvPr/>
          </p:nvCxnSpPr>
          <p:spPr>
            <a:xfrm>
              <a:off x="7519181" y="1719335"/>
              <a:ext cx="443680" cy="78509"/>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2" name="直接箭头连接符 191"/>
            <p:cNvCxnSpPr>
              <a:endCxn id="202" idx="3"/>
            </p:cNvCxnSpPr>
            <p:nvPr/>
          </p:nvCxnSpPr>
          <p:spPr>
            <a:xfrm flipV="1">
              <a:off x="7577443" y="2016225"/>
              <a:ext cx="385418" cy="390876"/>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3" name="直接箭头连接符 192"/>
            <p:cNvCxnSpPr>
              <a:endCxn id="198" idx="6"/>
            </p:cNvCxnSpPr>
            <p:nvPr/>
          </p:nvCxnSpPr>
          <p:spPr>
            <a:xfrm flipH="1">
              <a:off x="8956275" y="2012975"/>
              <a:ext cx="247369" cy="245765"/>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4" name="直接箭头连接符 193"/>
            <p:cNvCxnSpPr>
              <a:stCxn id="180" idx="5"/>
              <a:endCxn id="198" idx="0"/>
            </p:cNvCxnSpPr>
            <p:nvPr/>
          </p:nvCxnSpPr>
          <p:spPr>
            <a:xfrm>
              <a:off x="8682130" y="1966894"/>
              <a:ext cx="119727" cy="137427"/>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5" name="直接箭头连接符 194"/>
            <p:cNvCxnSpPr>
              <a:stCxn id="180" idx="2"/>
              <a:endCxn id="202" idx="6"/>
            </p:cNvCxnSpPr>
            <p:nvPr/>
          </p:nvCxnSpPr>
          <p:spPr>
            <a:xfrm flipH="1" flipV="1">
              <a:off x="8226470" y="1907035"/>
              <a:ext cx="358963" cy="17972"/>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6" name="直接箭头连接符 195"/>
            <p:cNvCxnSpPr>
              <a:stCxn id="187" idx="4"/>
            </p:cNvCxnSpPr>
            <p:nvPr/>
          </p:nvCxnSpPr>
          <p:spPr>
            <a:xfrm flipH="1">
              <a:off x="8072155" y="1607089"/>
              <a:ext cx="75449" cy="150168"/>
            </a:xfrm>
            <a:prstGeom prst="straightConnector1">
              <a:avLst/>
            </a:prstGeom>
            <a:noFill/>
            <a:ln w="6350" cap="flat" cmpd="sng" algn="ctr">
              <a:solidFill>
                <a:srgbClr val="C00000"/>
              </a:solidFill>
              <a:prstDash val="solid"/>
              <a:miter lim="800000"/>
              <a:headEnd type="none" w="med" len="med"/>
              <a:tailEnd type="arrow" w="med" len="sm"/>
            </a:ln>
            <a:effectLst/>
          </p:spPr>
        </p:cxnSp>
        <p:cxnSp>
          <p:nvCxnSpPr>
            <p:cNvPr id="197" name="直接箭头连接符 196"/>
            <p:cNvCxnSpPr/>
            <p:nvPr/>
          </p:nvCxnSpPr>
          <p:spPr>
            <a:xfrm>
              <a:off x="8861548" y="1839861"/>
              <a:ext cx="37387" cy="285464"/>
            </a:xfrm>
            <a:prstGeom prst="straightConnector1">
              <a:avLst/>
            </a:prstGeom>
            <a:noFill/>
            <a:ln w="6350" cap="flat" cmpd="sng" algn="ctr">
              <a:solidFill>
                <a:srgbClr val="C00000"/>
              </a:solidFill>
              <a:prstDash val="solid"/>
              <a:miter lim="800000"/>
              <a:headEnd type="none" w="med" len="med"/>
              <a:tailEnd type="arrow" w="med" len="sm"/>
            </a:ln>
            <a:effectLst/>
          </p:spPr>
        </p:cxnSp>
      </p:grpSp>
      <p:grpSp>
        <p:nvGrpSpPr>
          <p:cNvPr id="206" name="组合 205"/>
          <p:cNvGrpSpPr/>
          <p:nvPr/>
        </p:nvGrpSpPr>
        <p:grpSpPr>
          <a:xfrm>
            <a:off x="11597290" y="4838700"/>
            <a:ext cx="3150089" cy="1802488"/>
            <a:chOff x="7369250" y="1464644"/>
            <a:chExt cx="1969954" cy="1127212"/>
          </a:xfrm>
        </p:grpSpPr>
        <p:sp>
          <p:nvSpPr>
            <p:cNvPr id="207" name="椭圆 206"/>
            <p:cNvSpPr/>
            <p:nvPr/>
          </p:nvSpPr>
          <p:spPr>
            <a:xfrm>
              <a:off x="8489290" y="1786337"/>
              <a:ext cx="204005" cy="213344"/>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grpSp>
          <p:nvGrpSpPr>
            <p:cNvPr id="208" name="组合 207"/>
            <p:cNvGrpSpPr/>
            <p:nvPr/>
          </p:nvGrpSpPr>
          <p:grpSpPr>
            <a:xfrm>
              <a:off x="7917633" y="1752616"/>
              <a:ext cx="386675" cy="386675"/>
              <a:chOff x="7917633" y="1752616"/>
              <a:chExt cx="386675" cy="386675"/>
            </a:xfrm>
          </p:grpSpPr>
          <p:sp>
            <p:nvSpPr>
              <p:cNvPr id="229" name="椭圆 228"/>
              <p:cNvSpPr/>
              <p:nvPr/>
            </p:nvSpPr>
            <p:spPr>
              <a:xfrm>
                <a:off x="7917633" y="1752616"/>
                <a:ext cx="386675" cy="386675"/>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30" name="直接连接符 229"/>
              <p:cNvCxnSpPr>
                <a:endCxn id="229" idx="6"/>
              </p:cNvCxnSpPr>
              <p:nvPr/>
            </p:nvCxnSpPr>
            <p:spPr>
              <a:xfrm>
                <a:off x="8072051" y="1752616"/>
                <a:ext cx="232257" cy="193338"/>
              </a:xfrm>
              <a:prstGeom prst="line">
                <a:avLst/>
              </a:prstGeom>
              <a:noFill/>
              <a:ln w="6350" cap="flat" cmpd="sng" algn="ctr">
                <a:solidFill>
                  <a:srgbClr val="C00000"/>
                </a:solidFill>
                <a:prstDash val="solid"/>
                <a:miter lim="800000"/>
              </a:ln>
              <a:effectLst/>
            </p:spPr>
          </p:cxnSp>
          <p:cxnSp>
            <p:nvCxnSpPr>
              <p:cNvPr id="231" name="直接连接符 230"/>
              <p:cNvCxnSpPr>
                <a:stCxn id="229" idx="1"/>
                <a:endCxn id="229" idx="5"/>
              </p:cNvCxnSpPr>
              <p:nvPr/>
            </p:nvCxnSpPr>
            <p:spPr>
              <a:xfrm>
                <a:off x="7974260" y="1809243"/>
                <a:ext cx="273421" cy="273421"/>
              </a:xfrm>
              <a:prstGeom prst="line">
                <a:avLst/>
              </a:prstGeom>
              <a:noFill/>
              <a:ln w="6350" cap="flat" cmpd="sng" algn="ctr">
                <a:solidFill>
                  <a:srgbClr val="C00000"/>
                </a:solidFill>
                <a:prstDash val="solid"/>
                <a:miter lim="800000"/>
              </a:ln>
              <a:effectLst/>
            </p:spPr>
          </p:cxnSp>
          <p:cxnSp>
            <p:nvCxnSpPr>
              <p:cNvPr id="232" name="直接连接符 231"/>
              <p:cNvCxnSpPr>
                <a:stCxn id="229" idx="2"/>
                <a:endCxn id="229" idx="4"/>
              </p:cNvCxnSpPr>
              <p:nvPr/>
            </p:nvCxnSpPr>
            <p:spPr>
              <a:xfrm>
                <a:off x="7917633" y="1945954"/>
                <a:ext cx="193338" cy="193337"/>
              </a:xfrm>
              <a:prstGeom prst="line">
                <a:avLst/>
              </a:prstGeom>
              <a:noFill/>
              <a:ln w="6350" cap="flat" cmpd="sng" algn="ctr">
                <a:solidFill>
                  <a:srgbClr val="C00000"/>
                </a:solidFill>
                <a:prstDash val="solid"/>
                <a:miter lim="800000"/>
              </a:ln>
              <a:effectLst/>
            </p:spPr>
          </p:cxnSp>
        </p:grpSp>
        <p:grpSp>
          <p:nvGrpSpPr>
            <p:cNvPr id="209" name="组合 208"/>
            <p:cNvGrpSpPr/>
            <p:nvPr/>
          </p:nvGrpSpPr>
          <p:grpSpPr>
            <a:xfrm>
              <a:off x="8647438" y="2104321"/>
              <a:ext cx="386675" cy="386675"/>
              <a:chOff x="7917633" y="1752616"/>
              <a:chExt cx="386675" cy="386675"/>
            </a:xfrm>
          </p:grpSpPr>
          <p:sp>
            <p:nvSpPr>
              <p:cNvPr id="225" name="椭圆 224"/>
              <p:cNvSpPr/>
              <p:nvPr/>
            </p:nvSpPr>
            <p:spPr>
              <a:xfrm>
                <a:off x="7917633" y="1752616"/>
                <a:ext cx="386675" cy="386675"/>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26" name="直接连接符 225"/>
              <p:cNvCxnSpPr>
                <a:endCxn id="225" idx="6"/>
              </p:cNvCxnSpPr>
              <p:nvPr/>
            </p:nvCxnSpPr>
            <p:spPr>
              <a:xfrm>
                <a:off x="8072051" y="1752616"/>
                <a:ext cx="232257" cy="193338"/>
              </a:xfrm>
              <a:prstGeom prst="line">
                <a:avLst/>
              </a:prstGeom>
              <a:noFill/>
              <a:ln w="6350" cap="flat" cmpd="sng" algn="ctr">
                <a:solidFill>
                  <a:srgbClr val="C00000"/>
                </a:solidFill>
                <a:prstDash val="solid"/>
                <a:miter lim="800000"/>
              </a:ln>
              <a:effectLst/>
            </p:spPr>
          </p:cxnSp>
          <p:cxnSp>
            <p:nvCxnSpPr>
              <p:cNvPr id="227" name="直接连接符 226"/>
              <p:cNvCxnSpPr>
                <a:stCxn id="225" idx="1"/>
                <a:endCxn id="225" idx="5"/>
              </p:cNvCxnSpPr>
              <p:nvPr/>
            </p:nvCxnSpPr>
            <p:spPr>
              <a:xfrm>
                <a:off x="7974260" y="1809243"/>
                <a:ext cx="273421" cy="273421"/>
              </a:xfrm>
              <a:prstGeom prst="line">
                <a:avLst/>
              </a:prstGeom>
              <a:noFill/>
              <a:ln w="6350" cap="flat" cmpd="sng" algn="ctr">
                <a:solidFill>
                  <a:srgbClr val="C00000"/>
                </a:solidFill>
                <a:prstDash val="solid"/>
                <a:miter lim="800000"/>
              </a:ln>
              <a:effectLst/>
            </p:spPr>
          </p:cxnSp>
          <p:cxnSp>
            <p:nvCxnSpPr>
              <p:cNvPr id="228" name="直接连接符 227"/>
              <p:cNvCxnSpPr>
                <a:stCxn id="225" idx="2"/>
                <a:endCxn id="225" idx="4"/>
              </p:cNvCxnSpPr>
              <p:nvPr/>
            </p:nvCxnSpPr>
            <p:spPr>
              <a:xfrm>
                <a:off x="7917633" y="1945954"/>
                <a:ext cx="193338" cy="193337"/>
              </a:xfrm>
              <a:prstGeom prst="line">
                <a:avLst/>
              </a:prstGeom>
              <a:noFill/>
              <a:ln w="6350" cap="flat" cmpd="sng" algn="ctr">
                <a:solidFill>
                  <a:srgbClr val="C00000"/>
                </a:solidFill>
                <a:prstDash val="solid"/>
                <a:miter lim="800000"/>
              </a:ln>
              <a:effectLst/>
            </p:spPr>
          </p:cxnSp>
        </p:grpSp>
        <p:sp>
          <p:nvSpPr>
            <p:cNvPr id="210" name="椭圆 209"/>
            <p:cNvSpPr/>
            <p:nvPr/>
          </p:nvSpPr>
          <p:spPr>
            <a:xfrm>
              <a:off x="7461786" y="1972304"/>
              <a:ext cx="219458" cy="229504"/>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11" name="椭圆 210"/>
            <p:cNvSpPr/>
            <p:nvPr/>
          </p:nvSpPr>
          <p:spPr>
            <a:xfrm>
              <a:off x="7391563" y="2443853"/>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12" name="椭圆 211"/>
            <p:cNvSpPr/>
            <p:nvPr/>
          </p:nvSpPr>
          <p:spPr>
            <a:xfrm>
              <a:off x="9197680" y="1901932"/>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13" name="椭圆 212"/>
            <p:cNvSpPr/>
            <p:nvPr/>
          </p:nvSpPr>
          <p:spPr>
            <a:xfrm>
              <a:off x="7369250" y="1641078"/>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14" name="椭圆 213"/>
            <p:cNvSpPr/>
            <p:nvPr/>
          </p:nvSpPr>
          <p:spPr>
            <a:xfrm>
              <a:off x="8072611" y="1464644"/>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15" name="椭圆 214"/>
            <p:cNvSpPr/>
            <p:nvPr/>
          </p:nvSpPr>
          <p:spPr>
            <a:xfrm>
              <a:off x="8762038" y="1584887"/>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16" name="直接箭头连接符 215"/>
            <p:cNvCxnSpPr>
              <a:stCxn id="229" idx="5"/>
              <a:endCxn id="225" idx="1"/>
            </p:cNvCxnSpPr>
            <p:nvPr/>
          </p:nvCxnSpPr>
          <p:spPr>
            <a:xfrm>
              <a:off x="8247681" y="2082664"/>
              <a:ext cx="456384" cy="78284"/>
            </a:xfrm>
            <a:prstGeom prst="straightConnector1">
              <a:avLst/>
            </a:prstGeom>
            <a:noFill/>
            <a:ln w="19050" cap="flat" cmpd="sng" algn="ctr">
              <a:solidFill>
                <a:srgbClr val="C00000"/>
              </a:solidFill>
              <a:prstDash val="solid"/>
              <a:miter lim="800000"/>
              <a:headEnd type="arrow" w="med" len="med"/>
              <a:tailEnd type="arrow" w="med" len="med"/>
            </a:ln>
            <a:effectLst/>
          </p:spPr>
        </p:cxnSp>
        <p:cxnSp>
          <p:nvCxnSpPr>
            <p:cNvPr id="217" name="直接箭头连接符 216"/>
            <p:cNvCxnSpPr>
              <a:stCxn id="210" idx="7"/>
              <a:endCxn id="229" idx="2"/>
            </p:cNvCxnSpPr>
            <p:nvPr/>
          </p:nvCxnSpPr>
          <p:spPr>
            <a:xfrm flipV="1">
              <a:off x="7649105" y="1945954"/>
              <a:ext cx="268528" cy="59960"/>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18" name="直接箭头连接符 217"/>
            <p:cNvCxnSpPr>
              <a:endCxn id="229" idx="1"/>
            </p:cNvCxnSpPr>
            <p:nvPr/>
          </p:nvCxnSpPr>
          <p:spPr>
            <a:xfrm>
              <a:off x="7519181" y="1719335"/>
              <a:ext cx="455079" cy="89908"/>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19" name="直接箭头连接符 218"/>
            <p:cNvCxnSpPr>
              <a:endCxn id="229" idx="3"/>
            </p:cNvCxnSpPr>
            <p:nvPr/>
          </p:nvCxnSpPr>
          <p:spPr>
            <a:xfrm flipV="1">
              <a:off x="7516348" y="2082664"/>
              <a:ext cx="457912" cy="384458"/>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20" name="直接箭头连接符 219"/>
            <p:cNvCxnSpPr/>
            <p:nvPr/>
          </p:nvCxnSpPr>
          <p:spPr>
            <a:xfrm flipH="1">
              <a:off x="8965960" y="2012975"/>
              <a:ext cx="237684" cy="168555"/>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21" name="直接箭头连接符 220"/>
            <p:cNvCxnSpPr>
              <a:stCxn id="207" idx="5"/>
              <a:endCxn id="225" idx="0"/>
            </p:cNvCxnSpPr>
            <p:nvPr/>
          </p:nvCxnSpPr>
          <p:spPr>
            <a:xfrm>
              <a:off x="8663419" y="1968437"/>
              <a:ext cx="177357" cy="135884"/>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22" name="直接箭头连接符 221"/>
            <p:cNvCxnSpPr>
              <a:stCxn id="207" idx="2"/>
              <a:endCxn id="229" idx="6"/>
            </p:cNvCxnSpPr>
            <p:nvPr/>
          </p:nvCxnSpPr>
          <p:spPr>
            <a:xfrm flipH="1">
              <a:off x="8304308" y="1893009"/>
              <a:ext cx="184982" cy="52945"/>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23" name="直接箭头连接符 222"/>
            <p:cNvCxnSpPr>
              <a:stCxn id="214" idx="4"/>
              <a:endCxn id="229" idx="0"/>
            </p:cNvCxnSpPr>
            <p:nvPr/>
          </p:nvCxnSpPr>
          <p:spPr>
            <a:xfrm flipH="1">
              <a:off x="8110971" y="1612647"/>
              <a:ext cx="32402" cy="139969"/>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cxnSp>
          <p:nvCxnSpPr>
            <p:cNvPr id="224" name="直接箭头连接符 223"/>
            <p:cNvCxnSpPr>
              <a:stCxn id="215" idx="4"/>
            </p:cNvCxnSpPr>
            <p:nvPr/>
          </p:nvCxnSpPr>
          <p:spPr>
            <a:xfrm>
              <a:off x="8832800" y="1732890"/>
              <a:ext cx="96532" cy="400365"/>
            </a:xfrm>
            <a:prstGeom prst="straightConnector1">
              <a:avLst/>
            </a:prstGeom>
            <a:noFill/>
            <a:ln w="6350" cap="flat" cmpd="sng" algn="ctr">
              <a:solidFill>
                <a:srgbClr val="5B9BD5">
                  <a:lumMod val="75000"/>
                </a:srgbClr>
              </a:solidFill>
              <a:prstDash val="solid"/>
              <a:miter lim="800000"/>
              <a:headEnd type="arrow" w="med" len="med"/>
              <a:tailEnd type="none" w="med" len="med"/>
            </a:ln>
            <a:effectLst/>
          </p:spPr>
        </p:cxnSp>
      </p:grpSp>
      <p:grpSp>
        <p:nvGrpSpPr>
          <p:cNvPr id="233" name="组合 232"/>
          <p:cNvGrpSpPr/>
          <p:nvPr/>
        </p:nvGrpSpPr>
        <p:grpSpPr>
          <a:xfrm>
            <a:off x="11640836" y="6740612"/>
            <a:ext cx="3218164" cy="2441488"/>
            <a:chOff x="7384903" y="3888726"/>
            <a:chExt cx="2012526" cy="1526820"/>
          </a:xfrm>
        </p:grpSpPr>
        <p:grpSp>
          <p:nvGrpSpPr>
            <p:cNvPr id="234" name="组合 233"/>
            <p:cNvGrpSpPr/>
            <p:nvPr/>
          </p:nvGrpSpPr>
          <p:grpSpPr>
            <a:xfrm>
              <a:off x="7384903" y="3888726"/>
              <a:ext cx="2012526" cy="1182124"/>
              <a:chOff x="7326678" y="1464644"/>
              <a:chExt cx="2012526" cy="1182124"/>
            </a:xfrm>
          </p:grpSpPr>
          <p:sp>
            <p:nvSpPr>
              <p:cNvPr id="251" name="椭圆 250"/>
              <p:cNvSpPr/>
              <p:nvPr/>
            </p:nvSpPr>
            <p:spPr>
              <a:xfrm>
                <a:off x="8489290" y="1786337"/>
                <a:ext cx="204005" cy="213344"/>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grpSp>
            <p:nvGrpSpPr>
              <p:cNvPr id="252" name="组合 251"/>
              <p:cNvGrpSpPr/>
              <p:nvPr/>
            </p:nvGrpSpPr>
            <p:grpSpPr>
              <a:xfrm>
                <a:off x="7917633" y="1752616"/>
                <a:ext cx="386675" cy="386675"/>
                <a:chOff x="7917633" y="1752616"/>
                <a:chExt cx="386675" cy="386675"/>
              </a:xfrm>
            </p:grpSpPr>
            <p:sp>
              <p:nvSpPr>
                <p:cNvPr id="273" name="椭圆 272"/>
                <p:cNvSpPr/>
                <p:nvPr/>
              </p:nvSpPr>
              <p:spPr>
                <a:xfrm>
                  <a:off x="7917633" y="1752616"/>
                  <a:ext cx="386675" cy="386675"/>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74" name="直接连接符 273"/>
                <p:cNvCxnSpPr>
                  <a:endCxn id="273" idx="6"/>
                </p:cNvCxnSpPr>
                <p:nvPr/>
              </p:nvCxnSpPr>
              <p:spPr>
                <a:xfrm>
                  <a:off x="8072051" y="1752616"/>
                  <a:ext cx="232257" cy="193338"/>
                </a:xfrm>
                <a:prstGeom prst="line">
                  <a:avLst/>
                </a:prstGeom>
                <a:noFill/>
                <a:ln w="6350" cap="flat" cmpd="sng" algn="ctr">
                  <a:solidFill>
                    <a:srgbClr val="C00000"/>
                  </a:solidFill>
                  <a:prstDash val="solid"/>
                  <a:miter lim="800000"/>
                </a:ln>
                <a:effectLst/>
              </p:spPr>
            </p:cxnSp>
            <p:cxnSp>
              <p:nvCxnSpPr>
                <p:cNvPr id="275" name="直接连接符 274"/>
                <p:cNvCxnSpPr>
                  <a:stCxn id="273" idx="1"/>
                  <a:endCxn id="273" idx="5"/>
                </p:cNvCxnSpPr>
                <p:nvPr/>
              </p:nvCxnSpPr>
              <p:spPr>
                <a:xfrm>
                  <a:off x="7974260" y="1809243"/>
                  <a:ext cx="273421" cy="273421"/>
                </a:xfrm>
                <a:prstGeom prst="line">
                  <a:avLst/>
                </a:prstGeom>
                <a:noFill/>
                <a:ln w="6350" cap="flat" cmpd="sng" algn="ctr">
                  <a:solidFill>
                    <a:srgbClr val="C00000"/>
                  </a:solidFill>
                  <a:prstDash val="solid"/>
                  <a:miter lim="800000"/>
                </a:ln>
                <a:effectLst/>
              </p:spPr>
            </p:cxnSp>
            <p:cxnSp>
              <p:nvCxnSpPr>
                <p:cNvPr id="276" name="直接连接符 275"/>
                <p:cNvCxnSpPr>
                  <a:stCxn id="273" idx="2"/>
                  <a:endCxn id="273" idx="4"/>
                </p:cNvCxnSpPr>
                <p:nvPr/>
              </p:nvCxnSpPr>
              <p:spPr>
                <a:xfrm>
                  <a:off x="7917633" y="1945954"/>
                  <a:ext cx="193338" cy="193337"/>
                </a:xfrm>
                <a:prstGeom prst="line">
                  <a:avLst/>
                </a:prstGeom>
                <a:noFill/>
                <a:ln w="6350" cap="flat" cmpd="sng" algn="ctr">
                  <a:solidFill>
                    <a:srgbClr val="C00000"/>
                  </a:solidFill>
                  <a:prstDash val="solid"/>
                  <a:miter lim="800000"/>
                </a:ln>
                <a:effectLst/>
              </p:spPr>
            </p:cxnSp>
          </p:grpSp>
          <p:grpSp>
            <p:nvGrpSpPr>
              <p:cNvPr id="253" name="组合 252"/>
              <p:cNvGrpSpPr/>
              <p:nvPr/>
            </p:nvGrpSpPr>
            <p:grpSpPr>
              <a:xfrm>
                <a:off x="8647438" y="2104321"/>
                <a:ext cx="386675" cy="386675"/>
                <a:chOff x="7917633" y="1752616"/>
                <a:chExt cx="386675" cy="386675"/>
              </a:xfrm>
            </p:grpSpPr>
            <p:sp>
              <p:nvSpPr>
                <p:cNvPr id="269" name="椭圆 268"/>
                <p:cNvSpPr/>
                <p:nvPr/>
              </p:nvSpPr>
              <p:spPr>
                <a:xfrm>
                  <a:off x="7917633" y="1752616"/>
                  <a:ext cx="386675" cy="386675"/>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70" name="直接连接符 269"/>
                <p:cNvCxnSpPr>
                  <a:endCxn id="269" idx="6"/>
                </p:cNvCxnSpPr>
                <p:nvPr/>
              </p:nvCxnSpPr>
              <p:spPr>
                <a:xfrm>
                  <a:off x="8072051" y="1752616"/>
                  <a:ext cx="232257" cy="193338"/>
                </a:xfrm>
                <a:prstGeom prst="line">
                  <a:avLst/>
                </a:prstGeom>
                <a:noFill/>
                <a:ln w="6350" cap="flat" cmpd="sng" algn="ctr">
                  <a:solidFill>
                    <a:srgbClr val="C00000"/>
                  </a:solidFill>
                  <a:prstDash val="solid"/>
                  <a:miter lim="800000"/>
                </a:ln>
                <a:effectLst/>
              </p:spPr>
            </p:cxnSp>
            <p:cxnSp>
              <p:nvCxnSpPr>
                <p:cNvPr id="271" name="直接连接符 270"/>
                <p:cNvCxnSpPr>
                  <a:stCxn id="269" idx="1"/>
                  <a:endCxn id="269" idx="5"/>
                </p:cNvCxnSpPr>
                <p:nvPr/>
              </p:nvCxnSpPr>
              <p:spPr>
                <a:xfrm>
                  <a:off x="7974260" y="1809243"/>
                  <a:ext cx="273421" cy="273421"/>
                </a:xfrm>
                <a:prstGeom prst="line">
                  <a:avLst/>
                </a:prstGeom>
                <a:noFill/>
                <a:ln w="6350" cap="flat" cmpd="sng" algn="ctr">
                  <a:solidFill>
                    <a:srgbClr val="C00000"/>
                  </a:solidFill>
                  <a:prstDash val="solid"/>
                  <a:miter lim="800000"/>
                </a:ln>
                <a:effectLst/>
              </p:spPr>
            </p:cxnSp>
            <p:cxnSp>
              <p:nvCxnSpPr>
                <p:cNvPr id="272" name="直接连接符 271"/>
                <p:cNvCxnSpPr>
                  <a:stCxn id="269" idx="2"/>
                  <a:endCxn id="269" idx="4"/>
                </p:cNvCxnSpPr>
                <p:nvPr/>
              </p:nvCxnSpPr>
              <p:spPr>
                <a:xfrm>
                  <a:off x="7917633" y="1945954"/>
                  <a:ext cx="193338" cy="193337"/>
                </a:xfrm>
                <a:prstGeom prst="line">
                  <a:avLst/>
                </a:prstGeom>
                <a:noFill/>
                <a:ln w="6350" cap="flat" cmpd="sng" algn="ctr">
                  <a:solidFill>
                    <a:srgbClr val="C00000"/>
                  </a:solidFill>
                  <a:prstDash val="solid"/>
                  <a:miter lim="800000"/>
                </a:ln>
                <a:effectLst/>
              </p:spPr>
            </p:cxnSp>
          </p:grpSp>
          <p:sp>
            <p:nvSpPr>
              <p:cNvPr id="254" name="椭圆 253"/>
              <p:cNvSpPr/>
              <p:nvPr/>
            </p:nvSpPr>
            <p:spPr>
              <a:xfrm>
                <a:off x="7461786" y="1972304"/>
                <a:ext cx="219458" cy="229504"/>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55" name="椭圆 254"/>
              <p:cNvSpPr/>
              <p:nvPr/>
            </p:nvSpPr>
            <p:spPr>
              <a:xfrm>
                <a:off x="7326678" y="2449909"/>
                <a:ext cx="188241" cy="196859"/>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56" name="椭圆 255"/>
              <p:cNvSpPr/>
              <p:nvPr/>
            </p:nvSpPr>
            <p:spPr>
              <a:xfrm>
                <a:off x="9197680" y="1901932"/>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57" name="椭圆 256"/>
              <p:cNvSpPr/>
              <p:nvPr/>
            </p:nvSpPr>
            <p:spPr>
              <a:xfrm>
                <a:off x="7369250" y="1641078"/>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58" name="椭圆 257"/>
              <p:cNvSpPr/>
              <p:nvPr/>
            </p:nvSpPr>
            <p:spPr>
              <a:xfrm>
                <a:off x="8072611" y="1464644"/>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59" name="椭圆 258"/>
              <p:cNvSpPr/>
              <p:nvPr/>
            </p:nvSpPr>
            <p:spPr>
              <a:xfrm>
                <a:off x="8762038" y="1584887"/>
                <a:ext cx="141524" cy="148003"/>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60" name="直接箭头连接符 259"/>
              <p:cNvCxnSpPr>
                <a:stCxn id="273" idx="5"/>
                <a:endCxn id="269" idx="1"/>
              </p:cNvCxnSpPr>
              <p:nvPr/>
            </p:nvCxnSpPr>
            <p:spPr>
              <a:xfrm>
                <a:off x="8247681" y="2082664"/>
                <a:ext cx="456384" cy="78284"/>
              </a:xfrm>
              <a:prstGeom prst="straightConnector1">
                <a:avLst/>
              </a:prstGeom>
              <a:noFill/>
              <a:ln w="19050" cap="flat" cmpd="sng" algn="ctr">
                <a:solidFill>
                  <a:srgbClr val="C00000"/>
                </a:solidFill>
                <a:prstDash val="solid"/>
                <a:miter lim="800000"/>
                <a:headEnd type="arrow" w="med" len="med"/>
                <a:tailEnd type="arrow" w="sm" len="sm"/>
              </a:ln>
              <a:effectLst/>
            </p:spPr>
          </p:cxnSp>
          <p:cxnSp>
            <p:nvCxnSpPr>
              <p:cNvPr id="261" name="直接箭头连接符 260"/>
              <p:cNvCxnSpPr>
                <a:stCxn id="254" idx="7"/>
                <a:endCxn id="273" idx="2"/>
              </p:cNvCxnSpPr>
              <p:nvPr/>
            </p:nvCxnSpPr>
            <p:spPr>
              <a:xfrm flipV="1">
                <a:off x="7649105" y="1945954"/>
                <a:ext cx="268528" cy="59960"/>
              </a:xfrm>
              <a:prstGeom prst="straightConnector1">
                <a:avLst/>
              </a:prstGeom>
              <a:noFill/>
              <a:ln w="6350" cap="flat" cmpd="sng" algn="ctr">
                <a:solidFill>
                  <a:srgbClr val="C00000"/>
                </a:solidFill>
                <a:prstDash val="solid"/>
                <a:miter lim="800000"/>
                <a:headEnd type="arrow" w="med" len="med"/>
                <a:tailEnd type="arrow" w="sm" len="sm"/>
              </a:ln>
              <a:effectLst/>
            </p:spPr>
          </p:cxnSp>
          <p:cxnSp>
            <p:nvCxnSpPr>
              <p:cNvPr id="262" name="直接箭头连接符 261"/>
              <p:cNvCxnSpPr>
                <a:endCxn id="273" idx="1"/>
              </p:cNvCxnSpPr>
              <p:nvPr/>
            </p:nvCxnSpPr>
            <p:spPr>
              <a:xfrm>
                <a:off x="7519181" y="1719335"/>
                <a:ext cx="455079" cy="89908"/>
              </a:xfrm>
              <a:prstGeom prst="straightConnector1">
                <a:avLst/>
              </a:prstGeom>
              <a:noFill/>
              <a:ln w="6350" cap="flat" cmpd="sng" algn="ctr">
                <a:solidFill>
                  <a:srgbClr val="C00000"/>
                </a:solidFill>
                <a:prstDash val="solid"/>
                <a:miter lim="800000"/>
                <a:headEnd type="arrow" w="med" len="med"/>
                <a:tailEnd type="arrow" w="sm" len="sm"/>
              </a:ln>
              <a:effectLst/>
            </p:spPr>
          </p:cxnSp>
          <p:cxnSp>
            <p:nvCxnSpPr>
              <p:cNvPr id="263" name="直接箭头连接符 262"/>
              <p:cNvCxnSpPr>
                <a:stCxn id="255" idx="6"/>
                <a:endCxn id="273" idx="3"/>
              </p:cNvCxnSpPr>
              <p:nvPr/>
            </p:nvCxnSpPr>
            <p:spPr>
              <a:xfrm flipV="1">
                <a:off x="7514919" y="2082664"/>
                <a:ext cx="459341" cy="465675"/>
              </a:xfrm>
              <a:prstGeom prst="straightConnector1">
                <a:avLst/>
              </a:prstGeom>
              <a:noFill/>
              <a:ln w="6350" cap="flat" cmpd="sng" algn="ctr">
                <a:solidFill>
                  <a:srgbClr val="C00000"/>
                </a:solidFill>
                <a:prstDash val="solid"/>
                <a:miter lim="800000"/>
                <a:headEnd type="arrow" w="med" len="med"/>
                <a:tailEnd type="arrow" w="sm" len="sm"/>
              </a:ln>
              <a:effectLst/>
            </p:spPr>
          </p:cxnSp>
          <p:cxnSp>
            <p:nvCxnSpPr>
              <p:cNvPr id="264" name="直接箭头连接符 263"/>
              <p:cNvCxnSpPr/>
              <p:nvPr/>
            </p:nvCxnSpPr>
            <p:spPr>
              <a:xfrm flipH="1">
                <a:off x="8965960" y="2012975"/>
                <a:ext cx="237684" cy="168555"/>
              </a:xfrm>
              <a:prstGeom prst="straightConnector1">
                <a:avLst/>
              </a:prstGeom>
              <a:noFill/>
              <a:ln w="6350" cap="flat" cmpd="sng" algn="ctr">
                <a:solidFill>
                  <a:srgbClr val="C00000"/>
                </a:solidFill>
                <a:prstDash val="solid"/>
                <a:miter lim="800000"/>
                <a:headEnd type="arrow" w="med" len="med"/>
                <a:tailEnd type="arrow" w="sm" len="sm"/>
              </a:ln>
              <a:effectLst/>
            </p:spPr>
          </p:cxnSp>
          <p:cxnSp>
            <p:nvCxnSpPr>
              <p:cNvPr id="265" name="直接箭头连接符 264"/>
              <p:cNvCxnSpPr>
                <a:stCxn id="251" idx="5"/>
                <a:endCxn id="269" idx="0"/>
              </p:cNvCxnSpPr>
              <p:nvPr/>
            </p:nvCxnSpPr>
            <p:spPr>
              <a:xfrm>
                <a:off x="8663419" y="1968437"/>
                <a:ext cx="177357" cy="135884"/>
              </a:xfrm>
              <a:prstGeom prst="straightConnector1">
                <a:avLst/>
              </a:prstGeom>
              <a:noFill/>
              <a:ln w="6350" cap="flat" cmpd="sng" algn="ctr">
                <a:solidFill>
                  <a:srgbClr val="C00000"/>
                </a:solidFill>
                <a:prstDash val="solid"/>
                <a:miter lim="800000"/>
                <a:headEnd type="arrow" w="med" len="med"/>
                <a:tailEnd type="arrow" w="sm" len="sm"/>
              </a:ln>
              <a:effectLst/>
            </p:spPr>
          </p:cxnSp>
          <p:cxnSp>
            <p:nvCxnSpPr>
              <p:cNvPr id="266" name="直接箭头连接符 265"/>
              <p:cNvCxnSpPr>
                <a:stCxn id="251" idx="2"/>
                <a:endCxn id="273" idx="6"/>
              </p:cNvCxnSpPr>
              <p:nvPr/>
            </p:nvCxnSpPr>
            <p:spPr>
              <a:xfrm flipH="1">
                <a:off x="8304308" y="1893009"/>
                <a:ext cx="184982" cy="52945"/>
              </a:xfrm>
              <a:prstGeom prst="straightConnector1">
                <a:avLst/>
              </a:prstGeom>
              <a:noFill/>
              <a:ln w="6350" cap="flat" cmpd="sng" algn="ctr">
                <a:solidFill>
                  <a:srgbClr val="C00000"/>
                </a:solidFill>
                <a:prstDash val="solid"/>
                <a:miter lim="800000"/>
                <a:headEnd type="arrow" w="med" len="med"/>
                <a:tailEnd type="arrow" w="sm" len="sm"/>
              </a:ln>
              <a:effectLst/>
            </p:spPr>
          </p:cxnSp>
          <p:cxnSp>
            <p:nvCxnSpPr>
              <p:cNvPr id="267" name="直接箭头连接符 266"/>
              <p:cNvCxnSpPr>
                <a:stCxn id="258" idx="4"/>
                <a:endCxn id="273" idx="0"/>
              </p:cNvCxnSpPr>
              <p:nvPr/>
            </p:nvCxnSpPr>
            <p:spPr>
              <a:xfrm flipH="1">
                <a:off x="8110971" y="1612647"/>
                <a:ext cx="32402" cy="139969"/>
              </a:xfrm>
              <a:prstGeom prst="straightConnector1">
                <a:avLst/>
              </a:prstGeom>
              <a:noFill/>
              <a:ln w="6350" cap="flat" cmpd="sng" algn="ctr">
                <a:solidFill>
                  <a:srgbClr val="C00000"/>
                </a:solidFill>
                <a:prstDash val="solid"/>
                <a:miter lim="800000"/>
                <a:headEnd type="arrow" w="med" len="med"/>
                <a:tailEnd type="none" w="med" len="med"/>
              </a:ln>
              <a:effectLst/>
            </p:spPr>
          </p:cxnSp>
          <p:cxnSp>
            <p:nvCxnSpPr>
              <p:cNvPr id="268" name="直接箭头连接符 267"/>
              <p:cNvCxnSpPr>
                <a:stCxn id="259" idx="4"/>
              </p:cNvCxnSpPr>
              <p:nvPr/>
            </p:nvCxnSpPr>
            <p:spPr>
              <a:xfrm>
                <a:off x="8832800" y="1732890"/>
                <a:ext cx="96532" cy="400365"/>
              </a:xfrm>
              <a:prstGeom prst="straightConnector1">
                <a:avLst/>
              </a:prstGeom>
              <a:noFill/>
              <a:ln w="6350" cap="flat" cmpd="sng" algn="ctr">
                <a:solidFill>
                  <a:srgbClr val="C00000"/>
                </a:solidFill>
                <a:prstDash val="solid"/>
                <a:miter lim="800000"/>
                <a:headEnd type="arrow" w="med" len="med"/>
                <a:tailEnd type="arrow" w="sm" len="sm"/>
              </a:ln>
              <a:effectLst/>
            </p:spPr>
          </p:cxnSp>
        </p:grpSp>
        <p:cxnSp>
          <p:nvCxnSpPr>
            <p:cNvPr id="235" name="直接箭头连接符 234"/>
            <p:cNvCxnSpPr>
              <a:stCxn id="251" idx="7"/>
              <a:endCxn id="259" idx="2"/>
            </p:cNvCxnSpPr>
            <p:nvPr/>
          </p:nvCxnSpPr>
          <p:spPr>
            <a:xfrm flipV="1">
              <a:off x="8721644" y="4082971"/>
              <a:ext cx="98619" cy="158692"/>
            </a:xfrm>
            <a:prstGeom prst="straightConnector1">
              <a:avLst/>
            </a:prstGeom>
            <a:noFill/>
            <a:ln w="6350" cap="flat" cmpd="sng" algn="ctr">
              <a:solidFill>
                <a:srgbClr val="5B9BD5">
                  <a:lumMod val="75000"/>
                </a:srgbClr>
              </a:solidFill>
              <a:prstDash val="solid"/>
              <a:miter lim="800000"/>
              <a:headEnd type="arrow" w="med" len="med"/>
              <a:tailEnd type="arrow" w="sm" len="med"/>
            </a:ln>
            <a:effectLst/>
          </p:spPr>
        </p:cxnSp>
        <p:cxnSp>
          <p:nvCxnSpPr>
            <p:cNvPr id="236" name="直接箭头连接符 235"/>
            <p:cNvCxnSpPr>
              <a:stCxn id="254" idx="1"/>
            </p:cNvCxnSpPr>
            <p:nvPr/>
          </p:nvCxnSpPr>
          <p:spPr>
            <a:xfrm flipH="1" flipV="1">
              <a:off x="7510322" y="4202490"/>
              <a:ext cx="41828" cy="227506"/>
            </a:xfrm>
            <a:prstGeom prst="straightConnector1">
              <a:avLst/>
            </a:prstGeom>
            <a:noFill/>
            <a:ln w="6350" cap="flat" cmpd="sng" algn="ctr">
              <a:solidFill>
                <a:srgbClr val="5B9BD5">
                  <a:lumMod val="75000"/>
                </a:srgbClr>
              </a:solidFill>
              <a:prstDash val="solid"/>
              <a:miter lim="800000"/>
              <a:headEnd type="arrow" w="med" len="med"/>
              <a:tailEnd type="arrow" w="sm" len="med"/>
            </a:ln>
            <a:effectLst/>
          </p:spPr>
        </p:cxnSp>
        <p:cxnSp>
          <p:nvCxnSpPr>
            <p:cNvPr id="237" name="直接箭头连接符 236"/>
            <p:cNvCxnSpPr>
              <a:stCxn id="255" idx="0"/>
            </p:cNvCxnSpPr>
            <p:nvPr/>
          </p:nvCxnSpPr>
          <p:spPr>
            <a:xfrm flipV="1">
              <a:off x="7479024" y="4577533"/>
              <a:ext cx="73206" cy="296458"/>
            </a:xfrm>
            <a:prstGeom prst="straightConnector1">
              <a:avLst/>
            </a:prstGeom>
            <a:noFill/>
            <a:ln w="6350" cap="flat" cmpd="sng" algn="ctr">
              <a:solidFill>
                <a:srgbClr val="5B9BD5">
                  <a:lumMod val="75000"/>
                </a:srgbClr>
              </a:solidFill>
              <a:prstDash val="solid"/>
              <a:miter lim="800000"/>
              <a:headEnd type="arrow" w="med" len="med"/>
              <a:tailEnd type="arrow" w="sm" len="med"/>
            </a:ln>
            <a:effectLst/>
          </p:spPr>
        </p:cxnSp>
        <p:cxnSp>
          <p:nvCxnSpPr>
            <p:cNvPr id="238" name="直接箭头连接符 237"/>
            <p:cNvCxnSpPr>
              <a:stCxn id="259" idx="6"/>
              <a:endCxn id="256" idx="1"/>
            </p:cNvCxnSpPr>
            <p:nvPr/>
          </p:nvCxnSpPr>
          <p:spPr>
            <a:xfrm>
              <a:off x="8961787" y="4082971"/>
              <a:ext cx="314844" cy="264718"/>
            </a:xfrm>
            <a:prstGeom prst="straightConnector1">
              <a:avLst/>
            </a:prstGeom>
            <a:noFill/>
            <a:ln w="6350" cap="flat" cmpd="sng" algn="ctr">
              <a:solidFill>
                <a:srgbClr val="5B9BD5">
                  <a:lumMod val="75000"/>
                </a:srgbClr>
              </a:solidFill>
              <a:prstDash val="solid"/>
              <a:miter lim="800000"/>
              <a:headEnd type="arrow" w="med" len="med"/>
              <a:tailEnd type="arrow" w="sm" len="med"/>
            </a:ln>
            <a:effectLst/>
          </p:spPr>
        </p:cxnSp>
        <p:cxnSp>
          <p:nvCxnSpPr>
            <p:cNvPr id="239" name="直接箭头连接符 238"/>
            <p:cNvCxnSpPr>
              <a:stCxn id="258" idx="1"/>
              <a:endCxn id="257" idx="7"/>
            </p:cNvCxnSpPr>
            <p:nvPr/>
          </p:nvCxnSpPr>
          <p:spPr>
            <a:xfrm flipH="1">
              <a:off x="7548273" y="3910401"/>
              <a:ext cx="603289" cy="176434"/>
            </a:xfrm>
            <a:prstGeom prst="straightConnector1">
              <a:avLst/>
            </a:prstGeom>
            <a:noFill/>
            <a:ln w="6350" cap="flat" cmpd="sng" algn="ctr">
              <a:solidFill>
                <a:srgbClr val="5B9BD5">
                  <a:lumMod val="75000"/>
                </a:srgbClr>
              </a:solidFill>
              <a:prstDash val="solid"/>
              <a:miter lim="800000"/>
              <a:headEnd type="arrow" w="med" len="med"/>
              <a:tailEnd type="arrow" w="sm" len="med"/>
            </a:ln>
            <a:effectLst/>
          </p:spPr>
        </p:cxnSp>
        <p:cxnSp>
          <p:nvCxnSpPr>
            <p:cNvPr id="240" name="直接箭头连接符 239"/>
            <p:cNvCxnSpPr>
              <a:stCxn id="251" idx="1"/>
              <a:endCxn id="258" idx="6"/>
            </p:cNvCxnSpPr>
            <p:nvPr/>
          </p:nvCxnSpPr>
          <p:spPr>
            <a:xfrm flipH="1" flipV="1">
              <a:off x="8272360" y="3962728"/>
              <a:ext cx="305031" cy="278935"/>
            </a:xfrm>
            <a:prstGeom prst="straightConnector1">
              <a:avLst/>
            </a:prstGeom>
            <a:noFill/>
            <a:ln w="6350" cap="flat" cmpd="sng" algn="ctr">
              <a:solidFill>
                <a:srgbClr val="5B9BD5">
                  <a:lumMod val="75000"/>
                </a:srgbClr>
              </a:solidFill>
              <a:prstDash val="solid"/>
              <a:miter lim="800000"/>
              <a:headEnd type="arrow" w="med" len="med"/>
              <a:tailEnd type="arrow" w="sm" len="med"/>
            </a:ln>
            <a:effectLst/>
          </p:spPr>
        </p:cxnSp>
        <p:sp>
          <p:nvSpPr>
            <p:cNvPr id="241" name="椭圆 240"/>
            <p:cNvSpPr/>
            <p:nvPr/>
          </p:nvSpPr>
          <p:spPr>
            <a:xfrm>
              <a:off x="7692987" y="5086123"/>
              <a:ext cx="279285" cy="279285"/>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42" name="椭圆 241"/>
            <p:cNvSpPr/>
            <p:nvPr/>
          </p:nvSpPr>
          <p:spPr>
            <a:xfrm>
              <a:off x="8407289" y="5028871"/>
              <a:ext cx="386675" cy="386675"/>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43" name="直接连接符 242"/>
            <p:cNvCxnSpPr>
              <a:endCxn id="242" idx="6"/>
            </p:cNvCxnSpPr>
            <p:nvPr/>
          </p:nvCxnSpPr>
          <p:spPr>
            <a:xfrm>
              <a:off x="8561707" y="5028871"/>
              <a:ext cx="232257" cy="193338"/>
            </a:xfrm>
            <a:prstGeom prst="line">
              <a:avLst/>
            </a:prstGeom>
            <a:noFill/>
            <a:ln w="6350" cap="flat" cmpd="sng" algn="ctr">
              <a:solidFill>
                <a:srgbClr val="C00000"/>
              </a:solidFill>
              <a:prstDash val="solid"/>
              <a:miter lim="800000"/>
            </a:ln>
            <a:effectLst/>
          </p:spPr>
        </p:cxnSp>
        <p:cxnSp>
          <p:nvCxnSpPr>
            <p:cNvPr id="244" name="直接连接符 243"/>
            <p:cNvCxnSpPr>
              <a:stCxn id="242" idx="1"/>
              <a:endCxn id="242" idx="5"/>
            </p:cNvCxnSpPr>
            <p:nvPr/>
          </p:nvCxnSpPr>
          <p:spPr>
            <a:xfrm>
              <a:off x="8463916" y="5085498"/>
              <a:ext cx="273421" cy="273421"/>
            </a:xfrm>
            <a:prstGeom prst="line">
              <a:avLst/>
            </a:prstGeom>
            <a:noFill/>
            <a:ln w="6350" cap="flat" cmpd="sng" algn="ctr">
              <a:solidFill>
                <a:srgbClr val="C00000"/>
              </a:solidFill>
              <a:prstDash val="solid"/>
              <a:miter lim="800000"/>
            </a:ln>
            <a:effectLst/>
          </p:spPr>
        </p:cxnSp>
        <p:cxnSp>
          <p:nvCxnSpPr>
            <p:cNvPr id="245" name="直接连接符 244"/>
            <p:cNvCxnSpPr>
              <a:stCxn id="242" idx="2"/>
              <a:endCxn id="242" idx="4"/>
            </p:cNvCxnSpPr>
            <p:nvPr/>
          </p:nvCxnSpPr>
          <p:spPr>
            <a:xfrm>
              <a:off x="8407289" y="5222209"/>
              <a:ext cx="193338" cy="193337"/>
            </a:xfrm>
            <a:prstGeom prst="line">
              <a:avLst/>
            </a:prstGeom>
            <a:noFill/>
            <a:ln w="6350" cap="flat" cmpd="sng" algn="ctr">
              <a:solidFill>
                <a:srgbClr val="C00000"/>
              </a:solidFill>
              <a:prstDash val="solid"/>
              <a:miter lim="800000"/>
            </a:ln>
            <a:effectLst/>
          </p:spPr>
        </p:cxnSp>
        <p:cxnSp>
          <p:nvCxnSpPr>
            <p:cNvPr id="246" name="直接箭头连接符 245"/>
            <p:cNvCxnSpPr>
              <a:stCxn id="273" idx="4"/>
              <a:endCxn id="242" idx="1"/>
            </p:cNvCxnSpPr>
            <p:nvPr/>
          </p:nvCxnSpPr>
          <p:spPr>
            <a:xfrm>
              <a:off x="8169196" y="4563373"/>
              <a:ext cx="294720" cy="522125"/>
            </a:xfrm>
            <a:prstGeom prst="straightConnector1">
              <a:avLst/>
            </a:prstGeom>
            <a:noFill/>
            <a:ln w="19050" cap="flat" cmpd="sng" algn="ctr">
              <a:solidFill>
                <a:srgbClr val="C00000"/>
              </a:solidFill>
              <a:prstDash val="solid"/>
              <a:miter lim="800000"/>
              <a:headEnd type="arrow" w="med" len="med"/>
              <a:tailEnd type="arrow" w="sm" len="sm"/>
            </a:ln>
            <a:effectLst/>
          </p:spPr>
        </p:cxnSp>
        <p:cxnSp>
          <p:nvCxnSpPr>
            <p:cNvPr id="247" name="直接箭头连接符 246"/>
            <p:cNvCxnSpPr>
              <a:stCxn id="242" idx="7"/>
              <a:endCxn id="269" idx="4"/>
            </p:cNvCxnSpPr>
            <p:nvPr/>
          </p:nvCxnSpPr>
          <p:spPr>
            <a:xfrm flipV="1">
              <a:off x="8737337" y="4915078"/>
              <a:ext cx="161664" cy="170420"/>
            </a:xfrm>
            <a:prstGeom prst="straightConnector1">
              <a:avLst/>
            </a:prstGeom>
            <a:noFill/>
            <a:ln w="19050" cap="flat" cmpd="sng" algn="ctr">
              <a:solidFill>
                <a:srgbClr val="C00000"/>
              </a:solidFill>
              <a:prstDash val="solid"/>
              <a:miter lim="800000"/>
              <a:headEnd type="arrow" w="med" len="med"/>
              <a:tailEnd type="arrow" w="sm" len="sm"/>
            </a:ln>
            <a:effectLst/>
          </p:spPr>
        </p:cxnSp>
        <p:cxnSp>
          <p:nvCxnSpPr>
            <p:cNvPr id="248" name="直接箭头连接符 247"/>
            <p:cNvCxnSpPr>
              <a:endCxn id="241" idx="2"/>
            </p:cNvCxnSpPr>
            <p:nvPr/>
          </p:nvCxnSpPr>
          <p:spPr>
            <a:xfrm>
              <a:off x="7522453" y="5025655"/>
              <a:ext cx="170534" cy="200111"/>
            </a:xfrm>
            <a:prstGeom prst="straightConnector1">
              <a:avLst/>
            </a:prstGeom>
            <a:noFill/>
            <a:ln w="19050" cap="flat" cmpd="sng" algn="ctr">
              <a:solidFill>
                <a:srgbClr val="C00000"/>
              </a:solidFill>
              <a:prstDash val="solid"/>
              <a:miter lim="800000"/>
              <a:headEnd type="arrow" w="med" len="med"/>
              <a:tailEnd type="arrow" w="sm" len="sm"/>
            </a:ln>
            <a:effectLst/>
          </p:spPr>
        </p:cxnSp>
        <p:cxnSp>
          <p:nvCxnSpPr>
            <p:cNvPr id="249" name="直接箭头连接符 248"/>
            <p:cNvCxnSpPr>
              <a:stCxn id="273" idx="3"/>
            </p:cNvCxnSpPr>
            <p:nvPr/>
          </p:nvCxnSpPr>
          <p:spPr>
            <a:xfrm flipH="1">
              <a:off x="7887302" y="4506746"/>
              <a:ext cx="145183" cy="618794"/>
            </a:xfrm>
            <a:prstGeom prst="straightConnector1">
              <a:avLst/>
            </a:prstGeom>
            <a:noFill/>
            <a:ln w="19050" cap="flat" cmpd="sng" algn="ctr">
              <a:solidFill>
                <a:srgbClr val="C00000"/>
              </a:solidFill>
              <a:prstDash val="solid"/>
              <a:miter lim="800000"/>
              <a:headEnd type="arrow" w="med" len="med"/>
              <a:tailEnd type="arrow" w="sm" len="sm"/>
            </a:ln>
            <a:effectLst/>
          </p:spPr>
        </p:cxnSp>
        <p:cxnSp>
          <p:nvCxnSpPr>
            <p:cNvPr id="250" name="直接箭头连接符 249"/>
            <p:cNvCxnSpPr>
              <a:stCxn id="242" idx="2"/>
            </p:cNvCxnSpPr>
            <p:nvPr/>
          </p:nvCxnSpPr>
          <p:spPr>
            <a:xfrm flipH="1">
              <a:off x="7989913" y="5222209"/>
              <a:ext cx="417376" cy="447"/>
            </a:xfrm>
            <a:prstGeom prst="straightConnector1">
              <a:avLst/>
            </a:prstGeom>
            <a:noFill/>
            <a:ln w="19050" cap="flat" cmpd="sng" algn="ctr">
              <a:solidFill>
                <a:srgbClr val="C00000"/>
              </a:solidFill>
              <a:prstDash val="solid"/>
              <a:miter lim="800000"/>
              <a:headEnd type="arrow" w="med" len="med"/>
              <a:tailEnd type="arrow" w="sm" len="sm"/>
            </a:ln>
            <a:effectLst/>
          </p:spPr>
        </p:cxnSp>
      </p:grpSp>
      <p:sp>
        <p:nvSpPr>
          <p:cNvPr id="277" name="文本框 276"/>
          <p:cNvSpPr txBox="1"/>
          <p:nvPr/>
        </p:nvSpPr>
        <p:spPr>
          <a:xfrm>
            <a:off x="7850088" y="3179858"/>
            <a:ext cx="2954655" cy="830997"/>
          </a:xfrm>
          <a:prstGeom prst="rect">
            <a:avLst/>
          </a:prstGeom>
          <a:noFill/>
        </p:spPr>
        <p:txBody>
          <a:bodyPr wrap="none" rtlCol="0">
            <a:spAutoFit/>
          </a:bodyPr>
          <a:lstStyle/>
          <a:p>
            <a:pPr algn="ctr"/>
            <a:r>
              <a:rPr lang="zh-CN" altLang="en-US" sz="2400" dirty="0">
                <a:solidFill>
                  <a:prstClr val="black">
                    <a:lumMod val="75000"/>
                    <a:lumOff val="25000"/>
                  </a:prstClr>
                </a:solidFill>
                <a:latin typeface="华文中宋" panose="02010600040101010101" pitchFamily="2" charset="-122"/>
                <a:ea typeface="华文中宋" panose="02010600040101010101" pitchFamily="2" charset="-122"/>
              </a:rPr>
              <a:t>规模较大的</a:t>
            </a:r>
            <a:r>
              <a:rPr lang="zh-CN" altLang="en-US" sz="2400" u="sng" dirty="0">
                <a:solidFill>
                  <a:prstClr val="black">
                    <a:lumMod val="75000"/>
                    <a:lumOff val="25000"/>
                  </a:prstClr>
                </a:solidFill>
                <a:latin typeface="华文中宋" panose="02010600040101010101" pitchFamily="2" charset="-122"/>
                <a:ea typeface="华文中宋" panose="02010600040101010101" pitchFamily="2" charset="-122"/>
              </a:rPr>
              <a:t>区域</a:t>
            </a:r>
            <a:r>
              <a:rPr lang="zh-CN" altLang="en-US" sz="2400" dirty="0" smtClean="0">
                <a:solidFill>
                  <a:prstClr val="black">
                    <a:lumMod val="75000"/>
                    <a:lumOff val="25000"/>
                  </a:prstClr>
                </a:solidFill>
                <a:latin typeface="华文中宋" panose="02010600040101010101" pitchFamily="2" charset="-122"/>
                <a:ea typeface="华文中宋" panose="02010600040101010101" pitchFamily="2" charset="-122"/>
              </a:rPr>
              <a:t>政治</a:t>
            </a:r>
            <a:endParaRPr lang="en-US" altLang="zh-CN" sz="2400" dirty="0" smtClean="0">
              <a:solidFill>
                <a:prstClr val="black">
                  <a:lumMod val="75000"/>
                  <a:lumOff val="25000"/>
                </a:prstClr>
              </a:solidFill>
              <a:latin typeface="华文中宋" panose="02010600040101010101" pitchFamily="2" charset="-122"/>
              <a:ea typeface="华文中宋" panose="02010600040101010101" pitchFamily="2" charset="-122"/>
            </a:endParaRPr>
          </a:p>
          <a:p>
            <a:pPr algn="ctr"/>
            <a:r>
              <a:rPr lang="zh-CN" altLang="en-US" sz="2400" dirty="0" smtClean="0">
                <a:solidFill>
                  <a:prstClr val="black">
                    <a:lumMod val="75000"/>
                    <a:lumOff val="25000"/>
                  </a:prstClr>
                </a:solidFill>
                <a:latin typeface="华文中宋" panose="02010600040101010101" pitchFamily="2" charset="-122"/>
                <a:ea typeface="华文中宋" panose="02010600040101010101" pitchFamily="2" charset="-122"/>
              </a:rPr>
              <a:t>经济或</a:t>
            </a:r>
            <a:r>
              <a:rPr lang="zh-CN" altLang="en-US" sz="2400" dirty="0">
                <a:solidFill>
                  <a:prstClr val="black">
                    <a:lumMod val="75000"/>
                    <a:lumOff val="25000"/>
                  </a:prstClr>
                </a:solidFill>
                <a:latin typeface="华文中宋" panose="02010600040101010101" pitchFamily="2" charset="-122"/>
                <a:ea typeface="华文中宋" panose="02010600040101010101" pitchFamily="2" charset="-122"/>
              </a:rPr>
              <a:t>文化</a:t>
            </a:r>
            <a:r>
              <a:rPr lang="zh-CN" altLang="en-US" sz="2400" u="sng" dirty="0">
                <a:solidFill>
                  <a:prstClr val="black">
                    <a:lumMod val="75000"/>
                    <a:lumOff val="25000"/>
                  </a:prstClr>
                </a:solidFill>
                <a:latin typeface="华文中宋" panose="02010600040101010101" pitchFamily="2" charset="-122"/>
                <a:ea typeface="华文中宋" panose="02010600040101010101" pitchFamily="2" charset="-122"/>
              </a:rPr>
              <a:t>中心城市</a:t>
            </a:r>
          </a:p>
        </p:txBody>
      </p:sp>
      <p:grpSp>
        <p:nvGrpSpPr>
          <p:cNvPr id="292" name="组合 291"/>
          <p:cNvGrpSpPr/>
          <p:nvPr/>
        </p:nvGrpSpPr>
        <p:grpSpPr>
          <a:xfrm>
            <a:off x="13293264" y="2169555"/>
            <a:ext cx="2099136" cy="916545"/>
            <a:chOff x="13342339" y="2108275"/>
            <a:chExt cx="2099136" cy="916545"/>
          </a:xfrm>
        </p:grpSpPr>
        <p:grpSp>
          <p:nvGrpSpPr>
            <p:cNvPr id="8" name="组合 7"/>
            <p:cNvGrpSpPr/>
            <p:nvPr/>
          </p:nvGrpSpPr>
          <p:grpSpPr>
            <a:xfrm>
              <a:off x="13342339" y="2200869"/>
              <a:ext cx="899264" cy="823951"/>
              <a:chOff x="8794239" y="8290802"/>
              <a:chExt cx="1113732" cy="1020458"/>
            </a:xfrm>
          </p:grpSpPr>
          <p:sp>
            <p:nvSpPr>
              <p:cNvPr id="278" name="椭圆 277"/>
              <p:cNvSpPr/>
              <p:nvPr/>
            </p:nvSpPr>
            <p:spPr>
              <a:xfrm>
                <a:off x="9401795" y="8805084"/>
                <a:ext cx="506176" cy="506176"/>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cxnSp>
            <p:nvCxnSpPr>
              <p:cNvPr id="279" name="直接连接符 278"/>
              <p:cNvCxnSpPr>
                <a:endCxn id="278" idx="6"/>
              </p:cNvCxnSpPr>
              <p:nvPr/>
            </p:nvCxnSpPr>
            <p:spPr>
              <a:xfrm>
                <a:off x="9648718" y="8805083"/>
                <a:ext cx="259253" cy="253089"/>
              </a:xfrm>
              <a:prstGeom prst="line">
                <a:avLst/>
              </a:prstGeom>
              <a:noFill/>
              <a:ln w="6350" cap="flat" cmpd="sng" algn="ctr">
                <a:solidFill>
                  <a:srgbClr val="C00000"/>
                </a:solidFill>
                <a:prstDash val="solid"/>
                <a:miter lim="800000"/>
              </a:ln>
              <a:effectLst/>
            </p:spPr>
          </p:cxnSp>
          <p:cxnSp>
            <p:nvCxnSpPr>
              <p:cNvPr id="280" name="直接连接符 279"/>
              <p:cNvCxnSpPr>
                <a:stCxn id="278" idx="1"/>
                <a:endCxn id="278" idx="5"/>
              </p:cNvCxnSpPr>
              <p:nvPr/>
            </p:nvCxnSpPr>
            <p:spPr>
              <a:xfrm>
                <a:off x="9475923" y="8879212"/>
                <a:ext cx="357920" cy="357920"/>
              </a:xfrm>
              <a:prstGeom prst="line">
                <a:avLst/>
              </a:prstGeom>
              <a:noFill/>
              <a:ln w="6350" cap="flat" cmpd="sng" algn="ctr">
                <a:solidFill>
                  <a:srgbClr val="C00000"/>
                </a:solidFill>
                <a:prstDash val="solid"/>
                <a:miter lim="800000"/>
              </a:ln>
              <a:effectLst/>
            </p:spPr>
          </p:cxnSp>
          <p:cxnSp>
            <p:nvCxnSpPr>
              <p:cNvPr id="281" name="直接连接符 280"/>
              <p:cNvCxnSpPr>
                <a:stCxn id="278" idx="2"/>
                <a:endCxn id="278" idx="4"/>
              </p:cNvCxnSpPr>
              <p:nvPr/>
            </p:nvCxnSpPr>
            <p:spPr>
              <a:xfrm>
                <a:off x="9401795" y="9058172"/>
                <a:ext cx="253088" cy="253088"/>
              </a:xfrm>
              <a:prstGeom prst="line">
                <a:avLst/>
              </a:prstGeom>
              <a:noFill/>
              <a:ln w="6350" cap="flat" cmpd="sng" algn="ctr">
                <a:solidFill>
                  <a:srgbClr val="C00000"/>
                </a:solidFill>
                <a:prstDash val="solid"/>
                <a:miter lim="800000"/>
              </a:ln>
              <a:effectLst/>
            </p:spPr>
          </p:cxnSp>
          <p:sp>
            <p:nvSpPr>
              <p:cNvPr id="282" name="椭圆 281"/>
              <p:cNvSpPr/>
              <p:nvPr/>
            </p:nvSpPr>
            <p:spPr>
              <a:xfrm>
                <a:off x="8794239" y="8813982"/>
                <a:ext cx="446595" cy="446596"/>
              </a:xfrm>
              <a:prstGeom prst="ellipse">
                <a:avLst/>
              </a:prstGeom>
              <a:noFill/>
              <a:ln w="1905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sp>
            <p:nvSpPr>
              <p:cNvPr id="283" name="椭圆 282"/>
              <p:cNvSpPr/>
              <p:nvPr/>
            </p:nvSpPr>
            <p:spPr>
              <a:xfrm>
                <a:off x="9147307" y="8290802"/>
                <a:ext cx="350928" cy="366992"/>
              </a:xfrm>
              <a:prstGeom prst="ellipse">
                <a:avLst/>
              </a:prstGeom>
              <a:noFill/>
              <a:ln w="12700" cap="flat" cmpd="sng" algn="ctr">
                <a:solidFill>
                  <a:srgbClr val="5B9BD5">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smtClean="0">
                  <a:ln>
                    <a:noFill/>
                  </a:ln>
                  <a:solidFill>
                    <a:prstClr val="white"/>
                  </a:solidFill>
                  <a:effectLst/>
                  <a:uLnTx/>
                  <a:uFillTx/>
                  <a:latin typeface="等线" panose="020F0502020204030204"/>
                  <a:ea typeface="等线" panose="02010600030101010101" pitchFamily="2" charset="-122"/>
                  <a:cs typeface="+mn-cs"/>
                </a:endParaRPr>
              </a:p>
            </p:txBody>
          </p:sp>
        </p:grpSp>
        <p:sp>
          <p:nvSpPr>
            <p:cNvPr id="284" name="文本框 283"/>
            <p:cNvSpPr txBox="1"/>
            <p:nvPr/>
          </p:nvSpPr>
          <p:spPr>
            <a:xfrm>
              <a:off x="14230887" y="2108275"/>
              <a:ext cx="1210588" cy="400110"/>
            </a:xfrm>
            <a:prstGeom prst="rect">
              <a:avLst/>
            </a:prstGeom>
            <a:noFill/>
          </p:spPr>
          <p:txBody>
            <a:bodyPr wrap="none" rtlCol="0">
              <a:spAutoFit/>
            </a:bodyPr>
            <a:lstStyle/>
            <a:p>
              <a:r>
                <a:rPr lang="zh-CN" altLang="en-US" sz="2000" dirty="0" smtClean="0">
                  <a:solidFill>
                    <a:prstClr val="black">
                      <a:lumMod val="75000"/>
                      <a:lumOff val="25000"/>
                    </a:prstClr>
                  </a:solidFill>
                  <a:latin typeface="华文中宋" panose="02010600040101010101" pitchFamily="2" charset="-122"/>
                  <a:ea typeface="华文中宋" panose="02010600040101010101" pitchFamily="2" charset="-122"/>
                </a:rPr>
                <a:t>腹地城市</a:t>
              </a:r>
              <a:endParaRPr lang="zh-CN" altLang="en-US" sz="2000" dirty="0">
                <a:solidFill>
                  <a:prstClr val="black">
                    <a:lumMod val="75000"/>
                    <a:lumOff val="25000"/>
                  </a:prstClr>
                </a:solidFill>
                <a:latin typeface="华文中宋" panose="02010600040101010101" pitchFamily="2" charset="-122"/>
                <a:ea typeface="华文中宋" panose="02010600040101010101" pitchFamily="2" charset="-122"/>
              </a:endParaRPr>
            </a:p>
          </p:txBody>
        </p:sp>
        <p:sp>
          <p:nvSpPr>
            <p:cNvPr id="285" name="文本框 284"/>
            <p:cNvSpPr txBox="1"/>
            <p:nvPr/>
          </p:nvSpPr>
          <p:spPr>
            <a:xfrm>
              <a:off x="14371139" y="2620226"/>
              <a:ext cx="954107" cy="400110"/>
            </a:xfrm>
            <a:prstGeom prst="rect">
              <a:avLst/>
            </a:prstGeom>
            <a:noFill/>
          </p:spPr>
          <p:txBody>
            <a:bodyPr wrap="none" rtlCol="0">
              <a:spAutoFit/>
            </a:bodyPr>
            <a:lstStyle/>
            <a:p>
              <a:pPr algn="ctr"/>
              <a:r>
                <a:rPr lang="zh-CN" altLang="en-US" sz="2000" dirty="0" smtClean="0">
                  <a:solidFill>
                    <a:prstClr val="black">
                      <a:lumMod val="75000"/>
                      <a:lumOff val="25000"/>
                    </a:prstClr>
                  </a:solidFill>
                  <a:latin typeface="华文中宋" panose="02010600040101010101" pitchFamily="2" charset="-122"/>
                  <a:ea typeface="华文中宋" panose="02010600040101010101" pitchFamily="2" charset="-122"/>
                </a:rPr>
                <a:t>大都市</a:t>
              </a:r>
              <a:endParaRPr lang="zh-CN" altLang="en-US" sz="2000" dirty="0">
                <a:solidFill>
                  <a:prstClr val="black">
                    <a:lumMod val="75000"/>
                    <a:lumOff val="25000"/>
                  </a:prstClr>
                </a:solidFill>
                <a:latin typeface="华文中宋" panose="02010600040101010101" pitchFamily="2" charset="-122"/>
                <a:ea typeface="华文中宋" panose="02010600040101010101" pitchFamily="2" charset="-122"/>
              </a:endParaRPr>
            </a:p>
          </p:txBody>
        </p:sp>
      </p:grpSp>
      <p:pic>
        <p:nvPicPr>
          <p:cNvPr id="3" name="图片 2"/>
          <p:cNvPicPr>
            <a:picLocks noChangeAspect="1"/>
          </p:cNvPicPr>
          <p:nvPr/>
        </p:nvPicPr>
        <p:blipFill>
          <a:blip r:embed="rId7"/>
          <a:stretch>
            <a:fillRect/>
          </a:stretch>
        </p:blipFill>
        <p:spPr>
          <a:xfrm>
            <a:off x="6473060" y="2057132"/>
            <a:ext cx="4669941" cy="969348"/>
          </a:xfrm>
          <a:prstGeom prst="rect">
            <a:avLst/>
          </a:prstGeom>
        </p:spPr>
      </p:pic>
      <p:pic>
        <p:nvPicPr>
          <p:cNvPr id="4" name="图片 3"/>
          <p:cNvPicPr>
            <a:picLocks noChangeAspect="1"/>
          </p:cNvPicPr>
          <p:nvPr/>
        </p:nvPicPr>
        <p:blipFill>
          <a:blip r:embed="rId8"/>
          <a:stretch>
            <a:fillRect/>
          </a:stretch>
        </p:blipFill>
        <p:spPr>
          <a:xfrm>
            <a:off x="6824267" y="-104289"/>
            <a:ext cx="3694496" cy="1761897"/>
          </a:xfrm>
          <a:prstGeom prst="rect">
            <a:avLst/>
          </a:prstGeom>
        </p:spPr>
      </p:pic>
      <p:sp>
        <p:nvSpPr>
          <p:cNvPr id="5" name="左箭头 4"/>
          <p:cNvSpPr/>
          <p:nvPr/>
        </p:nvSpPr>
        <p:spPr>
          <a:xfrm>
            <a:off x="9942519" y="4506731"/>
            <a:ext cx="420682" cy="360026"/>
          </a:xfrm>
          <a:prstGeom prst="leftArrow">
            <a:avLst/>
          </a:prstGeom>
          <a:noFill/>
          <a:ln w="28575">
            <a:solidFill>
              <a:srgbClr val="3660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0" name="文本框 149"/>
          <p:cNvSpPr txBox="1"/>
          <p:nvPr/>
        </p:nvSpPr>
        <p:spPr>
          <a:xfrm>
            <a:off x="10363231" y="4367481"/>
            <a:ext cx="1210588" cy="707886"/>
          </a:xfrm>
          <a:prstGeom prst="rect">
            <a:avLst/>
          </a:prstGeom>
          <a:noFill/>
        </p:spPr>
        <p:txBody>
          <a:bodyPr wrap="none" rtlCol="0">
            <a:spAutoFit/>
          </a:bodyPr>
          <a:lstStyle/>
          <a:p>
            <a:pPr algn="ctr"/>
            <a:r>
              <a:rPr lang="zh-CN" altLang="en-US" sz="2000" dirty="0" smtClean="0">
                <a:solidFill>
                  <a:prstClr val="black">
                    <a:lumMod val="75000"/>
                    <a:lumOff val="25000"/>
                  </a:prstClr>
                </a:solidFill>
                <a:latin typeface="华文中宋" panose="02010600040101010101" pitchFamily="2" charset="-122"/>
                <a:ea typeface="华文中宋" panose="02010600040101010101" pitchFamily="2" charset="-122"/>
              </a:rPr>
              <a:t>依托</a:t>
            </a:r>
            <a:endParaRPr lang="en-US" altLang="zh-CN" sz="2000" dirty="0" smtClean="0">
              <a:solidFill>
                <a:prstClr val="black">
                  <a:lumMod val="75000"/>
                  <a:lumOff val="25000"/>
                </a:prstClr>
              </a:solidFill>
              <a:latin typeface="华文中宋" panose="02010600040101010101" pitchFamily="2" charset="-122"/>
              <a:ea typeface="华文中宋" panose="02010600040101010101" pitchFamily="2" charset="-122"/>
            </a:endParaRPr>
          </a:p>
          <a:p>
            <a:pPr algn="ctr"/>
            <a:r>
              <a:rPr lang="zh-CN" altLang="en-US" sz="2000" dirty="0" smtClean="0">
                <a:solidFill>
                  <a:prstClr val="black">
                    <a:lumMod val="75000"/>
                    <a:lumOff val="25000"/>
                  </a:prstClr>
                </a:solidFill>
                <a:latin typeface="华文中宋" panose="02010600040101010101" pitchFamily="2" charset="-122"/>
                <a:ea typeface="华文中宋" panose="02010600040101010101" pitchFamily="2" charset="-122"/>
              </a:rPr>
              <a:t>交通网络</a:t>
            </a:r>
            <a:endParaRPr lang="zh-CN" altLang="en-US" sz="2000" dirty="0">
              <a:solidFill>
                <a:prstClr val="black">
                  <a:lumMod val="75000"/>
                  <a:lumOff val="25000"/>
                </a:prstClr>
              </a:solidFill>
              <a:latin typeface="华文中宋" panose="02010600040101010101" pitchFamily="2" charset="-122"/>
              <a:ea typeface="华文中宋" panose="02010600040101010101" pitchFamily="2" charset="-122"/>
            </a:endParaRPr>
          </a:p>
        </p:txBody>
      </p:sp>
      <p:cxnSp>
        <p:nvCxnSpPr>
          <p:cNvPr id="151" name="直接箭头连接符 150"/>
          <p:cNvCxnSpPr/>
          <p:nvPr/>
        </p:nvCxnSpPr>
        <p:spPr>
          <a:xfrm>
            <a:off x="12087616" y="2476500"/>
            <a:ext cx="404778" cy="8700"/>
          </a:xfrm>
          <a:prstGeom prst="straightConnector1">
            <a:avLst/>
          </a:prstGeom>
          <a:noFill/>
          <a:ln w="28575" cap="flat" cmpd="sng" algn="ctr">
            <a:solidFill>
              <a:srgbClr val="C00000"/>
            </a:solidFill>
            <a:prstDash val="solid"/>
            <a:miter lim="800000"/>
            <a:headEnd type="none" w="med" len="med"/>
            <a:tailEnd type="arrow" w="med" len="sm"/>
          </a:ln>
          <a:effectLst/>
        </p:spPr>
      </p:cxnSp>
      <p:cxnSp>
        <p:nvCxnSpPr>
          <p:cNvPr id="155" name="直接箭头连接符 154"/>
          <p:cNvCxnSpPr/>
          <p:nvPr/>
        </p:nvCxnSpPr>
        <p:spPr>
          <a:xfrm flipH="1" flipV="1">
            <a:off x="12090256" y="2740690"/>
            <a:ext cx="404692" cy="7208"/>
          </a:xfrm>
          <a:prstGeom prst="straightConnector1">
            <a:avLst/>
          </a:prstGeom>
          <a:noFill/>
          <a:ln w="28575" cap="flat" cmpd="sng" algn="ctr">
            <a:solidFill>
              <a:srgbClr val="5B9BD5">
                <a:lumMod val="75000"/>
              </a:srgbClr>
            </a:solidFill>
            <a:prstDash val="solid"/>
            <a:miter lim="800000"/>
            <a:headEnd type="arrow" w="med" len="med"/>
            <a:tailEnd type="none" w="med" len="med"/>
          </a:ln>
          <a:effectLst/>
        </p:spPr>
      </p:cxnSp>
      <p:sp>
        <p:nvSpPr>
          <p:cNvPr id="286" name="文本框 285"/>
          <p:cNvSpPr txBox="1"/>
          <p:nvPr/>
        </p:nvSpPr>
        <p:spPr>
          <a:xfrm>
            <a:off x="12510761" y="2240795"/>
            <a:ext cx="697627" cy="707886"/>
          </a:xfrm>
          <a:prstGeom prst="rect">
            <a:avLst/>
          </a:prstGeom>
          <a:noFill/>
        </p:spPr>
        <p:txBody>
          <a:bodyPr wrap="none" rtlCol="0">
            <a:spAutoFit/>
          </a:bodyPr>
          <a:lstStyle/>
          <a:p>
            <a:r>
              <a:rPr lang="zh-CN" altLang="en-US" sz="2000" dirty="0" smtClean="0">
                <a:solidFill>
                  <a:prstClr val="black">
                    <a:lumMod val="75000"/>
                    <a:lumOff val="25000"/>
                  </a:prstClr>
                </a:solidFill>
                <a:latin typeface="华文中宋" panose="02010600040101010101" pitchFamily="2" charset="-122"/>
                <a:ea typeface="华文中宋" panose="02010600040101010101" pitchFamily="2" charset="-122"/>
              </a:rPr>
              <a:t>要素</a:t>
            </a:r>
            <a:endParaRPr lang="en-US" altLang="zh-CN" sz="2000" dirty="0" smtClean="0">
              <a:solidFill>
                <a:prstClr val="black">
                  <a:lumMod val="75000"/>
                  <a:lumOff val="25000"/>
                </a:prstClr>
              </a:solidFill>
              <a:latin typeface="华文中宋" panose="02010600040101010101" pitchFamily="2" charset="-122"/>
              <a:ea typeface="华文中宋" panose="02010600040101010101" pitchFamily="2" charset="-122"/>
            </a:endParaRPr>
          </a:p>
          <a:p>
            <a:r>
              <a:rPr lang="zh-CN" altLang="en-US" sz="2000" dirty="0" smtClean="0">
                <a:solidFill>
                  <a:prstClr val="black">
                    <a:lumMod val="75000"/>
                    <a:lumOff val="25000"/>
                  </a:prstClr>
                </a:solidFill>
                <a:latin typeface="华文中宋" panose="02010600040101010101" pitchFamily="2" charset="-122"/>
                <a:ea typeface="华文中宋" panose="02010600040101010101" pitchFamily="2" charset="-122"/>
              </a:rPr>
              <a:t>流动</a:t>
            </a:r>
            <a:endParaRPr lang="zh-CN" altLang="en-US" sz="2000" dirty="0">
              <a:solidFill>
                <a:prstClr val="black">
                  <a:lumMod val="75000"/>
                  <a:lumOff val="25000"/>
                </a:prstClr>
              </a:solidFill>
              <a:latin typeface="华文中宋" panose="02010600040101010101" pitchFamily="2" charset="-122"/>
              <a:ea typeface="华文中宋" panose="02010600040101010101" pitchFamily="2" charset="-122"/>
            </a:endParaRPr>
          </a:p>
        </p:txBody>
      </p:sp>
    </p:spTree>
    <p:extLst>
      <p:ext uri="{BB962C8B-B14F-4D97-AF65-F5344CB8AC3E}">
        <p14:creationId xmlns:p14="http://schemas.microsoft.com/office/powerpoint/2010/main" val="3742807259"/>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圆角 38"/>
          <p:cNvSpPr/>
          <p:nvPr/>
        </p:nvSpPr>
        <p:spPr>
          <a:xfrm>
            <a:off x="0" y="216339"/>
            <a:ext cx="18288000" cy="973996"/>
          </a:xfrm>
          <a:custGeom>
            <a:avLst/>
            <a:gdLst>
              <a:gd name="connsiteX0" fmla="*/ 0 w 18288000"/>
              <a:gd name="connsiteY0" fmla="*/ 176089 h 1056510"/>
              <a:gd name="connsiteX1" fmla="*/ 176089 w 18288000"/>
              <a:gd name="connsiteY1" fmla="*/ 0 h 1056510"/>
              <a:gd name="connsiteX2" fmla="*/ 18111911 w 18288000"/>
              <a:gd name="connsiteY2" fmla="*/ 0 h 1056510"/>
              <a:gd name="connsiteX3" fmla="*/ 18288000 w 18288000"/>
              <a:gd name="connsiteY3" fmla="*/ 176089 h 1056510"/>
              <a:gd name="connsiteX4" fmla="*/ 18288000 w 18288000"/>
              <a:gd name="connsiteY4" fmla="*/ 880421 h 1056510"/>
              <a:gd name="connsiteX5" fmla="*/ 18111911 w 18288000"/>
              <a:gd name="connsiteY5" fmla="*/ 1056510 h 1056510"/>
              <a:gd name="connsiteX6" fmla="*/ 176089 w 18288000"/>
              <a:gd name="connsiteY6" fmla="*/ 1056510 h 1056510"/>
              <a:gd name="connsiteX7" fmla="*/ 0 w 18288000"/>
              <a:gd name="connsiteY7" fmla="*/ 880421 h 1056510"/>
              <a:gd name="connsiteX8" fmla="*/ 0 w 18288000"/>
              <a:gd name="connsiteY8" fmla="*/ 176089 h 1056510"/>
              <a:gd name="connsiteX0-1" fmla="*/ 0 w 19500759"/>
              <a:gd name="connsiteY0-2" fmla="*/ 176089 h 1056510"/>
              <a:gd name="connsiteX1-3" fmla="*/ 176089 w 19500759"/>
              <a:gd name="connsiteY1-4" fmla="*/ 0 h 1056510"/>
              <a:gd name="connsiteX2-5" fmla="*/ 18111911 w 19500759"/>
              <a:gd name="connsiteY2-6" fmla="*/ 0 h 1056510"/>
              <a:gd name="connsiteX3-7" fmla="*/ 18288000 w 19500759"/>
              <a:gd name="connsiteY3-8" fmla="*/ 880421 h 1056510"/>
              <a:gd name="connsiteX4-9" fmla="*/ 18111911 w 19500759"/>
              <a:gd name="connsiteY4-10" fmla="*/ 1056510 h 1056510"/>
              <a:gd name="connsiteX5-11" fmla="*/ 176089 w 19500759"/>
              <a:gd name="connsiteY5-12" fmla="*/ 1056510 h 1056510"/>
              <a:gd name="connsiteX6-13" fmla="*/ 0 w 19500759"/>
              <a:gd name="connsiteY6-14" fmla="*/ 880421 h 1056510"/>
              <a:gd name="connsiteX7-15" fmla="*/ 0 w 19500759"/>
              <a:gd name="connsiteY7-16" fmla="*/ 176089 h 1056510"/>
              <a:gd name="connsiteX0-17" fmla="*/ 0 w 20353889"/>
              <a:gd name="connsiteY0-18" fmla="*/ 176089 h 1056510"/>
              <a:gd name="connsiteX1-19" fmla="*/ 176089 w 20353889"/>
              <a:gd name="connsiteY1-20" fmla="*/ 0 h 1056510"/>
              <a:gd name="connsiteX2-21" fmla="*/ 18111911 w 20353889"/>
              <a:gd name="connsiteY2-22" fmla="*/ 0 h 1056510"/>
              <a:gd name="connsiteX3-23" fmla="*/ 18111911 w 20353889"/>
              <a:gd name="connsiteY3-24" fmla="*/ 1056510 h 1056510"/>
              <a:gd name="connsiteX4-25" fmla="*/ 176089 w 20353889"/>
              <a:gd name="connsiteY4-26" fmla="*/ 1056510 h 1056510"/>
              <a:gd name="connsiteX5-27" fmla="*/ 0 w 20353889"/>
              <a:gd name="connsiteY5-28" fmla="*/ 880421 h 1056510"/>
              <a:gd name="connsiteX6-29" fmla="*/ 0 w 20353889"/>
              <a:gd name="connsiteY6-30" fmla="*/ 176089 h 1056510"/>
              <a:gd name="connsiteX0-31" fmla="*/ 0 w 19448322"/>
              <a:gd name="connsiteY0-32" fmla="*/ 176089 h 1057977"/>
              <a:gd name="connsiteX1-33" fmla="*/ 176089 w 19448322"/>
              <a:gd name="connsiteY1-34" fmla="*/ 0 h 1057977"/>
              <a:gd name="connsiteX2-35" fmla="*/ 18111911 w 19448322"/>
              <a:gd name="connsiteY2-36" fmla="*/ 0 h 1057977"/>
              <a:gd name="connsiteX3-37" fmla="*/ 18111911 w 19448322"/>
              <a:gd name="connsiteY3-38" fmla="*/ 1056510 h 1057977"/>
              <a:gd name="connsiteX4-39" fmla="*/ 176089 w 19448322"/>
              <a:gd name="connsiteY4-40" fmla="*/ 1056510 h 1057977"/>
              <a:gd name="connsiteX5-41" fmla="*/ 0 w 19448322"/>
              <a:gd name="connsiteY5-42" fmla="*/ 880421 h 1057977"/>
              <a:gd name="connsiteX6-43" fmla="*/ 0 w 19448322"/>
              <a:gd name="connsiteY6-44" fmla="*/ 176089 h 1057977"/>
              <a:gd name="connsiteX0-45" fmla="*/ 0 w 18138228"/>
              <a:gd name="connsiteY0-46" fmla="*/ 176089 h 1056510"/>
              <a:gd name="connsiteX1-47" fmla="*/ 176089 w 18138228"/>
              <a:gd name="connsiteY1-48" fmla="*/ 0 h 1056510"/>
              <a:gd name="connsiteX2-49" fmla="*/ 18111911 w 18138228"/>
              <a:gd name="connsiteY2-50" fmla="*/ 0 h 1056510"/>
              <a:gd name="connsiteX3-51" fmla="*/ 18111911 w 18138228"/>
              <a:gd name="connsiteY3-52" fmla="*/ 1056510 h 1056510"/>
              <a:gd name="connsiteX4-53" fmla="*/ 176089 w 18138228"/>
              <a:gd name="connsiteY4-54" fmla="*/ 1056510 h 1056510"/>
              <a:gd name="connsiteX5-55" fmla="*/ 0 w 18138228"/>
              <a:gd name="connsiteY5-56" fmla="*/ 880421 h 1056510"/>
              <a:gd name="connsiteX6-57" fmla="*/ 0 w 18138228"/>
              <a:gd name="connsiteY6-58" fmla="*/ 176089 h 1056510"/>
              <a:gd name="connsiteX0-59" fmla="*/ 0 w 18138228"/>
              <a:gd name="connsiteY0-60" fmla="*/ 880421 h 1056510"/>
              <a:gd name="connsiteX1-61" fmla="*/ 176089 w 18138228"/>
              <a:gd name="connsiteY1-62" fmla="*/ 0 h 1056510"/>
              <a:gd name="connsiteX2-63" fmla="*/ 18111911 w 18138228"/>
              <a:gd name="connsiteY2-64" fmla="*/ 0 h 1056510"/>
              <a:gd name="connsiteX3-65" fmla="*/ 18111911 w 18138228"/>
              <a:gd name="connsiteY3-66" fmla="*/ 1056510 h 1056510"/>
              <a:gd name="connsiteX4-67" fmla="*/ 176089 w 18138228"/>
              <a:gd name="connsiteY4-68" fmla="*/ 1056510 h 1056510"/>
              <a:gd name="connsiteX5-69" fmla="*/ 0 w 18138228"/>
              <a:gd name="connsiteY5-70" fmla="*/ 880421 h 1056510"/>
              <a:gd name="connsiteX0-71" fmla="*/ 2241978 w 20204117"/>
              <a:gd name="connsiteY0-72" fmla="*/ 1056510 h 1056510"/>
              <a:gd name="connsiteX1-73" fmla="*/ 2241978 w 20204117"/>
              <a:gd name="connsiteY1-74" fmla="*/ 0 h 1056510"/>
              <a:gd name="connsiteX2-75" fmla="*/ 20177800 w 20204117"/>
              <a:gd name="connsiteY2-76" fmla="*/ 0 h 1056510"/>
              <a:gd name="connsiteX3-77" fmla="*/ 20177800 w 20204117"/>
              <a:gd name="connsiteY3-78" fmla="*/ 1056510 h 1056510"/>
              <a:gd name="connsiteX4-79" fmla="*/ 2241978 w 20204117"/>
              <a:gd name="connsiteY4-80" fmla="*/ 1056510 h 1056510"/>
              <a:gd name="connsiteX0-81" fmla="*/ 1341852 w 19303991"/>
              <a:gd name="connsiteY0-82" fmla="*/ 1334075 h 1334075"/>
              <a:gd name="connsiteX1-83" fmla="*/ 1341852 w 19303991"/>
              <a:gd name="connsiteY1-84" fmla="*/ 277565 h 1334075"/>
              <a:gd name="connsiteX2-85" fmla="*/ 19277674 w 19303991"/>
              <a:gd name="connsiteY2-86" fmla="*/ 277565 h 1334075"/>
              <a:gd name="connsiteX3-87" fmla="*/ 19277674 w 19303991"/>
              <a:gd name="connsiteY3-88" fmla="*/ 1334075 h 1334075"/>
              <a:gd name="connsiteX4-89" fmla="*/ 1341852 w 19303991"/>
              <a:gd name="connsiteY4-90" fmla="*/ 1334075 h 1334075"/>
              <a:gd name="connsiteX0-91" fmla="*/ 29424 w 17991563"/>
              <a:gd name="connsiteY0-92" fmla="*/ 1056510 h 1056510"/>
              <a:gd name="connsiteX1-93" fmla="*/ 29424 w 17991563"/>
              <a:gd name="connsiteY1-94" fmla="*/ 0 h 1056510"/>
              <a:gd name="connsiteX2-95" fmla="*/ 17965246 w 17991563"/>
              <a:gd name="connsiteY2-96" fmla="*/ 0 h 1056510"/>
              <a:gd name="connsiteX3-97" fmla="*/ 17965246 w 17991563"/>
              <a:gd name="connsiteY3-98" fmla="*/ 1056510 h 1056510"/>
              <a:gd name="connsiteX4-99" fmla="*/ 29424 w 17991563"/>
              <a:gd name="connsiteY4-100" fmla="*/ 1056510 h 1056510"/>
              <a:gd name="connsiteX0-101" fmla="*/ 29424 w 17991563"/>
              <a:gd name="connsiteY0-102" fmla="*/ 1056510 h 1056510"/>
              <a:gd name="connsiteX1-103" fmla="*/ 29424 w 17991563"/>
              <a:gd name="connsiteY1-104" fmla="*/ 0 h 1056510"/>
              <a:gd name="connsiteX2-105" fmla="*/ 17965246 w 17991563"/>
              <a:gd name="connsiteY2-106" fmla="*/ 0 h 1056510"/>
              <a:gd name="connsiteX3-107" fmla="*/ 17965246 w 17991563"/>
              <a:gd name="connsiteY3-108" fmla="*/ 1056510 h 1056510"/>
              <a:gd name="connsiteX4-109" fmla="*/ 29424 w 17991563"/>
              <a:gd name="connsiteY4-110" fmla="*/ 1056510 h 105651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991563" h="1056510">
                <a:moveTo>
                  <a:pt x="29424" y="1056510"/>
                </a:moveTo>
                <a:cubicBezTo>
                  <a:pt x="-29859" y="-1253175"/>
                  <a:pt x="16649" y="2028332"/>
                  <a:pt x="29424" y="0"/>
                </a:cubicBezTo>
                <a:lnTo>
                  <a:pt x="17965246" y="0"/>
                </a:lnTo>
                <a:cubicBezTo>
                  <a:pt x="18000335" y="1559408"/>
                  <a:pt x="18000336" y="-643575"/>
                  <a:pt x="17965246" y="1056510"/>
                </a:cubicBezTo>
                <a:lnTo>
                  <a:pt x="29424" y="1056510"/>
                </a:lnTo>
                <a:close/>
              </a:path>
            </a:pathLst>
          </a:custGeom>
          <a:solidFill>
            <a:srgbClr val="4F81BD">
              <a:alpha val="15000"/>
            </a:srgbClr>
          </a:solidFill>
          <a:ln w="25400" cap="flat" cmpd="sng" algn="ctr">
            <a:noFill/>
            <a:prstDash val="solid"/>
          </a:ln>
          <a:effectLst/>
        </p:spPr>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zh-CN" altLang="en-US">
              <a:solidFill>
                <a:prstClr val="white"/>
              </a:solidFill>
              <a:latin typeface="思源宋体 CN SemiBold" panose="02020600000000000000" charset="-122"/>
              <a:ea typeface="思源宋体 CN SemiBold" panose="02020600000000000000" charset="-122"/>
              <a:cs typeface="Times New Roman" panose="02020603050405020304" pitchFamily="18" charset="0"/>
            </a:endParaRPr>
          </a:p>
        </p:txBody>
      </p:sp>
      <p:sp>
        <p:nvSpPr>
          <p:cNvPr id="20" name="文本框 19"/>
          <p:cNvSpPr txBox="1"/>
          <p:nvPr/>
        </p:nvSpPr>
        <p:spPr>
          <a:xfrm>
            <a:off x="496051" y="472502"/>
            <a:ext cx="3035622" cy="492443"/>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点兴：极核双子星</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cxnSp>
        <p:nvCxnSpPr>
          <p:cNvPr id="23" name="直接连接符 22"/>
          <p:cNvCxnSpPr/>
          <p:nvPr/>
        </p:nvCxnSpPr>
        <p:spPr>
          <a:xfrm>
            <a:off x="38100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4" name="直接连接符 23"/>
          <p:cNvCxnSpPr/>
          <p:nvPr/>
        </p:nvCxnSpPr>
        <p:spPr>
          <a:xfrm>
            <a:off x="7086600" y="528077"/>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25" name="直接连接符 24"/>
          <p:cNvCxnSpPr/>
          <p:nvPr/>
        </p:nvCxnSpPr>
        <p:spPr>
          <a:xfrm>
            <a:off x="10134600" y="513260"/>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cxnSp>
        <p:nvCxnSpPr>
          <p:cNvPr id="14" name="直接连接符 13"/>
          <p:cNvCxnSpPr/>
          <p:nvPr/>
        </p:nvCxnSpPr>
        <p:spPr>
          <a:xfrm>
            <a:off x="13182600" y="497645"/>
            <a:ext cx="0" cy="350520"/>
          </a:xfrm>
          <a:prstGeom prst="line">
            <a:avLst/>
          </a:prstGeom>
          <a:noFill/>
          <a:ln w="6350" cap="flat" cmpd="sng" algn="ctr">
            <a:gradFill>
              <a:gsLst>
                <a:gs pos="0">
                  <a:srgbClr val="2B4494">
                    <a:alpha val="0"/>
                  </a:srgbClr>
                </a:gs>
                <a:gs pos="50000">
                  <a:srgbClr val="2B4494"/>
                </a:gs>
                <a:gs pos="100000">
                  <a:srgbClr val="2B4494">
                    <a:alpha val="0"/>
                  </a:srgbClr>
                </a:gs>
              </a:gsLst>
              <a:lin ang="5400000" scaled="1"/>
            </a:gradFill>
            <a:prstDash val="solid"/>
            <a:miter lim="800000"/>
          </a:ln>
          <a:effectLst/>
        </p:spPr>
      </p:cxnSp>
      <p:pic>
        <p:nvPicPr>
          <p:cNvPr id="27" name="图片 26"/>
          <p:cNvPicPr>
            <a:picLocks noChangeAspect="1"/>
          </p:cNvPicPr>
          <p:nvPr/>
        </p:nvPicPr>
        <p:blipFill rotWithShape="1">
          <a:blip r:embed="rId4"/>
          <a:srcRect l="6069" t="8912" r="6783" b="33822"/>
          <a:stretch/>
        </p:blipFill>
        <p:spPr>
          <a:xfrm>
            <a:off x="13411200" y="361961"/>
            <a:ext cx="4026222" cy="597440"/>
          </a:xfrm>
          <a:prstGeom prst="rect">
            <a:avLst/>
          </a:prstGeom>
          <a:effectLst>
            <a:glow rad="63500">
              <a:schemeClr val="accent1">
                <a:satMod val="175000"/>
                <a:alpha val="20000"/>
              </a:schemeClr>
            </a:glow>
            <a:outerShdw blurRad="50800" dist="38100" dir="2700000" algn="tl" rotWithShape="0">
              <a:prstClr val="black">
                <a:alpha val="40000"/>
              </a:prstClr>
            </a:outerShdw>
          </a:effectLst>
        </p:spPr>
      </p:pic>
      <p:pic>
        <p:nvPicPr>
          <p:cNvPr id="2" name="图片 1"/>
          <p:cNvPicPr>
            <a:picLocks noChangeAspect="1"/>
          </p:cNvPicPr>
          <p:nvPr/>
        </p:nvPicPr>
        <p:blipFill>
          <a:blip r:embed="rId5" cstate="print">
            <a:duotone>
              <a:schemeClr val="accent1">
                <a:shade val="45000"/>
                <a:satMod val="135000"/>
              </a:schemeClr>
              <a:prstClr val="white"/>
            </a:duotone>
            <a:extLst>
              <a:ext uri="{BEBA8EAE-BF5A-486C-A8C5-ECC9F3942E4B}">
                <a14:imgProps xmlns:a14="http://schemas.microsoft.com/office/drawing/2010/main">
                  <a14:imgLayer r:embed="rId6">
                    <a14:imgEffect>
                      <a14:saturation sat="73000"/>
                    </a14:imgEffect>
                  </a14:imgLayer>
                </a14:imgProps>
              </a:ext>
              <a:ext uri="{28A0092B-C50C-407E-A947-70E740481C1C}">
                <a14:useLocalDpi xmlns:a14="http://schemas.microsoft.com/office/drawing/2010/main" val="0"/>
              </a:ext>
            </a:extLst>
          </a:blip>
          <a:stretch>
            <a:fillRect/>
          </a:stretch>
        </p:blipFill>
        <p:spPr>
          <a:xfrm>
            <a:off x="17343029" y="38100"/>
            <a:ext cx="1021171" cy="1171843"/>
          </a:xfrm>
          <a:prstGeom prst="rect">
            <a:avLst/>
          </a:prstGeom>
        </p:spPr>
      </p:pic>
      <p:sp>
        <p:nvSpPr>
          <p:cNvPr id="6" name="云形 5"/>
          <p:cNvSpPr/>
          <p:nvPr/>
        </p:nvSpPr>
        <p:spPr>
          <a:xfrm>
            <a:off x="17425042" y="331555"/>
            <a:ext cx="240979" cy="166090"/>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云形 25"/>
          <p:cNvSpPr/>
          <p:nvPr/>
        </p:nvSpPr>
        <p:spPr>
          <a:xfrm>
            <a:off x="17945102" y="540635"/>
            <a:ext cx="228599" cy="166772"/>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3888725" y="457114"/>
            <a:ext cx="3035622" cy="507831"/>
          </a:xfrm>
          <a:prstGeom prst="rect">
            <a:avLst/>
          </a:prstGeom>
          <a:noFill/>
        </p:spPr>
        <p:txBody>
          <a:bodyPr wrap="square" rtlCol="0">
            <a:spAutoFit/>
          </a:bodyPr>
          <a:lstStyle/>
          <a:p>
            <a:pPr algn="ctr" defTabSz="1371600">
              <a:defRPr/>
            </a:pPr>
            <a:r>
              <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轴扩</a:t>
            </a: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：辐射珠三角</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pic>
        <p:nvPicPr>
          <p:cNvPr id="17" name="图片 16"/>
          <p:cNvPicPr>
            <a:picLocks noChangeAspect="1"/>
          </p:cNvPicPr>
          <p:nvPr/>
        </p:nvPicPr>
        <p:blipFill rotWithShape="1">
          <a:blip r:embed="rId7">
            <a:extLst>
              <a:ext uri="{28A0092B-C50C-407E-A947-70E740481C1C}">
                <a14:useLocalDpi xmlns:a14="http://schemas.microsoft.com/office/drawing/2010/main" val="0"/>
              </a:ext>
            </a:extLst>
          </a:blip>
          <a:srcRect l="8321" r="8344" b="29094"/>
          <a:stretch/>
        </p:blipFill>
        <p:spPr>
          <a:xfrm>
            <a:off x="0" y="1638359"/>
            <a:ext cx="18288000" cy="8762941"/>
          </a:xfrm>
          <a:prstGeom prst="rect">
            <a:avLst/>
          </a:prstGeom>
        </p:spPr>
      </p:pic>
      <p:sp>
        <p:nvSpPr>
          <p:cNvPr id="18" name="矩形 17">
            <a:extLst>
              <a:ext uri="{FF2B5EF4-FFF2-40B4-BE49-F238E27FC236}">
                <a16:creationId xmlns:a16="http://schemas.microsoft.com/office/drawing/2014/main" id="{45557270-278D-43CD-ACFA-6D48E47D5CEA}"/>
              </a:ext>
            </a:extLst>
          </p:cNvPr>
          <p:cNvSpPr/>
          <p:nvPr/>
        </p:nvSpPr>
        <p:spPr>
          <a:xfrm>
            <a:off x="0" y="1636480"/>
            <a:ext cx="18288000" cy="8841020"/>
          </a:xfrm>
          <a:prstGeom prst="rect">
            <a:avLst/>
          </a:prstGeom>
          <a:gradFill flip="none" rotWithShape="1">
            <a:gsLst>
              <a:gs pos="48000">
                <a:schemeClr val="bg1"/>
              </a:gs>
              <a:gs pos="100000">
                <a:schemeClr val="bg1">
                  <a:alpha val="0"/>
                </a:schemeClr>
              </a:gs>
            </a:gsLst>
            <a:lin ang="5400000" scaled="1"/>
            <a:tileRect/>
          </a:gradFill>
          <a:ln w="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grpSp>
        <p:nvGrpSpPr>
          <p:cNvPr id="19" name="组合 18">
            <a:extLst>
              <a:ext uri="{FF2B5EF4-FFF2-40B4-BE49-F238E27FC236}">
                <a16:creationId xmlns:a16="http://schemas.microsoft.com/office/drawing/2014/main" id="{ED59C26A-3020-F70D-2A61-24486036E9A5}"/>
              </a:ext>
            </a:extLst>
          </p:cNvPr>
          <p:cNvGrpSpPr/>
          <p:nvPr/>
        </p:nvGrpSpPr>
        <p:grpSpPr>
          <a:xfrm>
            <a:off x="609600" y="2019300"/>
            <a:ext cx="17032146" cy="5943600"/>
            <a:chOff x="418618" y="660784"/>
            <a:chExt cx="11354764" cy="3587125"/>
          </a:xfrm>
        </p:grpSpPr>
        <p:sp>
          <p:nvSpPr>
            <p:cNvPr id="21" name="矩形: 圆角 1">
              <a:extLst>
                <a:ext uri="{FF2B5EF4-FFF2-40B4-BE49-F238E27FC236}">
                  <a16:creationId xmlns:a16="http://schemas.microsoft.com/office/drawing/2014/main" id="{50CBDE18-D7A5-313A-A402-323230D99721}"/>
                </a:ext>
              </a:extLst>
            </p:cNvPr>
            <p:cNvSpPr/>
            <p:nvPr/>
          </p:nvSpPr>
          <p:spPr>
            <a:xfrm>
              <a:off x="418618" y="660784"/>
              <a:ext cx="11354764" cy="3587125"/>
            </a:xfrm>
            <a:prstGeom prst="roundRect">
              <a:avLst>
                <a:gd name="adj" fmla="val 3386"/>
              </a:avLst>
            </a:prstGeom>
            <a:solidFill>
              <a:schemeClr val="bg1">
                <a:alpha val="90000"/>
              </a:schemeClr>
            </a:solidFill>
            <a:ln>
              <a:solidFill>
                <a:schemeClr val="accent1"/>
              </a:solidFill>
            </a:ln>
            <a:effectLst>
              <a:outerShdw blurRad="127000" sx="101000" sy="101000" algn="ctr" rotWithShape="0">
                <a:schemeClr val="accent1">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700"/>
            </a:p>
          </p:txBody>
        </p:sp>
        <p:sp>
          <p:nvSpPr>
            <p:cNvPr id="22" name="矩形 21">
              <a:extLst>
                <a:ext uri="{FF2B5EF4-FFF2-40B4-BE49-F238E27FC236}">
                  <a16:creationId xmlns:a16="http://schemas.microsoft.com/office/drawing/2014/main" id="{122F602F-8E05-E614-5A56-4AE5166FD56F}"/>
                </a:ext>
              </a:extLst>
            </p:cNvPr>
            <p:cNvSpPr/>
            <p:nvPr>
              <p:custDataLst>
                <p:tags r:id="rId1"/>
              </p:custDataLst>
            </p:nvPr>
          </p:nvSpPr>
          <p:spPr>
            <a:xfrm>
              <a:off x="547981" y="1028694"/>
              <a:ext cx="6256377" cy="1727490"/>
            </a:xfrm>
            <a:prstGeom prst="rect">
              <a:avLst/>
            </a:prstGeom>
          </p:spPr>
          <p:txBody>
            <a:bodyPr wrap="square">
              <a:spAutoFit/>
            </a:bodyPr>
            <a:lstStyle/>
            <a:p>
              <a:pPr algn="just">
                <a:lnSpc>
                  <a:spcPct val="150000"/>
                </a:lnSpc>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打造</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粤港澳大湾区，建设世界级城市群，有利于丰富“一国两制”实践内涵，进一步密切内地与港澳交流</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合作，</a:t>
              </a:r>
              <a:r>
                <a:rPr lang="zh-CN" altLang="en-US" sz="2400" dirty="0">
                  <a:solidFill>
                    <a:schemeClr val="accent1">
                      <a:lumMod val="75000"/>
                    </a:schemeClr>
                  </a:solidFill>
                  <a:latin typeface="微软雅黑" panose="020B0503020204020204" pitchFamily="34" charset="-122"/>
                  <a:ea typeface="微软雅黑" panose="020B0503020204020204" pitchFamily="34" charset="-122"/>
                  <a:cs typeface="+mn-ea"/>
                </a:rPr>
                <a:t>保持港澳长期繁荣</a:t>
              </a: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稳定。</a:t>
              </a:r>
              <a:endParaRPr lang="en-US" altLang="zh-CN" sz="2400" dirty="0" smtClean="0">
                <a:solidFill>
                  <a:schemeClr val="accent1">
                    <a:lumMod val="75000"/>
                  </a:schemeClr>
                </a:solidFill>
                <a:latin typeface="微软雅黑" panose="020B0503020204020204" pitchFamily="34" charset="-122"/>
                <a:ea typeface="微软雅黑" panose="020B0503020204020204" pitchFamily="34" charset="-122"/>
                <a:cs typeface="+mn-ea"/>
              </a:endParaRPr>
            </a:p>
            <a:p>
              <a:pPr algn="just">
                <a:lnSpc>
                  <a:spcPct val="150000"/>
                </a:lnSpc>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然而，</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由于制度经济差异，珠三角城市群与港澳地区存在系列制约。</a:t>
              </a:r>
              <a:endPar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endParaRPr>
            </a:p>
            <a:p>
              <a:pPr algn="just">
                <a:lnSpc>
                  <a:spcPct val="150000"/>
                </a:lnSpc>
                <a:defRPr/>
              </a:pPr>
              <a:r>
                <a:rPr lang="zh-CN" altLang="en-US" sz="2400" dirty="0" smtClean="0">
                  <a:solidFill>
                    <a:schemeClr val="accent1">
                      <a:lumMod val="75000"/>
                    </a:schemeClr>
                  </a:solidFill>
                  <a:latin typeface="微软雅黑" panose="020B0503020204020204" pitchFamily="34" charset="-122"/>
                  <a:ea typeface="微软雅黑" panose="020B0503020204020204" pitchFamily="34" charset="-122"/>
                  <a:cs typeface="+mn-ea"/>
                </a:rPr>
                <a:t>与此同时，作为世界四大湾区的后进者，粤港澳大湾区与其他三大湾区相比</a:t>
              </a:r>
              <a:r>
                <a:rPr lang="zh-CN" altLang="en-US" sz="2400" b="1" dirty="0" smtClean="0">
                  <a:solidFill>
                    <a:schemeClr val="accent1">
                      <a:lumMod val="75000"/>
                    </a:schemeClr>
                  </a:solidFill>
                  <a:latin typeface="微软雅黑" panose="020B0503020204020204" pitchFamily="34" charset="-122"/>
                  <a:ea typeface="微软雅黑" panose="020B0503020204020204" pitchFamily="34" charset="-122"/>
                  <a:cs typeface="+mn-ea"/>
                </a:rPr>
                <a:t>仍存在创新能力不足、区域发展水平差异过大等问题。</a:t>
              </a:r>
              <a:endParaRPr lang="en-US" altLang="zh-CN" sz="2400" b="1" dirty="0" smtClean="0">
                <a:solidFill>
                  <a:schemeClr val="accent1">
                    <a:lumMod val="75000"/>
                  </a:schemeClr>
                </a:solidFill>
                <a:latin typeface="微软雅黑" panose="020B0503020204020204" pitchFamily="34" charset="-122"/>
                <a:ea typeface="微软雅黑" panose="020B0503020204020204" pitchFamily="34" charset="-122"/>
                <a:cs typeface="+mn-ea"/>
              </a:endParaRPr>
            </a:p>
          </p:txBody>
        </p:sp>
      </p:grpSp>
      <p:sp>
        <p:nvSpPr>
          <p:cNvPr id="30" name="文本框 29"/>
          <p:cNvSpPr txBox="1"/>
          <p:nvPr/>
        </p:nvSpPr>
        <p:spPr>
          <a:xfrm>
            <a:off x="11963400" y="7228957"/>
            <a:ext cx="4589718" cy="400110"/>
          </a:xfrm>
          <a:prstGeom prst="rect">
            <a:avLst/>
          </a:prstGeom>
          <a:noFill/>
        </p:spPr>
        <p:txBody>
          <a:bodyPr wrap="none" rtlCol="0">
            <a:spAutoFit/>
          </a:bodyPr>
          <a:lstStyle/>
          <a:p>
            <a:pPr marL="285750" indent="-285750">
              <a:buFont typeface="Wingdings" panose="05000000000000000000" pitchFamily="2" charset="2"/>
              <a:buChar char="p"/>
            </a:pP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图</a:t>
            </a:r>
            <a:r>
              <a:rPr lang="en-US" altLang="zh-CN"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12 </a:t>
            </a:r>
            <a:r>
              <a:rPr lang="zh-CN" altLang="en-US" sz="2000" dirty="0" smtClean="0">
                <a:solidFill>
                  <a:schemeClr val="tx2">
                    <a:lumMod val="75000"/>
                  </a:schemeClr>
                </a:solidFill>
                <a:latin typeface="方正清刻本悦宋简体" panose="02000000000000000000" pitchFamily="2" charset="-122"/>
                <a:ea typeface="方正清刻本悦宋简体" panose="02000000000000000000" pitchFamily="2" charset="-122"/>
              </a:rPr>
              <a:t>粤</a:t>
            </a:r>
            <a:r>
              <a:rPr lang="zh-CN" altLang="en-US" sz="2000" dirty="0">
                <a:solidFill>
                  <a:schemeClr val="tx2">
                    <a:lumMod val="75000"/>
                  </a:schemeClr>
                </a:solidFill>
                <a:latin typeface="方正清刻本悦宋简体" panose="02000000000000000000" pitchFamily="2" charset="-122"/>
                <a:ea typeface="方正清刻本悦宋简体" panose="02000000000000000000" pitchFamily="2" charset="-122"/>
              </a:rPr>
              <a:t>港澳大湾区城市群群空间格局</a:t>
            </a:r>
          </a:p>
        </p:txBody>
      </p:sp>
      <p:sp>
        <p:nvSpPr>
          <p:cNvPr id="31" name="文本框 30"/>
          <p:cNvSpPr txBox="1"/>
          <p:nvPr/>
        </p:nvSpPr>
        <p:spPr>
          <a:xfrm>
            <a:off x="7185035" y="457114"/>
            <a:ext cx="3035622" cy="507831"/>
          </a:xfrm>
          <a:prstGeom prst="rect">
            <a:avLst/>
          </a:prstGeom>
          <a:noFill/>
        </p:spPr>
        <p:txBody>
          <a:bodyPr wrap="square" rtlCol="0">
            <a:spAutoFit/>
          </a:bodyPr>
          <a:lstStyle/>
          <a:p>
            <a:pPr algn="ctr" defTabSz="1371600">
              <a:defRPr/>
            </a:pPr>
            <a:r>
              <a:rPr lang="zh-CN" altLang="en-US" sz="2600" b="1" dirty="0" smtClean="0">
                <a:solidFill>
                  <a:srgbClr val="5787C1"/>
                </a:solidFill>
                <a:latin typeface="思源宋体 CN SemiBold" panose="02020600000000000000" charset="-122"/>
                <a:ea typeface="思源宋体 CN SemiBold" panose="02020600000000000000" charset="-122"/>
                <a:cs typeface="Times New Roman" panose="02020603050405020304" pitchFamily="18" charset="0"/>
              </a:rPr>
              <a:t>域联：探秘粤港澳</a:t>
            </a:r>
            <a:endParaRPr lang="zh-CN" altLang="en-US" sz="2600" b="1" dirty="0">
              <a:solidFill>
                <a:srgbClr val="5787C1"/>
              </a:solidFill>
              <a:latin typeface="思源宋体 CN SemiBold" panose="02020600000000000000" charset="-122"/>
              <a:ea typeface="思源宋体 CN SemiBold" panose="02020600000000000000" charset="-122"/>
              <a:cs typeface="Times New Roman" panose="02020603050405020304" pitchFamily="18" charset="0"/>
            </a:endParaRPr>
          </a:p>
        </p:txBody>
      </p:sp>
      <p:grpSp>
        <p:nvGrpSpPr>
          <p:cNvPr id="32" name="组合 31"/>
          <p:cNvGrpSpPr/>
          <p:nvPr/>
        </p:nvGrpSpPr>
        <p:grpSpPr>
          <a:xfrm>
            <a:off x="733442" y="1562100"/>
            <a:ext cx="7343758" cy="953025"/>
            <a:chOff x="1105597" y="2515124"/>
            <a:chExt cx="7309611" cy="692190"/>
          </a:xfrm>
        </p:grpSpPr>
        <p:sp>
          <p:nvSpPr>
            <p:cNvPr id="33" name="矩形: 圆角 9">
              <a:extLst>
                <a:ext uri="{FF2B5EF4-FFF2-40B4-BE49-F238E27FC236}">
                  <a16:creationId xmlns:a16="http://schemas.microsoft.com/office/drawing/2014/main" id="{039DD243-E0A0-1638-9986-DB29D35FD730}"/>
                </a:ext>
              </a:extLst>
            </p:cNvPr>
            <p:cNvSpPr/>
            <p:nvPr/>
          </p:nvSpPr>
          <p:spPr>
            <a:xfrm>
              <a:off x="1105597" y="2515124"/>
              <a:ext cx="7309611" cy="692190"/>
            </a:xfrm>
            <a:prstGeom prst="roundRect">
              <a:avLst>
                <a:gd name="adj" fmla="val 50000"/>
              </a:avLst>
            </a:prstGeom>
            <a:solidFill>
              <a:srgbClr val="1B71C3"/>
            </a:solidFill>
            <a:ln w="12700" cap="flat" cmpd="sng" algn="ctr">
              <a:noFill/>
              <a:prstDash val="solid"/>
              <a:miter lim="800000"/>
            </a:ln>
            <a:effectLst>
              <a:outerShdw blurRad="127000" sx="102000" sy="102000" algn="ctr" rotWithShape="0">
                <a:srgbClr val="1B71C3">
                  <a:lumMod val="75000"/>
                  <a:alpha val="40000"/>
                </a:srgbClr>
              </a:outerShdw>
            </a:effectLst>
          </p:spPr>
          <p:txBody>
            <a:bodyPr rtlCol="0" anchor="ctr"/>
            <a:lstStyle/>
            <a:p>
              <a:pPr marL="0" marR="0" lvl="0" indent="0" algn="ctr" defTabSz="1371600" eaLnBrk="1" fontAlgn="auto" latinLnBrk="0" hangingPunct="1">
                <a:lnSpc>
                  <a:spcPct val="100000"/>
                </a:lnSpc>
                <a:spcBef>
                  <a:spcPts val="0"/>
                </a:spcBef>
                <a:spcAft>
                  <a:spcPts val="0"/>
                </a:spcAft>
                <a:buClrTx/>
                <a:buSzTx/>
                <a:buFontTx/>
                <a:buNone/>
                <a:tabLst/>
                <a:defRPr/>
              </a:pPr>
              <a:endParaRPr kumimoji="0" lang="zh-CN" altLang="en-US" sz="2700" b="0" i="0" u="none" strike="noStrike" kern="0" cap="none" spc="0" normalizeH="0" baseline="0" noProof="0" smtClean="0">
                <a:ln>
                  <a:noFill/>
                </a:ln>
                <a:solidFill>
                  <a:prstClr val="white"/>
                </a:solidFill>
                <a:effectLst/>
                <a:uLnTx/>
                <a:uFillTx/>
                <a:latin typeface="HarmonyOS Sans Light"/>
                <a:ea typeface="微软雅黑"/>
                <a:cs typeface="+mn-cs"/>
              </a:endParaRPr>
            </a:p>
          </p:txBody>
        </p:sp>
        <p:sp>
          <p:nvSpPr>
            <p:cNvPr id="34" name="文本框 33">
              <a:extLst>
                <a:ext uri="{FF2B5EF4-FFF2-40B4-BE49-F238E27FC236}">
                  <a16:creationId xmlns:a16="http://schemas.microsoft.com/office/drawing/2014/main" id="{28BED20F-7C3F-547F-78A9-EB1168F73628}"/>
                </a:ext>
              </a:extLst>
            </p:cNvPr>
            <p:cNvSpPr txBox="1"/>
            <p:nvPr/>
          </p:nvSpPr>
          <p:spPr>
            <a:xfrm>
              <a:off x="1181797" y="2643844"/>
              <a:ext cx="7101852" cy="424727"/>
            </a:xfrm>
            <a:prstGeom prst="rect">
              <a:avLst/>
            </a:prstGeom>
            <a:noFill/>
          </p:spPr>
          <p:txBody>
            <a:bodyPr wrap="square" rtlCol="0">
              <a:spAutoFit/>
            </a:bodyPr>
            <a:lstStyle/>
            <a:p>
              <a:pPr marL="0" marR="0" lvl="0" indent="0" algn="ctr" defTabSz="1371600" eaLnBrk="1" fontAlgn="auto" latinLnBrk="0" hangingPunct="1">
                <a:lnSpc>
                  <a:spcPct val="100000"/>
                </a:lnSpc>
                <a:spcBef>
                  <a:spcPts val="0"/>
                </a:spcBef>
                <a:spcAft>
                  <a:spcPts val="0"/>
                </a:spcAft>
                <a:buClrTx/>
                <a:buSzTx/>
                <a:buFontTx/>
                <a:buNone/>
                <a:tabLst/>
                <a:defRPr/>
              </a:pPr>
              <a:r>
                <a:rPr kumimoji="0" lang="zh-CN" altLang="en-US" sz="3200" b="1" i="0" u="none" strike="noStrike" kern="0" cap="none" spc="0" normalizeH="0" baseline="0" noProof="0" dirty="0" smtClean="0">
                  <a:ln>
                    <a:noFill/>
                  </a:ln>
                  <a:solidFill>
                    <a:prstClr val="white"/>
                  </a:solidFill>
                  <a:effectLst/>
                  <a:uLnTx/>
                  <a:uFillTx/>
                  <a:latin typeface="HarmonyOS Sans Light"/>
                  <a:ea typeface="微软雅黑"/>
                </a:rPr>
                <a:t>课后迁移：粤港澳大湾区的制约与未来</a:t>
              </a:r>
            </a:p>
          </p:txBody>
        </p:sp>
      </p:grpSp>
      <p:sp>
        <p:nvSpPr>
          <p:cNvPr id="3" name="矩形 2"/>
          <p:cNvSpPr/>
          <p:nvPr/>
        </p:nvSpPr>
        <p:spPr>
          <a:xfrm>
            <a:off x="809998" y="5524500"/>
            <a:ext cx="9410659" cy="2031325"/>
          </a:xfrm>
          <a:prstGeom prst="rect">
            <a:avLst/>
          </a:prstGeom>
        </p:spPr>
        <p:txBody>
          <a:bodyPr wrap="square">
            <a:spAutoFit/>
          </a:bodyPr>
          <a:lstStyle/>
          <a:p>
            <a:pPr algn="just">
              <a:lnSpc>
                <a:spcPct val="150000"/>
              </a:lnSpc>
              <a:defRPr/>
            </a:pPr>
            <a:r>
              <a:rPr lang="zh-CN" altLang="en-US" sz="2800" b="1" dirty="0" smtClean="0">
                <a:solidFill>
                  <a:srgbClr val="44546A"/>
                </a:solidFill>
                <a:latin typeface="华文中宋" panose="02010600040101010101" pitchFamily="2" charset="-122"/>
                <a:ea typeface="华文中宋" panose="02010600040101010101" pitchFamily="2" charset="-122"/>
                <a:cs typeface="+mn-ea"/>
              </a:rPr>
              <a:t>任务</a:t>
            </a:r>
            <a:r>
              <a:rPr lang="zh-CN" altLang="en-US" sz="2800" b="1" dirty="0">
                <a:solidFill>
                  <a:srgbClr val="44546A"/>
                </a:solidFill>
                <a:latin typeface="华文中宋" panose="02010600040101010101" pitchFamily="2" charset="-122"/>
                <a:ea typeface="华文中宋" panose="02010600040101010101" pitchFamily="2" charset="-122"/>
                <a:cs typeface="+mn-ea"/>
              </a:rPr>
              <a:t>：</a:t>
            </a:r>
            <a:r>
              <a:rPr lang="zh-CN" altLang="en-US" sz="2800" dirty="0" smtClean="0">
                <a:solidFill>
                  <a:srgbClr val="44546A"/>
                </a:solidFill>
                <a:latin typeface="华文中宋" panose="02010600040101010101" pitchFamily="2" charset="-122"/>
                <a:ea typeface="华文中宋" panose="02010600040101010101" pitchFamily="2" charset="-122"/>
                <a:cs typeface="+mn-ea"/>
              </a:rPr>
              <a:t>通过</a:t>
            </a:r>
            <a:r>
              <a:rPr lang="zh-CN" altLang="en-US" sz="2800" dirty="0">
                <a:solidFill>
                  <a:srgbClr val="44546A"/>
                </a:solidFill>
                <a:latin typeface="华文中宋" panose="02010600040101010101" pitchFamily="2" charset="-122"/>
                <a:ea typeface="华文中宋" panose="02010600040101010101" pitchFamily="2" charset="-122"/>
                <a:cs typeface="+mn-ea"/>
              </a:rPr>
              <a:t>课后自主收集资料，分析港澳辐射带动珠三角城市群的</a:t>
            </a:r>
            <a:r>
              <a:rPr lang="zh-CN" altLang="en-US" sz="2800" b="1" dirty="0">
                <a:solidFill>
                  <a:schemeClr val="accent1">
                    <a:lumMod val="75000"/>
                  </a:schemeClr>
                </a:solidFill>
                <a:latin typeface="华文中宋" panose="02010600040101010101" pitchFamily="2" charset="-122"/>
                <a:ea typeface="华文中宋" panose="02010600040101010101" pitchFamily="2" charset="-122"/>
                <a:cs typeface="+mn-ea"/>
              </a:rPr>
              <a:t>制约</a:t>
            </a:r>
            <a:r>
              <a:rPr lang="zh-CN" altLang="en-US" sz="2800" b="1" dirty="0" smtClean="0">
                <a:solidFill>
                  <a:schemeClr val="accent1">
                    <a:lumMod val="75000"/>
                  </a:schemeClr>
                </a:solidFill>
                <a:latin typeface="华文中宋" panose="02010600040101010101" pitchFamily="2" charset="-122"/>
                <a:ea typeface="华文中宋" panose="02010600040101010101" pitchFamily="2" charset="-122"/>
                <a:cs typeface="+mn-ea"/>
              </a:rPr>
              <a:t>因素</a:t>
            </a:r>
            <a:r>
              <a:rPr lang="zh-CN" altLang="en-US" sz="2800" dirty="0" smtClean="0">
                <a:solidFill>
                  <a:srgbClr val="44546A"/>
                </a:solidFill>
                <a:latin typeface="华文中宋" panose="02010600040101010101" pitchFamily="2" charset="-122"/>
                <a:ea typeface="华文中宋" panose="02010600040101010101" pitchFamily="2" charset="-122"/>
                <a:cs typeface="+mn-ea"/>
              </a:rPr>
              <a:t>；</a:t>
            </a:r>
            <a:r>
              <a:rPr lang="zh-CN" altLang="en-US" sz="2800" dirty="0">
                <a:solidFill>
                  <a:srgbClr val="44546A"/>
                </a:solidFill>
                <a:latin typeface="华文中宋" panose="02010600040101010101" pitchFamily="2" charset="-122"/>
                <a:ea typeface="华文中宋" panose="02010600040101010101" pitchFamily="2" charset="-122"/>
                <a:cs typeface="+mn-ea"/>
              </a:rPr>
              <a:t>分析粤港澳大湾区相比于其他三大湾区对世界辐射作用的</a:t>
            </a:r>
            <a:r>
              <a:rPr lang="zh-CN" altLang="en-US" sz="2800" b="1" dirty="0">
                <a:solidFill>
                  <a:schemeClr val="accent1">
                    <a:lumMod val="75000"/>
                  </a:schemeClr>
                </a:solidFill>
                <a:latin typeface="华文中宋" panose="02010600040101010101" pitchFamily="2" charset="-122"/>
                <a:ea typeface="华文中宋" panose="02010600040101010101" pitchFamily="2" charset="-122"/>
                <a:cs typeface="+mn-ea"/>
              </a:rPr>
              <a:t>不足之处</a:t>
            </a:r>
            <a:r>
              <a:rPr lang="zh-CN" altLang="en-US" sz="2800" dirty="0">
                <a:solidFill>
                  <a:srgbClr val="44546A"/>
                </a:solidFill>
                <a:latin typeface="华文中宋" panose="02010600040101010101" pitchFamily="2" charset="-122"/>
                <a:ea typeface="华文中宋" panose="02010600040101010101" pitchFamily="2" charset="-122"/>
                <a:cs typeface="+mn-ea"/>
              </a:rPr>
              <a:t>，并提出相应发展建议</a:t>
            </a:r>
            <a:endParaRPr lang="en-US" altLang="zh-CN" sz="2800" dirty="0">
              <a:solidFill>
                <a:srgbClr val="44546A"/>
              </a:solidFill>
              <a:latin typeface="华文中宋" panose="02010600040101010101" pitchFamily="2" charset="-122"/>
              <a:ea typeface="华文中宋" panose="02010600040101010101" pitchFamily="2" charset="-122"/>
              <a:cs typeface="+mn-ea"/>
            </a:endParaRPr>
          </a:p>
        </p:txBody>
      </p:sp>
      <p:pic>
        <p:nvPicPr>
          <p:cNvPr id="29" name="图片 2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377901" y="2247981"/>
            <a:ext cx="7059521" cy="4844909"/>
          </a:xfrm>
          <a:prstGeom prst="rect">
            <a:avLst/>
          </a:prstGeom>
        </p:spPr>
      </p:pic>
      <p:pic>
        <p:nvPicPr>
          <p:cNvPr id="4" name="图片 3"/>
          <p:cNvPicPr>
            <a:picLocks noChangeAspect="1"/>
          </p:cNvPicPr>
          <p:nvPr/>
        </p:nvPicPr>
        <p:blipFill>
          <a:blip r:embed="rId9"/>
          <a:stretch>
            <a:fillRect/>
          </a:stretch>
        </p:blipFill>
        <p:spPr>
          <a:xfrm>
            <a:off x="9981381" y="-126357"/>
            <a:ext cx="3694496" cy="1761897"/>
          </a:xfrm>
          <a:prstGeom prst="rect">
            <a:avLst/>
          </a:prstGeom>
        </p:spPr>
      </p:pic>
    </p:spTree>
    <p:extLst>
      <p:ext uri="{BB962C8B-B14F-4D97-AF65-F5344CB8AC3E}">
        <p14:creationId xmlns:p14="http://schemas.microsoft.com/office/powerpoint/2010/main" val="1106295723"/>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957" y="-66896"/>
            <a:ext cx="18291957" cy="10391996"/>
          </a:xfrm>
          <a:custGeom>
            <a:avLst/>
            <a:gdLst/>
            <a:ahLst/>
            <a:cxnLst/>
            <a:rect l="l" t="t" r="r" b="b"/>
            <a:pathLst>
              <a:path w="18291957" h="12115452">
                <a:moveTo>
                  <a:pt x="0" y="0"/>
                </a:moveTo>
                <a:lnTo>
                  <a:pt x="18291957" y="0"/>
                </a:lnTo>
                <a:lnTo>
                  <a:pt x="18291957" y="12115452"/>
                </a:lnTo>
                <a:lnTo>
                  <a:pt x="0" y="12115452"/>
                </a:lnTo>
                <a:lnTo>
                  <a:pt x="0" y="0"/>
                </a:lnTo>
                <a:close/>
              </a:path>
            </a:pathLst>
          </a:custGeom>
          <a:blipFill>
            <a:blip r:embed="rId3"/>
            <a:srcRect/>
            <a:stretch>
              <a:fillRect b="-16584"/>
            </a:stretch>
          </a:blipFill>
        </p:spPr>
      </p:sp>
      <p:grpSp>
        <p:nvGrpSpPr>
          <p:cNvPr id="3" name="Group 3"/>
          <p:cNvGrpSpPr/>
          <p:nvPr/>
        </p:nvGrpSpPr>
        <p:grpSpPr>
          <a:xfrm>
            <a:off x="900261" y="1371735"/>
            <a:ext cx="8179496" cy="2048563"/>
            <a:chOff x="0" y="-38100"/>
            <a:chExt cx="10905995" cy="2731419"/>
          </a:xfrm>
        </p:grpSpPr>
        <p:sp>
          <p:nvSpPr>
            <p:cNvPr id="4" name="TextBox 4"/>
            <p:cNvSpPr txBox="1"/>
            <p:nvPr/>
          </p:nvSpPr>
          <p:spPr>
            <a:xfrm>
              <a:off x="0" y="-38100"/>
              <a:ext cx="2611229" cy="2454347"/>
            </a:xfrm>
            <a:prstGeom prst="rect">
              <a:avLst/>
            </a:prstGeom>
          </p:spPr>
          <p:txBody>
            <a:bodyPr lIns="0" tIns="0" rIns="0" bIns="0" rtlCol="0" anchor="t">
              <a:spAutoFit/>
            </a:bodyPr>
            <a:lstStyle/>
            <a:p>
              <a:pPr algn="l">
                <a:lnSpc>
                  <a:spcPts val="14110"/>
                </a:lnSpc>
              </a:pPr>
              <a:r>
                <a:rPr lang="en-US" sz="12598" spc="755">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恳</a:t>
              </a:r>
            </a:p>
          </p:txBody>
        </p:sp>
        <p:sp>
          <p:nvSpPr>
            <p:cNvPr id="5" name="TextBox 5"/>
            <p:cNvSpPr txBox="1"/>
            <p:nvPr/>
          </p:nvSpPr>
          <p:spPr>
            <a:xfrm>
              <a:off x="1936388" y="578124"/>
              <a:ext cx="1813499" cy="1878720"/>
            </a:xfrm>
            <a:prstGeom prst="rect">
              <a:avLst/>
            </a:prstGeom>
          </p:spPr>
          <p:txBody>
            <a:bodyPr lIns="0" tIns="0" rIns="0" bIns="0" rtlCol="0" anchor="t">
              <a:spAutoFit/>
            </a:bodyPr>
            <a:lstStyle/>
            <a:p>
              <a:pPr marL="0" lvl="0" indent="0" algn="l">
                <a:lnSpc>
                  <a:spcPts val="10781"/>
                </a:lnSpc>
                <a:spcBef>
                  <a:spcPct val="0"/>
                </a:spcBef>
              </a:pPr>
              <a:r>
                <a:rPr lang="en-US" sz="9626" spc="577"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请</a:t>
              </a:r>
            </a:p>
          </p:txBody>
        </p:sp>
        <p:sp>
          <p:nvSpPr>
            <p:cNvPr id="6" name="TextBox 6"/>
            <p:cNvSpPr txBox="1"/>
            <p:nvPr/>
          </p:nvSpPr>
          <p:spPr>
            <a:xfrm>
              <a:off x="7273755" y="744067"/>
              <a:ext cx="1884059" cy="1949252"/>
            </a:xfrm>
            <a:prstGeom prst="rect">
              <a:avLst/>
            </a:prstGeom>
          </p:spPr>
          <p:txBody>
            <a:bodyPr lIns="0" tIns="0" rIns="0" bIns="0" rtlCol="0" anchor="t">
              <a:spAutoFit/>
            </a:bodyPr>
            <a:lstStyle/>
            <a:p>
              <a:pPr marL="0" lvl="0" indent="0" algn="l">
                <a:lnSpc>
                  <a:spcPts val="11201"/>
                </a:lnSpc>
                <a:spcBef>
                  <a:spcPct val="0"/>
                </a:spcBef>
              </a:pPr>
              <a:r>
                <a:rPr lang="zh-CN" altLang="en-US" sz="10001" spc="600" dirty="0" smtClean="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同</a:t>
              </a:r>
              <a:endParaRPr lang="en-US" sz="10001" spc="600"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endParaRPr>
            </a:p>
          </p:txBody>
        </p:sp>
        <p:sp>
          <p:nvSpPr>
            <p:cNvPr id="7" name="TextBox 7"/>
            <p:cNvSpPr txBox="1"/>
            <p:nvPr/>
          </p:nvSpPr>
          <p:spPr>
            <a:xfrm>
              <a:off x="8704020" y="253995"/>
              <a:ext cx="2201975" cy="2279428"/>
            </a:xfrm>
            <a:prstGeom prst="rect">
              <a:avLst/>
            </a:prstGeom>
          </p:spPr>
          <p:txBody>
            <a:bodyPr lIns="0" tIns="0" rIns="0" bIns="0" rtlCol="0" anchor="t">
              <a:spAutoFit/>
            </a:bodyPr>
            <a:lstStyle/>
            <a:p>
              <a:pPr marL="0" lvl="0" indent="0" algn="l">
                <a:lnSpc>
                  <a:spcPts val="13091"/>
                </a:lnSpc>
                <a:spcBef>
                  <a:spcPct val="0"/>
                </a:spcBef>
              </a:pPr>
              <a:r>
                <a:rPr lang="zh-CN" altLang="en-US" sz="11688" spc="701"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学</a:t>
              </a:r>
              <a:endParaRPr lang="en-US" sz="11688" spc="701"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endParaRPr>
            </a:p>
          </p:txBody>
        </p:sp>
        <p:sp>
          <p:nvSpPr>
            <p:cNvPr id="8" name="TextBox 8"/>
            <p:cNvSpPr txBox="1"/>
            <p:nvPr/>
          </p:nvSpPr>
          <p:spPr>
            <a:xfrm>
              <a:off x="3696017" y="454476"/>
              <a:ext cx="1523603" cy="1618393"/>
            </a:xfrm>
            <a:prstGeom prst="rect">
              <a:avLst/>
            </a:prstGeom>
          </p:spPr>
          <p:txBody>
            <a:bodyPr lIns="0" tIns="0" rIns="0" bIns="0" rtlCol="0" anchor="t">
              <a:spAutoFit/>
            </a:bodyPr>
            <a:lstStyle/>
            <a:p>
              <a:pPr marL="0" lvl="0" indent="0" algn="l">
                <a:lnSpc>
                  <a:spcPts val="9058"/>
                </a:lnSpc>
                <a:spcBef>
                  <a:spcPct val="0"/>
                </a:spcBef>
              </a:pPr>
              <a:r>
                <a:rPr lang="en-US" sz="8800" spc="485"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老</a:t>
              </a:r>
            </a:p>
          </p:txBody>
        </p:sp>
        <p:sp>
          <p:nvSpPr>
            <p:cNvPr id="9" name="TextBox 9"/>
            <p:cNvSpPr txBox="1"/>
            <p:nvPr/>
          </p:nvSpPr>
          <p:spPr>
            <a:xfrm>
              <a:off x="5219916" y="341647"/>
              <a:ext cx="2278559" cy="2351672"/>
            </a:xfrm>
            <a:prstGeom prst="rect">
              <a:avLst/>
            </a:prstGeom>
          </p:spPr>
          <p:txBody>
            <a:bodyPr lIns="0" tIns="0" rIns="0" bIns="0" rtlCol="0" anchor="t">
              <a:spAutoFit/>
            </a:bodyPr>
            <a:lstStyle/>
            <a:p>
              <a:pPr marL="0" lvl="0" indent="0" algn="l">
                <a:lnSpc>
                  <a:spcPts val="13546"/>
                </a:lnSpc>
                <a:spcBef>
                  <a:spcPct val="0"/>
                </a:spcBef>
              </a:pPr>
              <a:r>
                <a:rPr lang="en-US" sz="12095" spc="725"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师</a:t>
              </a:r>
            </a:p>
          </p:txBody>
        </p:sp>
      </p:grpSp>
      <p:grpSp>
        <p:nvGrpSpPr>
          <p:cNvPr id="10" name="Group 10"/>
          <p:cNvGrpSpPr/>
          <p:nvPr/>
        </p:nvGrpSpPr>
        <p:grpSpPr>
          <a:xfrm>
            <a:off x="4999003" y="3300376"/>
            <a:ext cx="5821397" cy="2028354"/>
            <a:chOff x="-87344" y="-38100"/>
            <a:chExt cx="7761863" cy="2704471"/>
          </a:xfrm>
        </p:grpSpPr>
        <p:sp>
          <p:nvSpPr>
            <p:cNvPr id="11" name="TextBox 11"/>
            <p:cNvSpPr txBox="1"/>
            <p:nvPr/>
          </p:nvSpPr>
          <p:spPr>
            <a:xfrm>
              <a:off x="-87344" y="-38100"/>
              <a:ext cx="2741436" cy="2576346"/>
            </a:xfrm>
            <a:prstGeom prst="rect">
              <a:avLst/>
            </a:prstGeom>
          </p:spPr>
          <p:txBody>
            <a:bodyPr lIns="0" tIns="0" rIns="0" bIns="0" rtlCol="0" anchor="t">
              <a:spAutoFit/>
            </a:bodyPr>
            <a:lstStyle/>
            <a:p>
              <a:pPr algn="l">
                <a:lnSpc>
                  <a:spcPts val="14814"/>
                </a:lnSpc>
              </a:pPr>
              <a:r>
                <a:rPr lang="en-US" sz="13226" spc="793"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批</a:t>
              </a:r>
            </a:p>
          </p:txBody>
        </p:sp>
        <p:sp>
          <p:nvSpPr>
            <p:cNvPr id="12" name="TextBox 12"/>
            <p:cNvSpPr txBox="1"/>
            <p:nvPr/>
          </p:nvSpPr>
          <p:spPr>
            <a:xfrm>
              <a:off x="2147856" y="598852"/>
              <a:ext cx="1903927" cy="1967462"/>
            </a:xfrm>
            <a:prstGeom prst="rect">
              <a:avLst/>
            </a:prstGeom>
          </p:spPr>
          <p:txBody>
            <a:bodyPr lIns="0" tIns="0" rIns="0" bIns="0" rtlCol="0" anchor="t">
              <a:spAutoFit/>
            </a:bodyPr>
            <a:lstStyle/>
            <a:p>
              <a:pPr marL="0" lvl="0" indent="0" algn="l">
                <a:lnSpc>
                  <a:spcPts val="11319"/>
                </a:lnSpc>
                <a:spcBef>
                  <a:spcPct val="0"/>
                </a:spcBef>
              </a:pPr>
              <a:r>
                <a:rPr lang="en-US" sz="10106" spc="606"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评</a:t>
              </a:r>
            </a:p>
          </p:txBody>
        </p:sp>
        <p:sp>
          <p:nvSpPr>
            <p:cNvPr id="13" name="TextBox 13"/>
            <p:cNvSpPr txBox="1"/>
            <p:nvPr/>
          </p:nvSpPr>
          <p:spPr>
            <a:xfrm>
              <a:off x="3763972" y="362900"/>
              <a:ext cx="1978005" cy="2051758"/>
            </a:xfrm>
            <a:prstGeom prst="rect">
              <a:avLst/>
            </a:prstGeom>
          </p:spPr>
          <p:txBody>
            <a:bodyPr lIns="0" tIns="0" rIns="0" bIns="0" rtlCol="0" anchor="t">
              <a:spAutoFit/>
            </a:bodyPr>
            <a:lstStyle/>
            <a:p>
              <a:pPr marL="0" lvl="0" indent="0" algn="l">
                <a:lnSpc>
                  <a:spcPts val="11759"/>
                </a:lnSpc>
                <a:spcBef>
                  <a:spcPct val="0"/>
                </a:spcBef>
              </a:pPr>
              <a:r>
                <a:rPr lang="en-US" sz="10499" spc="629"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指</a:t>
              </a:r>
            </a:p>
          </p:txBody>
        </p:sp>
        <p:sp>
          <p:nvSpPr>
            <p:cNvPr id="14" name="TextBox 14"/>
            <p:cNvSpPr txBox="1"/>
            <p:nvPr/>
          </p:nvSpPr>
          <p:spPr>
            <a:xfrm>
              <a:off x="5362744" y="280077"/>
              <a:ext cx="2311775" cy="2386294"/>
            </a:xfrm>
            <a:prstGeom prst="rect">
              <a:avLst/>
            </a:prstGeom>
          </p:spPr>
          <p:txBody>
            <a:bodyPr lIns="0" tIns="0" rIns="0" bIns="0" rtlCol="0" anchor="t">
              <a:spAutoFit/>
            </a:bodyPr>
            <a:lstStyle/>
            <a:p>
              <a:pPr marL="0" lvl="0" indent="0" algn="l">
                <a:lnSpc>
                  <a:spcPts val="13743"/>
                </a:lnSpc>
                <a:spcBef>
                  <a:spcPct val="0"/>
                </a:spcBef>
              </a:pPr>
              <a:r>
                <a:rPr lang="en-US" sz="12271" spc="736" dirty="0">
                  <a:solidFill>
                    <a:srgbClr val="FFFFFF"/>
                  </a:solidFill>
                  <a:effectLst>
                    <a:glow rad="63500">
                      <a:schemeClr val="accent4">
                        <a:satMod val="175000"/>
                        <a:alpha val="20000"/>
                      </a:schemeClr>
                    </a:glow>
                    <a:outerShdw blurRad="50800" dist="38100" dir="2700000" algn="tl" rotWithShape="0">
                      <a:prstClr val="black">
                        <a:alpha val="40000"/>
                      </a:prstClr>
                    </a:outerShdw>
                  </a:effectLst>
                  <a:latin typeface="可画手书"/>
                  <a:ea typeface="可画手书"/>
                  <a:cs typeface="可画手书"/>
                  <a:sym typeface="可画手书"/>
                </a:rPr>
                <a:t>正</a:t>
              </a:r>
            </a:p>
          </p:txBody>
        </p:sp>
      </p:grpSp>
      <p:sp>
        <p:nvSpPr>
          <p:cNvPr id="15" name="文本框 14"/>
          <p:cNvSpPr txBox="1"/>
          <p:nvPr/>
        </p:nvSpPr>
        <p:spPr>
          <a:xfrm>
            <a:off x="15773400" y="9410700"/>
            <a:ext cx="2331087" cy="523220"/>
          </a:xfrm>
          <a:prstGeom prst="rect">
            <a:avLst/>
          </a:prstGeom>
          <a:noFill/>
        </p:spPr>
        <p:txBody>
          <a:bodyPr wrap="none" rtlCol="0">
            <a:spAutoFit/>
          </a:bodyPr>
          <a:lstStyle/>
          <a:p>
            <a:r>
              <a:rPr lang="en-US" altLang="zh-CN" sz="2800" b="1" dirty="0" smtClean="0">
                <a:solidFill>
                  <a:schemeClr val="bg1"/>
                </a:solidFill>
                <a:latin typeface="微软雅黑" panose="020B0503020204020204" pitchFamily="34" charset="-122"/>
                <a:ea typeface="微软雅黑" panose="020B0503020204020204" pitchFamily="34" charset="-122"/>
              </a:rPr>
              <a:t>2026 </a:t>
            </a:r>
            <a:r>
              <a:rPr lang="zh-CN" altLang="en-US" sz="2800" b="1" dirty="0" smtClean="0">
                <a:solidFill>
                  <a:schemeClr val="bg1"/>
                </a:solidFill>
                <a:latin typeface="微软雅黑" panose="020B0503020204020204" pitchFamily="34" charset="-122"/>
                <a:ea typeface="微软雅黑" panose="020B0503020204020204" pitchFamily="34" charset="-122"/>
              </a:rPr>
              <a:t>年 </a:t>
            </a:r>
            <a:r>
              <a:rPr lang="en-US" altLang="zh-CN" sz="2800" b="1" dirty="0" smtClean="0">
                <a:solidFill>
                  <a:schemeClr val="bg1"/>
                </a:solidFill>
                <a:latin typeface="微软雅黑" panose="020B0503020204020204" pitchFamily="34" charset="-122"/>
                <a:ea typeface="微软雅黑" panose="020B0503020204020204" pitchFamily="34" charset="-122"/>
              </a:rPr>
              <a:t>7 </a:t>
            </a:r>
            <a:r>
              <a:rPr lang="zh-CN" altLang="en-US" sz="2800" b="1" dirty="0" smtClean="0">
                <a:solidFill>
                  <a:schemeClr val="bg1"/>
                </a:solidFill>
                <a:latin typeface="微软雅黑" panose="020B0503020204020204" pitchFamily="34" charset="-122"/>
                <a:ea typeface="微软雅黑" panose="020B0503020204020204" pitchFamily="34" charset="-122"/>
              </a:rPr>
              <a:t>月</a:t>
            </a:r>
            <a:endParaRPr lang="zh-CN" altLang="en-US" sz="28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69662906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自定义 41">
      <a:dk1>
        <a:sysClr val="windowText" lastClr="000000"/>
      </a:dk1>
      <a:lt1>
        <a:sysClr val="window" lastClr="FFFFFF"/>
      </a:lt1>
      <a:dk2>
        <a:srgbClr val="44546A"/>
      </a:dk2>
      <a:lt2>
        <a:srgbClr val="E7E6E6"/>
      </a:lt2>
      <a:accent1>
        <a:srgbClr val="1B71C3"/>
      </a:accent1>
      <a:accent2>
        <a:srgbClr val="FDBC52"/>
      </a:accent2>
      <a:accent3>
        <a:srgbClr val="B4492C"/>
      </a:accent3>
      <a:accent4>
        <a:srgbClr val="FD8436"/>
      </a:accent4>
      <a:accent5>
        <a:srgbClr val="CB9822"/>
      </a:accent5>
      <a:accent6>
        <a:srgbClr val="B02612"/>
      </a:accent6>
      <a:hlink>
        <a:srgbClr val="0563C1"/>
      </a:hlink>
      <a:folHlink>
        <a:srgbClr val="954F72"/>
      </a:folHlink>
    </a:clrScheme>
    <a:fontScheme name="模板字体">
      <a:majorFont>
        <a:latin typeface="HarmonyOS Sans Bold"/>
        <a:ea typeface="阿里妈妈数黑体"/>
        <a:cs typeface=""/>
      </a:majorFont>
      <a:minorFont>
        <a:latin typeface="HarmonyOS Sans Light"/>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3018</TotalTime>
  <Words>4195</Words>
  <Application>Microsoft Office PowerPoint</Application>
  <PresentationFormat>自定义</PresentationFormat>
  <Paragraphs>322</Paragraphs>
  <Slides>16</Slides>
  <Notes>16</Notes>
  <HiddenSlides>0</HiddenSlides>
  <MMClips>1</MMClips>
  <ScaleCrop>false</ScaleCrop>
  <HeadingPairs>
    <vt:vector size="6" baseType="variant">
      <vt:variant>
        <vt:lpstr>已用的字体</vt:lpstr>
      </vt:variant>
      <vt:variant>
        <vt:i4>23</vt:i4>
      </vt:variant>
      <vt:variant>
        <vt:lpstr>主题</vt:lpstr>
      </vt:variant>
      <vt:variant>
        <vt:i4>2</vt:i4>
      </vt:variant>
      <vt:variant>
        <vt:lpstr>幻灯片标题</vt:lpstr>
      </vt:variant>
      <vt:variant>
        <vt:i4>16</vt:i4>
      </vt:variant>
    </vt:vector>
  </HeadingPairs>
  <TitlesOfParts>
    <vt:vector size="41" baseType="lpstr">
      <vt:lpstr>苏新诗古印宋简</vt:lpstr>
      <vt:lpstr>微软雅黑 Light</vt:lpstr>
      <vt:lpstr>Wingdings 2</vt:lpstr>
      <vt:lpstr>HarmonyOS Sans Light</vt:lpstr>
      <vt:lpstr>宋体</vt:lpstr>
      <vt:lpstr>思源黑体 Heavy</vt:lpstr>
      <vt:lpstr>Times New Roman</vt:lpstr>
      <vt:lpstr>Arial</vt:lpstr>
      <vt:lpstr>思源黑体 CN Light</vt:lpstr>
      <vt:lpstr>方正清刻本悦宋简体</vt:lpstr>
      <vt:lpstr>华文中宋</vt:lpstr>
      <vt:lpstr>Microsoft yahei</vt:lpstr>
      <vt:lpstr>思源宋体 CN SemiBold</vt:lpstr>
      <vt:lpstr>字体圈欣意冠黑体</vt:lpstr>
      <vt:lpstr>可画手书</vt:lpstr>
      <vt:lpstr>华文行楷</vt:lpstr>
      <vt:lpstr>可画山海体-简</vt:lpstr>
      <vt:lpstr>Calibri</vt:lpstr>
      <vt:lpstr>阿里妈妈数黑体</vt:lpstr>
      <vt:lpstr>HarmonyOS Sans Bold</vt:lpstr>
      <vt:lpstr>微软雅黑</vt:lpstr>
      <vt:lpstr>Wingdings</vt:lpstr>
      <vt:lpstr>等线</vt:lpstr>
      <vt:lpstr>Office Theme</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大</dc:title>
  <dc:creator>蒋沁怡</dc:creator>
  <cp:lastModifiedBy>蒋沁怡</cp:lastModifiedBy>
  <cp:revision>229</cp:revision>
  <dcterms:created xsi:type="dcterms:W3CDTF">2006-08-16T00:00:00Z</dcterms:created>
  <dcterms:modified xsi:type="dcterms:W3CDTF">2026-08-17T15:44:35Z</dcterms:modified>
  <dc:identifier>DAGOj8LdI9M</dc:identifier>
</cp:coreProperties>
</file>