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等线" panose="02010600030101010101" pitchFamily="2" charset="-122"/>
      <p:regular r:id="rId21"/>
      <p:bold r:id="rId22"/>
    </p:embeddedFont>
    <p:embeddedFont>
      <p:font typeface="华文宋体" panose="02010600040101010101" pitchFamily="2" charset="-122"/>
      <p:regular r:id="rId23"/>
    </p:embeddedFont>
    <p:embeddedFont>
      <p:font typeface="等线 Light" panose="02010600030101010101" pitchFamily="2" charset="-122"/>
      <p:regular r:id="rId24"/>
    </p:embeddedFont>
    <p:embeddedFont>
      <p:font typeface="华文中宋" panose="02010600040101010101" pitchFamily="2" charset="-122"/>
      <p:regular r:id="rId25"/>
    </p:embeddedFont>
    <p:embeddedFont>
      <p:font typeface="微软雅黑" panose="020B0503020204020204" pitchFamily="34" charset="-122"/>
      <p:regular r:id="rId26"/>
      <p:bold r:id="rId27"/>
    </p:embeddedFont>
    <p:embeddedFont>
      <p:font typeface="华文仿宋" panose="02010600040101010101" pitchFamily="2" charset="-122"/>
      <p:regular r:id="rId28"/>
    </p:embeddedFont>
    <p:embeddedFont>
      <p:font typeface="华文楷体" panose="02010600040101010101" pitchFamily="2" charset="-122"/>
      <p:regular r:id="rId29"/>
    </p:embeddedFont>
    <p:embeddedFont>
      <p:font typeface="楷体" panose="02010609060101010101" pitchFamily="49" charset="-122"/>
      <p:regular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1"/>
          <a:sy n="1" d="1"/>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458DA5-B967-A0E5-769E-8B559FE6342C}"/>
              </a:ext>
            </a:extLst>
          </p:cNvPr>
          <p:cNvSpPr>
            <a:spLocks noGrp="1"/>
          </p:cNvSpPr>
          <p:nvPr>
            <p:ph type="ctrTitle"/>
          </p:nvPr>
        </p:nvSpPr>
        <p:spPr>
          <a:xfrm>
            <a:off x="1524000" y="1122363"/>
            <a:ext cx="9144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D48389C2-7685-8A41-3E42-24C8DE4A29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856B761D-0FFF-6DDD-8669-D51D37785A48}"/>
              </a:ext>
            </a:extLst>
          </p:cNvPr>
          <p:cNvSpPr>
            <a:spLocks noGrp="1"/>
          </p:cNvSpPr>
          <p:nvPr>
            <p:ph type="dt" idx="10"/>
          </p:nvPr>
        </p:nvSpPr>
        <p:spPr/>
        <p:txBody>
          <a:body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134ECDE7-16D3-6E29-26A0-869ED2910487}"/>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BBAD007E-F65A-F170-7F7F-5BB93315B23B}"/>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365259-C937-98D9-056E-E208BD231EC6}"/>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DDC7CFD9-1C0A-CE83-9EBB-B5F78248D247}"/>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A717C0DC-C161-5F40-2EDB-B75038155375}"/>
              </a:ext>
            </a:extLst>
          </p:cNvPr>
          <p:cNvSpPr>
            <a:spLocks noGrp="1"/>
          </p:cNvSpPr>
          <p:nvPr>
            <p:ph type="dt" idx="10"/>
          </p:nvPr>
        </p:nvSpPr>
        <p:spPr/>
        <p:txBody>
          <a:body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EE5D5BC9-D647-6F43-4092-B99B3DEB51E7}"/>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0087C329-2EBD-E476-6BDE-6D93848E57F6}"/>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50DBC0-6A6A-1B22-AEF1-F0ECB38F868F}"/>
              </a:ext>
            </a:extLst>
          </p:cNvPr>
          <p:cNvSpPr>
            <a:spLocks noGrp="1"/>
          </p:cNvSpPr>
          <p:nvPr>
            <p:ph type="title"/>
          </p:nvPr>
        </p:nvSpPr>
        <p:spPr>
          <a:xfrm>
            <a:off x="831850" y="1709738"/>
            <a:ext cx="105156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BA0EB56C-8D9A-8EDE-3080-A0D8260FB8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单击此处编辑母版文本样式</a:t>
            </a:r>
          </a:p>
        </p:txBody>
      </p:sp>
      <p:sp>
        <p:nvSpPr>
          <p:cNvPr id="4" name="日期占位符 3">
            <a:extLst>
              <a:ext uri="{FF2B5EF4-FFF2-40B4-BE49-F238E27FC236}">
                <a16:creationId xmlns:a16="http://schemas.microsoft.com/office/drawing/2014/main" id="{CCF82CDF-EBF6-94FB-AE91-C83CD6A50651}"/>
              </a:ext>
            </a:extLst>
          </p:cNvPr>
          <p:cNvSpPr>
            <a:spLocks noGrp="1"/>
          </p:cNvSpPr>
          <p:nvPr>
            <p:ph type="dt" idx="10"/>
          </p:nvPr>
        </p:nvSpPr>
        <p:spPr/>
        <p:txBody>
          <a:body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F6C00E37-CE8C-62E4-8667-1F6B64DB69DC}"/>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64D5F686-2200-1E6B-0B31-60B5E486171B}"/>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6CC462-0862-069C-69AD-571D27D68357}"/>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8C040DE4-9287-F500-EC1C-74CFACF95028}"/>
              </a:ext>
            </a:extLst>
          </p:cNvPr>
          <p:cNvSpPr>
            <a:spLocks noGrp="1"/>
          </p:cNvSpPr>
          <p:nvPr>
            <p:ph idx="1"/>
          </p:nvPr>
        </p:nvSpPr>
        <p:spPr>
          <a:xfrm>
            <a:off x="838200" y="1825625"/>
            <a:ext cx="5181600" cy="435133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2B2DB26C-A4BC-7D54-6897-4DA885377C9F}"/>
              </a:ext>
            </a:extLst>
          </p:cNvPr>
          <p:cNvSpPr>
            <a:spLocks noGrp="1"/>
          </p:cNvSpPr>
          <p:nvPr>
            <p:ph idx="2"/>
          </p:nvPr>
        </p:nvSpPr>
        <p:spPr>
          <a:xfrm>
            <a:off x="6172200" y="1825625"/>
            <a:ext cx="5181600" cy="435133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19C79878-2506-5946-5CFF-128A4818EDE4}"/>
              </a:ext>
            </a:extLst>
          </p:cNvPr>
          <p:cNvSpPr>
            <a:spLocks noGrp="1"/>
          </p:cNvSpPr>
          <p:nvPr>
            <p:ph type="dt" idx="10"/>
          </p:nvPr>
        </p:nvSpPr>
        <p:spPr/>
        <p:txBody>
          <a:bodyPr/>
          <a:lstStyle/>
          <a:p>
            <a:fld id="{A4F79C13-9457-4D2D-BBAA-EB2C484E4F23}" type="datetimeFigureOut">
              <a:t>2026/8/17</a:t>
            </a:fld>
            <a:endParaRPr/>
          </a:p>
        </p:txBody>
      </p:sp>
      <p:sp>
        <p:nvSpPr>
          <p:cNvPr id="6" name="页脚占位符 5">
            <a:extLst>
              <a:ext uri="{FF2B5EF4-FFF2-40B4-BE49-F238E27FC236}">
                <a16:creationId xmlns:a16="http://schemas.microsoft.com/office/drawing/2014/main" id="{0B127CD9-5F3E-FBE1-F526-7A5B1E3826FE}"/>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4D649810-42D4-3057-D96E-7271A895831A}"/>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6001CE-F45E-D0C2-5034-FDD528D39F25}"/>
              </a:ext>
            </a:extLst>
          </p:cNvPr>
          <p:cNvSpPr>
            <a:spLocks noGrp="1"/>
          </p:cNvSpPr>
          <p:nvPr>
            <p:ph type="title"/>
          </p:nvPr>
        </p:nvSpPr>
        <p:spPr>
          <a:xfrm>
            <a:off x="839788" y="365125"/>
            <a:ext cx="10515600" cy="1325563"/>
          </a:xfrm>
        </p:spPr>
        <p:txBody>
          <a:bodyPr/>
          <a:lstStyle/>
          <a:p>
            <a:r>
              <a:t>单击此处编辑母版标题样式</a:t>
            </a:r>
          </a:p>
        </p:txBody>
      </p:sp>
      <p:sp>
        <p:nvSpPr>
          <p:cNvPr id="3" name="文本占位符 2">
            <a:extLst>
              <a:ext uri="{FF2B5EF4-FFF2-40B4-BE49-F238E27FC236}">
                <a16:creationId xmlns:a16="http://schemas.microsoft.com/office/drawing/2014/main" id="{3FA89744-1FEA-E0C6-C1E4-FE1A5B04D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1D4A822-44E6-32DF-D547-E6B4485BA6B7}"/>
              </a:ext>
            </a:extLst>
          </p:cNvPr>
          <p:cNvSpPr>
            <a:spLocks noGrp="1"/>
          </p:cNvSpPr>
          <p:nvPr>
            <p:ph idx="2"/>
          </p:nvPr>
        </p:nvSpPr>
        <p:spPr>
          <a:xfrm>
            <a:off x="839788" y="2505075"/>
            <a:ext cx="515778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28DF1D6F-B63D-01D6-A75F-70D8EE566063}"/>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05C9C8A6-25AB-EEC6-1F59-4A7EBBEC9B66}"/>
              </a:ext>
            </a:extLst>
          </p:cNvPr>
          <p:cNvSpPr>
            <a:spLocks noGrp="1"/>
          </p:cNvSpPr>
          <p:nvPr>
            <p:ph idx="4"/>
          </p:nvPr>
        </p:nvSpPr>
        <p:spPr>
          <a:xfrm>
            <a:off x="6172200" y="2505075"/>
            <a:ext cx="51831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210F99DB-503F-FF31-1319-FA389258A040}"/>
              </a:ext>
            </a:extLst>
          </p:cNvPr>
          <p:cNvSpPr>
            <a:spLocks noGrp="1"/>
          </p:cNvSpPr>
          <p:nvPr>
            <p:ph type="dt" idx="10"/>
          </p:nvPr>
        </p:nvSpPr>
        <p:spPr/>
        <p:txBody>
          <a:bodyPr/>
          <a:lstStyle/>
          <a:p>
            <a:fld id="{A4F79C13-9457-4D2D-BBAA-EB2C484E4F23}" type="datetimeFigureOut">
              <a:t>2026/8/17</a:t>
            </a:fld>
            <a:endParaRPr/>
          </a:p>
        </p:txBody>
      </p:sp>
      <p:sp>
        <p:nvSpPr>
          <p:cNvPr id="8" name="页脚占位符 7">
            <a:extLst>
              <a:ext uri="{FF2B5EF4-FFF2-40B4-BE49-F238E27FC236}">
                <a16:creationId xmlns:a16="http://schemas.microsoft.com/office/drawing/2014/main" id="{5D323C12-1C5D-2E5C-678F-45E002950B35}"/>
              </a:ext>
            </a:extLst>
          </p:cNvPr>
          <p:cNvSpPr>
            <a:spLocks noGrp="1"/>
          </p:cNvSpPr>
          <p:nvPr>
            <p:ph type="ftr" idx="11"/>
          </p:nvPr>
        </p:nvSpPr>
        <p:spPr/>
        <p:txBody>
          <a:bodyPr/>
          <a:lstStyle/>
          <a:p>
            <a:endParaRPr/>
          </a:p>
        </p:txBody>
      </p:sp>
      <p:sp>
        <p:nvSpPr>
          <p:cNvPr id="9" name="灯片编号占位符 8">
            <a:extLst>
              <a:ext uri="{FF2B5EF4-FFF2-40B4-BE49-F238E27FC236}">
                <a16:creationId xmlns:a16="http://schemas.microsoft.com/office/drawing/2014/main" id="{9896D1AE-97BD-E29A-45BA-9E7426478340}"/>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A33137-2542-695C-38C9-F02215050324}"/>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CA21FAE8-8413-5E6F-EA2B-32E0325A1F49}"/>
              </a:ext>
            </a:extLst>
          </p:cNvPr>
          <p:cNvSpPr>
            <a:spLocks noGrp="1"/>
          </p:cNvSpPr>
          <p:nvPr>
            <p:ph type="dt" idx="10"/>
          </p:nvPr>
        </p:nvSpPr>
        <p:spPr/>
        <p:txBody>
          <a:bodyPr/>
          <a:lstStyle/>
          <a:p>
            <a:fld id="{A4F79C13-9457-4D2D-BBAA-EB2C484E4F23}" type="datetimeFigureOut">
              <a:t>2026/8/17</a:t>
            </a:fld>
            <a:endParaRPr/>
          </a:p>
        </p:txBody>
      </p:sp>
      <p:sp>
        <p:nvSpPr>
          <p:cNvPr id="4" name="页脚占位符 3">
            <a:extLst>
              <a:ext uri="{FF2B5EF4-FFF2-40B4-BE49-F238E27FC236}">
                <a16:creationId xmlns:a16="http://schemas.microsoft.com/office/drawing/2014/main" id="{62A5897E-8100-7348-A82C-AE7909E8AF9C}"/>
              </a:ext>
            </a:extLst>
          </p:cNvPr>
          <p:cNvSpPr>
            <a:spLocks noGrp="1"/>
          </p:cNvSpPr>
          <p:nvPr>
            <p:ph type="ftr" idx="11"/>
          </p:nvPr>
        </p:nvSpPr>
        <p:spPr/>
        <p:txBody>
          <a:bodyPr/>
          <a:lstStyle/>
          <a:p>
            <a:endParaRPr/>
          </a:p>
        </p:txBody>
      </p:sp>
      <p:sp>
        <p:nvSpPr>
          <p:cNvPr id="5" name="灯片编号占位符 4">
            <a:extLst>
              <a:ext uri="{FF2B5EF4-FFF2-40B4-BE49-F238E27FC236}">
                <a16:creationId xmlns:a16="http://schemas.microsoft.com/office/drawing/2014/main" id="{EABD45FF-9A40-3E80-E2EF-C1AE1565D1C3}"/>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028DA19-A453-069D-3D77-B70AD49DF90A}"/>
              </a:ext>
            </a:extLst>
          </p:cNvPr>
          <p:cNvSpPr>
            <a:spLocks noGrp="1"/>
          </p:cNvSpPr>
          <p:nvPr>
            <p:ph type="dt" idx="10"/>
          </p:nvPr>
        </p:nvSpPr>
        <p:spPr/>
        <p:txBody>
          <a:bodyPr/>
          <a:lstStyle/>
          <a:p>
            <a:fld id="{A4F79C13-9457-4D2D-BBAA-EB2C484E4F23}" type="datetimeFigureOut">
              <a:t>2026/8/17</a:t>
            </a:fld>
            <a:endParaRPr/>
          </a:p>
        </p:txBody>
      </p:sp>
      <p:sp>
        <p:nvSpPr>
          <p:cNvPr id="3" name="页脚占位符 2">
            <a:extLst>
              <a:ext uri="{FF2B5EF4-FFF2-40B4-BE49-F238E27FC236}">
                <a16:creationId xmlns:a16="http://schemas.microsoft.com/office/drawing/2014/main" id="{E3C6CC83-3863-E385-9377-4D698544319B}"/>
              </a:ext>
            </a:extLst>
          </p:cNvPr>
          <p:cNvSpPr>
            <a:spLocks noGrp="1"/>
          </p:cNvSpPr>
          <p:nvPr>
            <p:ph type="ftr" idx="11"/>
          </p:nvPr>
        </p:nvSpPr>
        <p:spPr/>
        <p:txBody>
          <a:bodyPr/>
          <a:lstStyle/>
          <a:p>
            <a:endParaRPr/>
          </a:p>
        </p:txBody>
      </p:sp>
      <p:sp>
        <p:nvSpPr>
          <p:cNvPr id="4" name="灯片编号占位符 3">
            <a:extLst>
              <a:ext uri="{FF2B5EF4-FFF2-40B4-BE49-F238E27FC236}">
                <a16:creationId xmlns:a16="http://schemas.microsoft.com/office/drawing/2014/main" id="{287A66AF-6412-00AB-B1A0-5040BCFCAC16}"/>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8FC58-DDEA-0343-5537-C4B01EAC8E0C}"/>
              </a:ext>
            </a:extLst>
          </p:cNvPr>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FE3591BA-C65A-0907-D18E-01DEDF301789}"/>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D0BBDA77-CEF4-D22E-C3E7-8D0D56882B3F}"/>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9D489B40-4CEA-18AD-FE0F-2C07A5B366FF}"/>
              </a:ext>
            </a:extLst>
          </p:cNvPr>
          <p:cNvSpPr>
            <a:spLocks noGrp="1"/>
          </p:cNvSpPr>
          <p:nvPr>
            <p:ph type="dt" idx="10"/>
          </p:nvPr>
        </p:nvSpPr>
        <p:spPr/>
        <p:txBody>
          <a:bodyPr/>
          <a:lstStyle/>
          <a:p>
            <a:fld id="{A4F79C13-9457-4D2D-BBAA-EB2C484E4F23}" type="datetimeFigureOut">
              <a:t>2026/8/17</a:t>
            </a:fld>
            <a:endParaRPr/>
          </a:p>
        </p:txBody>
      </p:sp>
      <p:sp>
        <p:nvSpPr>
          <p:cNvPr id="6" name="页脚占位符 5">
            <a:extLst>
              <a:ext uri="{FF2B5EF4-FFF2-40B4-BE49-F238E27FC236}">
                <a16:creationId xmlns:a16="http://schemas.microsoft.com/office/drawing/2014/main" id="{DA76A1DF-4782-CC5B-0984-A5E345F9C614}"/>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785C51BD-CF56-1680-7CD5-DB0FD816243D}"/>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6A8EF7-A478-115E-B5C8-388D18748817}"/>
              </a:ext>
            </a:extLst>
          </p:cNvPr>
          <p:cNvSpPr>
            <a:spLocks noGrp="1"/>
          </p:cNvSpPr>
          <p:nvPr>
            <p:ph type="title"/>
          </p:nvPr>
        </p:nvSpPr>
        <p:spPr>
          <a:xfrm>
            <a:off x="839788" y="457200"/>
            <a:ext cx="3932237"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C17AF0EA-0AD3-D9AC-CD3F-FE6C2AA0A6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7A87B0A3-675C-9D76-BC68-B02ABB0826A0}"/>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F86E536-5464-8426-D29A-64968246A711}"/>
              </a:ext>
            </a:extLst>
          </p:cNvPr>
          <p:cNvSpPr>
            <a:spLocks noGrp="1"/>
          </p:cNvSpPr>
          <p:nvPr>
            <p:ph type="dt" idx="10"/>
          </p:nvPr>
        </p:nvSpPr>
        <p:spPr/>
        <p:txBody>
          <a:bodyPr/>
          <a:lstStyle/>
          <a:p>
            <a:fld id="{A4F79C13-9457-4D2D-BBAA-EB2C484E4F23}" type="datetimeFigureOut">
              <a:t>2026/8/17</a:t>
            </a:fld>
            <a:endParaRPr/>
          </a:p>
        </p:txBody>
      </p:sp>
      <p:sp>
        <p:nvSpPr>
          <p:cNvPr id="6" name="页脚占位符 5">
            <a:extLst>
              <a:ext uri="{FF2B5EF4-FFF2-40B4-BE49-F238E27FC236}">
                <a16:creationId xmlns:a16="http://schemas.microsoft.com/office/drawing/2014/main" id="{5D7A8ADD-9BA5-5FE5-A34A-9A1AFE9675A8}"/>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FF9C216E-4395-9B26-C145-60D5763F9D92}"/>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5C35A9-BDA8-E873-F240-4CC5E2F2F088}"/>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F025E360-B83D-A11F-1770-1DEC3DB63121}"/>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7B67B91B-D153-8AB3-AE08-E4B4209C5434}"/>
              </a:ext>
            </a:extLst>
          </p:cNvPr>
          <p:cNvSpPr>
            <a:spLocks noGrp="1"/>
          </p:cNvSpPr>
          <p:nvPr>
            <p:ph type="dt" idx="10"/>
          </p:nvPr>
        </p:nvSpPr>
        <p:spPr/>
        <p:txBody>
          <a:body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15968D46-7884-7922-E272-BF4DF709DCF0}"/>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D369C3E4-1FA9-FC53-8C5B-8F4D7D706EAF}"/>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E71DEC7-9DEF-C825-0C4A-9154C2862201}"/>
              </a:ext>
            </a:extLst>
          </p:cNvPr>
          <p:cNvSpPr>
            <a:spLocks noGrp="1"/>
          </p:cNvSpPr>
          <p:nvPr>
            <p:ph type="title"/>
          </p:nvPr>
        </p:nvSpPr>
        <p:spPr>
          <a:xfrm>
            <a:off x="8724900" y="365125"/>
            <a:ext cx="2628900" cy="5811838"/>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4AD76E54-EDC6-070F-ED60-A7C821C14CB3}"/>
              </a:ext>
            </a:extLst>
          </p:cNvPr>
          <p:cNvSpPr>
            <a:spLocks noGrp="1"/>
          </p:cNvSpPr>
          <p:nvPr>
            <p:ph type="body" idx="1"/>
          </p:nvPr>
        </p:nvSpPr>
        <p:spPr>
          <a:xfrm>
            <a:off x="838200" y="365125"/>
            <a:ext cx="7734300" cy="5811838"/>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DEE3EB1C-1A67-C145-6B4D-05E0524CB3C0}"/>
              </a:ext>
            </a:extLst>
          </p:cNvPr>
          <p:cNvSpPr>
            <a:spLocks noGrp="1"/>
          </p:cNvSpPr>
          <p:nvPr>
            <p:ph type="dt" idx="10"/>
          </p:nvPr>
        </p:nvSpPr>
        <p:spPr/>
        <p:txBody>
          <a:body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19E0F6E6-8C76-86E9-C631-0056AA31EAA0}"/>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00536CF7-ED64-88C4-1D0B-592E358D8864}"/>
              </a:ext>
            </a:extLst>
          </p:cNvPr>
          <p:cNvSpPr>
            <a:spLocks noGrp="1"/>
          </p:cNvSpPr>
          <p:nvPr>
            <p:ph type="sldNum" idx="12"/>
          </p:nvPr>
        </p:nvSpPr>
        <p:spPr/>
        <p:txBody>
          <a:bodyPr/>
          <a:lstStyle/>
          <a:p>
            <a:fld id="{777894E8-EC15-4155-931B-71B7A46671E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9C0C4ED-CBD5-A45F-0D90-9CBBB2021B14}"/>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单击此处编辑母版标题样式</a:t>
            </a:r>
          </a:p>
        </p:txBody>
      </p:sp>
      <p:sp>
        <p:nvSpPr>
          <p:cNvPr id="3" name="文本占位符 2">
            <a:extLst>
              <a:ext uri="{FF2B5EF4-FFF2-40B4-BE49-F238E27FC236}">
                <a16:creationId xmlns:a16="http://schemas.microsoft.com/office/drawing/2014/main" id="{4A653CF8-692E-9F1A-7C1D-BA341C0EB2DB}"/>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7D80165-EB3B-5078-B204-BEB56BB575FD}"/>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A4F79C13-9457-4D2D-BBAA-EB2C484E4F23}" type="datetimeFigureOut">
              <a:t>2026/8/17</a:t>
            </a:fld>
            <a:endParaRPr/>
          </a:p>
        </p:txBody>
      </p:sp>
      <p:sp>
        <p:nvSpPr>
          <p:cNvPr id="5" name="页脚占位符 4">
            <a:extLst>
              <a:ext uri="{FF2B5EF4-FFF2-40B4-BE49-F238E27FC236}">
                <a16:creationId xmlns:a16="http://schemas.microsoft.com/office/drawing/2014/main" id="{B6879E78-4608-EFB9-F537-C494CB98EC5C}"/>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灯片编号占位符 5">
            <a:extLst>
              <a:ext uri="{FF2B5EF4-FFF2-40B4-BE49-F238E27FC236}">
                <a16:creationId xmlns:a16="http://schemas.microsoft.com/office/drawing/2014/main" id="{DA3A920D-3358-C67E-1F82-AF7C8AE0C781}"/>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777894E8-EC15-4155-931B-71B7A46671E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gif"/><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gi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gi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gif"/><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2.gif"/><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gi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8FD077A2-0A5A-174B-B257-9269A42951E2}"/>
              </a:ext>
            </a:extLst>
          </p:cNvPr>
          <p:cNvSpPr>
            <a:spLocks noGrp="1"/>
          </p:cNvSpPr>
          <p:nvPr/>
        </p:nvSpPr>
        <p:spPr>
          <a:xfrm>
            <a:off x="1301448" y="3234266"/>
            <a:ext cx="6186309" cy="769441"/>
          </a:xfrm>
          <a:prstGeom prst="rect">
            <a:avLst/>
          </a:prstGeom>
          <a:noFill/>
        </p:spPr>
        <p:txBody>
          <a:bodyPr wrap="none">
            <a:spAutoFit/>
          </a:bodyPr>
          <a:lstStyle/>
          <a:p>
            <a:r>
              <a:rPr sz="4400" b="1" spc="800">
                <a:solidFill>
                  <a:schemeClr val="bg1"/>
                </a:solidFill>
                <a:latin typeface="华文宋体"/>
                <a:ea typeface="华文宋体"/>
                <a:cs typeface="华文宋体"/>
              </a:rPr>
              <a:t>气压带和风带的形成</a:t>
            </a:r>
          </a:p>
        </p:txBody>
      </p:sp>
      <p:sp>
        <p:nvSpPr>
          <p:cNvPr id="12" name="矩形 11">
            <a:extLst>
              <a:ext uri="{FF2B5EF4-FFF2-40B4-BE49-F238E27FC236}">
                <a16:creationId xmlns:a16="http://schemas.microsoft.com/office/drawing/2014/main" id="{DDF97214-C8E6-272D-24EF-C9CB8B2D52C0}"/>
              </a:ext>
            </a:extLst>
          </p:cNvPr>
          <p:cNvSpPr>
            <a:spLocks noGrp="1"/>
          </p:cNvSpPr>
          <p:nvPr/>
        </p:nvSpPr>
        <p:spPr>
          <a:xfrm>
            <a:off x="-304800" y="-6452"/>
            <a:ext cx="906940" cy="7199731"/>
          </a:xfrm>
          <a:prstGeom prst="rect">
            <a:avLst/>
          </a:prstGeom>
          <a:solidFill>
            <a:srgbClr val="040307"/>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37" name="图片 7"/>
          <p:cNvPicPr>
            <a:picLocks noChangeAspect="1"/>
          </p:cNvPicPr>
          <p:nvPr/>
        </p:nvPicPr>
        <p:blipFill rotWithShape="1">
          <a:blip r:embed="rId3"/>
          <a:srcRect t="442" r="5145"/>
          <a:stretch/>
        </p:blipFill>
        <p:spPr>
          <a:xfrm>
            <a:off x="383223" y="-6452"/>
            <a:ext cx="11920403" cy="7199730"/>
          </a:xfrm>
          <a:prstGeom prst="rect">
            <a:avLst/>
          </a:prstGeom>
        </p:spPr>
      </p:pic>
      <p:sp>
        <p:nvSpPr>
          <p:cNvPr id="25" name="矩形: 圆角 24">
            <a:extLst>
              <a:ext uri="{FF2B5EF4-FFF2-40B4-BE49-F238E27FC236}">
                <a16:creationId xmlns:a16="http://schemas.microsoft.com/office/drawing/2014/main" id="{44DF6248-81D9-78E9-0096-A9DFD1DBDB5A}"/>
              </a:ext>
            </a:extLst>
          </p:cNvPr>
          <p:cNvSpPr>
            <a:spLocks noGrp="1"/>
          </p:cNvSpPr>
          <p:nvPr/>
        </p:nvSpPr>
        <p:spPr>
          <a:xfrm>
            <a:off x="396240" y="2392680"/>
            <a:ext cx="5958840" cy="2453638"/>
          </a:xfrm>
          <a:prstGeom prst="roundRect">
            <a:avLst/>
          </a:prstGeom>
          <a:solidFill>
            <a:schemeClr val="accent1">
              <a:lumMod val="20000"/>
              <a:lumOff val="80000"/>
              <a:alpha val="15000"/>
            </a:schemeClr>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文本框 9">
            <a:extLst>
              <a:ext uri="{FF2B5EF4-FFF2-40B4-BE49-F238E27FC236}">
                <a16:creationId xmlns:a16="http://schemas.microsoft.com/office/drawing/2014/main" id="{8AAA84BE-EE07-1DE7-9CB0-FDFA14BC6283}"/>
              </a:ext>
            </a:extLst>
          </p:cNvPr>
          <p:cNvSpPr>
            <a:spLocks noGrp="1"/>
          </p:cNvSpPr>
          <p:nvPr/>
        </p:nvSpPr>
        <p:spPr>
          <a:xfrm>
            <a:off x="502083" y="3298946"/>
            <a:ext cx="5623655" cy="769441"/>
          </a:xfrm>
          <a:prstGeom prst="rect">
            <a:avLst/>
          </a:prstGeom>
          <a:noFill/>
          <a:effectLst>
            <a:reflection blurRad="6350" stA="50000" endA="300" endPos="55000" dir="5400000" sy="-100000" algn="bl" rotWithShape="0"/>
          </a:effectLst>
        </p:spPr>
        <p:txBody>
          <a:bodyPr wrap="none">
            <a:spAutoFit/>
          </a:bodyPr>
          <a:lstStyle/>
          <a:p>
            <a:r>
              <a:rPr sz="4400" b="1" spc="300">
                <a:solidFill>
                  <a:schemeClr val="bg1"/>
                </a:solidFill>
                <a:latin typeface="华文中宋"/>
                <a:ea typeface="华文中宋"/>
                <a:cs typeface="华文中宋"/>
              </a:rPr>
              <a:t>气压带和风带的形成</a:t>
            </a:r>
          </a:p>
        </p:txBody>
      </p:sp>
      <p:sp>
        <p:nvSpPr>
          <p:cNvPr id="11" name="文本框 10">
            <a:extLst>
              <a:ext uri="{FF2B5EF4-FFF2-40B4-BE49-F238E27FC236}">
                <a16:creationId xmlns:a16="http://schemas.microsoft.com/office/drawing/2014/main" id="{69FF26AD-B500-7649-268D-DACAF8267ECA}"/>
              </a:ext>
            </a:extLst>
          </p:cNvPr>
          <p:cNvSpPr>
            <a:spLocks noGrp="1"/>
          </p:cNvSpPr>
          <p:nvPr/>
        </p:nvSpPr>
        <p:spPr>
          <a:xfrm>
            <a:off x="0" y="936518"/>
            <a:ext cx="3070071" cy="400110"/>
          </a:xfrm>
          <a:prstGeom prst="rect">
            <a:avLst/>
          </a:prstGeom>
          <a:noFill/>
        </p:spPr>
        <p:txBody>
          <a:bodyPr wrap="none">
            <a:spAutoFit/>
          </a:bodyPr>
          <a:lstStyle/>
          <a:p>
            <a:r>
              <a:rPr sz="2000" b="1" spc="300">
                <a:solidFill>
                  <a:schemeClr val="bg1"/>
                </a:solidFill>
                <a:latin typeface="微软雅黑"/>
                <a:ea typeface="微软雅黑"/>
                <a:cs typeface="微软雅黑"/>
              </a:rPr>
              <a:t>人教版  选择性必修一</a:t>
            </a:r>
          </a:p>
        </p:txBody>
      </p:sp>
      <p:sp>
        <p:nvSpPr>
          <p:cNvPr id="14" name="文本框 13">
            <a:extLst>
              <a:ext uri="{FF2B5EF4-FFF2-40B4-BE49-F238E27FC236}">
                <a16:creationId xmlns:a16="http://schemas.microsoft.com/office/drawing/2014/main" id="{1B230E43-937A-7991-AB1B-4F8B59F70E63}"/>
              </a:ext>
            </a:extLst>
          </p:cNvPr>
          <p:cNvSpPr>
            <a:spLocks noGrp="1"/>
          </p:cNvSpPr>
          <p:nvPr/>
        </p:nvSpPr>
        <p:spPr>
          <a:xfrm>
            <a:off x="502083" y="2643246"/>
            <a:ext cx="3365024" cy="400110"/>
          </a:xfrm>
          <a:prstGeom prst="rect">
            <a:avLst/>
          </a:prstGeom>
          <a:noFill/>
        </p:spPr>
        <p:txBody>
          <a:bodyPr wrap="square">
            <a:spAutoFit/>
          </a:bodyPr>
          <a:lstStyle/>
          <a:p>
            <a:r>
              <a:rPr sz="2000" b="1" spc="300">
                <a:solidFill>
                  <a:schemeClr val="accent1">
                    <a:lumMod val="40000"/>
                    <a:lumOff val="60000"/>
                  </a:schemeClr>
                </a:solidFill>
                <a:latin typeface="微软雅黑"/>
                <a:ea typeface="微软雅黑"/>
                <a:cs typeface="微软雅黑"/>
              </a:rPr>
              <a:t>第三章 第二节 第一课时</a:t>
            </a:r>
          </a:p>
        </p:txBody>
      </p:sp>
      <p:sp>
        <p:nvSpPr>
          <p:cNvPr id="26" name="矩形: 圆角 25">
            <a:extLst>
              <a:ext uri="{FF2B5EF4-FFF2-40B4-BE49-F238E27FC236}">
                <a16:creationId xmlns:a16="http://schemas.microsoft.com/office/drawing/2014/main" id="{464BC10B-6F2B-808B-F93B-8595844C7052}"/>
              </a:ext>
            </a:extLst>
          </p:cNvPr>
          <p:cNvSpPr>
            <a:spLocks noGrp="1"/>
          </p:cNvSpPr>
          <p:nvPr/>
        </p:nvSpPr>
        <p:spPr>
          <a:xfrm>
            <a:off x="289560" y="2316480"/>
            <a:ext cx="5958840" cy="2453638"/>
          </a:xfrm>
          <a:prstGeom prst="roundRect">
            <a:avLst/>
          </a:prstGeom>
          <a:noFill/>
          <a:ln>
            <a:solidFill>
              <a:schemeClr val="accent1">
                <a:lumMod val="20000"/>
                <a:lumOff val="8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直接连接符 28">
            <a:extLst>
              <a:ext uri="{FF2B5EF4-FFF2-40B4-BE49-F238E27FC236}">
                <a16:creationId xmlns:a16="http://schemas.microsoft.com/office/drawing/2014/main" id="{99BB7E4A-FA95-4D84-8C84-FD5CCCEF546C}"/>
              </a:ext>
            </a:extLst>
          </p:cNvPr>
          <p:cNvSpPr>
            <a:spLocks noGrp="1"/>
          </p:cNvSpPr>
          <p:nvPr/>
        </p:nvSpPr>
        <p:spPr>
          <a:xfrm>
            <a:off x="-274320" y="1443308"/>
            <a:ext cx="3359631"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33" name="直接连接符 32">
            <a:extLst>
              <a:ext uri="{FF2B5EF4-FFF2-40B4-BE49-F238E27FC236}">
                <a16:creationId xmlns:a16="http://schemas.microsoft.com/office/drawing/2014/main" id="{EB471443-0822-49BE-91C5-A155955BB0F2}"/>
              </a:ext>
            </a:extLst>
          </p:cNvPr>
          <p:cNvSpPr>
            <a:spLocks noGrp="1"/>
          </p:cNvSpPr>
          <p:nvPr/>
        </p:nvSpPr>
        <p:spPr>
          <a:xfrm>
            <a:off x="-358929" y="772748"/>
            <a:ext cx="3444240"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2" name="文本框 1">
            <a:extLst>
              <a:ext uri="{FF2B5EF4-FFF2-40B4-BE49-F238E27FC236}">
                <a16:creationId xmlns:a16="http://schemas.microsoft.com/office/drawing/2014/main" id="{B6CE4D0B-B026-1E5B-970D-C412AA233DC8}"/>
              </a:ext>
            </a:extLst>
          </p:cNvPr>
          <p:cNvSpPr>
            <a:spLocks noGrp="1"/>
          </p:cNvSpPr>
          <p:nvPr/>
        </p:nvSpPr>
        <p:spPr>
          <a:xfrm>
            <a:off x="4655223" y="5749946"/>
            <a:ext cx="3365024" cy="400110"/>
          </a:xfrm>
          <a:prstGeom prst="rect">
            <a:avLst/>
          </a:prstGeom>
          <a:noFill/>
        </p:spPr>
        <p:txBody>
          <a:bodyPr wrap="square">
            <a:spAutoFit/>
          </a:bodyPr>
          <a:lstStyle/>
          <a:p>
            <a:r>
              <a:rPr sz="2000" b="1" spc="300">
                <a:solidFill>
                  <a:schemeClr val="accent1">
                    <a:lumMod val="40000"/>
                    <a:lumOff val="60000"/>
                  </a:schemeClr>
                </a:solidFill>
                <a:latin typeface="华文中宋"/>
                <a:ea typeface="华文中宋"/>
                <a:cs typeface="华文中宋"/>
              </a:rPr>
              <a:t>授课教师 | </a:t>
            </a:r>
            <a:r>
              <a:rPr sz="2000" b="1" spc="300">
                <a:solidFill>
                  <a:schemeClr val="bg1"/>
                </a:solidFill>
                <a:latin typeface="华文中宋"/>
                <a:ea typeface="华文中宋"/>
                <a:cs typeface="华文中宋"/>
              </a:rPr>
              <a:t>蒋沁怡</a:t>
            </a:r>
          </a:p>
        </p:txBody>
      </p:sp>
      <p:sp>
        <p:nvSpPr>
          <p:cNvPr id="3" name="文本框 2">
            <a:extLst>
              <a:ext uri="{FF2B5EF4-FFF2-40B4-BE49-F238E27FC236}">
                <a16:creationId xmlns:a16="http://schemas.microsoft.com/office/drawing/2014/main" id="{4D834921-A401-FEE9-76E9-AE681CE85B6F}"/>
              </a:ext>
            </a:extLst>
          </p:cNvPr>
          <p:cNvSpPr>
            <a:spLocks noGrp="1"/>
          </p:cNvSpPr>
          <p:nvPr/>
        </p:nvSpPr>
        <p:spPr>
          <a:xfrm>
            <a:off x="5034646" y="6259083"/>
            <a:ext cx="2171700" cy="369332"/>
          </a:xfrm>
          <a:prstGeom prst="rect">
            <a:avLst/>
          </a:prstGeom>
          <a:noFill/>
        </p:spPr>
        <p:txBody>
          <a:bodyPr wrap="square">
            <a:spAutoFit/>
          </a:bodyPr>
          <a:lstStyle/>
          <a:p>
            <a:r>
              <a:rPr b="1" spc="300">
                <a:solidFill>
                  <a:schemeClr val="bg1"/>
                </a:solidFill>
                <a:latin typeface="Times New Roman"/>
                <a:ea typeface="Times New Roman"/>
                <a:cs typeface="Times New Roman"/>
              </a:rPr>
              <a:t>2024年4月7日</a:t>
            </a:r>
          </a:p>
        </p:txBody>
      </p:sp>
    </p:spTree>
    <p:extLst>
      <p:ext uri="{BB962C8B-B14F-4D97-AF65-F5344CB8AC3E}">
        <p14:creationId xmlns:p14="http://schemas.microsoft.com/office/powerpoint/2010/main" val="1462076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箭头: 五边形 4">
            <a:extLst>
              <a:ext uri="{FF2B5EF4-FFF2-40B4-BE49-F238E27FC236}">
                <a16:creationId xmlns:a16="http://schemas.microsoft.com/office/drawing/2014/main" id="{17963371-FDBA-0336-B1E4-2D1B1639C041}"/>
              </a:ext>
            </a:extLst>
          </p:cNvPr>
          <p:cNvSpPr>
            <a:spLocks noGrp="1"/>
          </p:cNvSpPr>
          <p:nvPr/>
        </p:nvSpPr>
        <p:spPr>
          <a:xfrm>
            <a:off x="0" y="1611090"/>
            <a:ext cx="1894114" cy="624840"/>
          </a:xfrm>
          <a:prstGeom prst="homePlat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7" name="箭头: 五边形 6">
            <a:extLst>
              <a:ext uri="{FF2B5EF4-FFF2-40B4-BE49-F238E27FC236}">
                <a16:creationId xmlns:a16="http://schemas.microsoft.com/office/drawing/2014/main" id="{5E2703AF-CDA1-4B82-153A-9B66D9365BBA}"/>
              </a:ext>
            </a:extLst>
          </p:cNvPr>
          <p:cNvSpPr>
            <a:spLocks noGrp="1"/>
          </p:cNvSpPr>
          <p:nvPr/>
        </p:nvSpPr>
        <p:spPr>
          <a:xfrm>
            <a:off x="0" y="2749009"/>
            <a:ext cx="1894114" cy="624840"/>
          </a:xfrm>
          <a:prstGeom prst="homePlate">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201" name="图片 3"/>
          <p:cNvPicPr>
            <a:picLocks noChangeAspect="1"/>
          </p:cNvPicPr>
          <p:nvPr/>
        </p:nvPicPr>
        <p:blipFill>
          <a:blip r:embed="rId3"/>
          <a:stretch>
            <a:fillRect/>
          </a:stretch>
        </p:blipFill>
        <p:spPr>
          <a:xfrm>
            <a:off x="482914" y="5331"/>
            <a:ext cx="964887" cy="1058239"/>
          </a:xfrm>
          <a:prstGeom prst="rect">
            <a:avLst/>
          </a:prstGeom>
        </p:spPr>
      </p:pic>
      <p:sp>
        <p:nvSpPr>
          <p:cNvPr id="3" name="文本框 2">
            <a:extLst>
              <a:ext uri="{FF2B5EF4-FFF2-40B4-BE49-F238E27FC236}">
                <a16:creationId xmlns:a16="http://schemas.microsoft.com/office/drawing/2014/main" id="{0399BF1F-CE41-1586-6930-4A4EA9FD7718}"/>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教学理念</a:t>
            </a:r>
          </a:p>
        </p:txBody>
      </p:sp>
      <p:sp>
        <p:nvSpPr>
          <p:cNvPr id="6" name="文本框 5">
            <a:extLst>
              <a:ext uri="{FF2B5EF4-FFF2-40B4-BE49-F238E27FC236}">
                <a16:creationId xmlns:a16="http://schemas.microsoft.com/office/drawing/2014/main" id="{F79601E0-4064-AAF2-36BE-61684B1938C8}"/>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教材与学情</a:t>
            </a:r>
          </a:p>
        </p:txBody>
      </p:sp>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5634876"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说教学理念：科学史教育融合地理教学</a:t>
            </a:r>
          </a:p>
        </p:txBody>
      </p:sp>
      <p:sp>
        <p:nvSpPr>
          <p:cNvPr id="66" name="矩形 65">
            <a:extLst>
              <a:ext uri="{FF2B5EF4-FFF2-40B4-BE49-F238E27FC236}">
                <a16:creationId xmlns:a16="http://schemas.microsoft.com/office/drawing/2014/main" id="{C1E178DD-3C66-1911-F03E-280506B5D97A}"/>
              </a:ext>
            </a:extLst>
          </p:cNvPr>
          <p:cNvSpPr>
            <a:spLocks noGrp="1"/>
          </p:cNvSpPr>
          <p:nvPr/>
        </p:nvSpPr>
        <p:spPr>
          <a:xfrm>
            <a:off x="5991103" y="2549613"/>
            <a:ext cx="499216" cy="3296821"/>
          </a:xfrm>
          <a:prstGeom prst="rect">
            <a:avLst/>
          </a:prstGeom>
          <a:solidFill>
            <a:schemeClr val="accent1">
              <a:lumMod val="75000"/>
            </a:schemeClr>
          </a:solid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000">
                <a:solidFill>
                  <a:schemeClr val="bg1"/>
                </a:solidFill>
                <a:latin typeface="华文中宋"/>
                <a:ea typeface="华文中宋"/>
                <a:cs typeface="华文中宋"/>
              </a:rPr>
              <a:t>要素增加逻辑下的课程</a:t>
            </a:r>
          </a:p>
        </p:txBody>
      </p:sp>
      <p:cxnSp>
        <p:nvCxnSpPr>
          <p:cNvPr id="208" name="连接符: 肘形 67"/>
          <p:cNvCxnSpPr/>
          <p:nvPr/>
        </p:nvCxnSpPr>
        <p:spPr>
          <a:xfrm flipH="1" flipV="1">
            <a:off x="127321" y="2867940"/>
            <a:ext cx="340838" cy="1224642"/>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9" name="连接符: 肘形 68"/>
          <p:cNvCxnSpPr/>
          <p:nvPr/>
        </p:nvCxnSpPr>
        <p:spPr>
          <a:xfrm flipH="1" flipV="1">
            <a:off x="127321" y="3684368"/>
            <a:ext cx="340838" cy="408214"/>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连接符: 肘形 69"/>
          <p:cNvCxnSpPr/>
          <p:nvPr/>
        </p:nvCxnSpPr>
        <p:spPr>
          <a:xfrm flipH="1">
            <a:off x="127321" y="4092582"/>
            <a:ext cx="340838" cy="1224642"/>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 name="连接符: 肘形 70"/>
          <p:cNvCxnSpPr/>
          <p:nvPr/>
        </p:nvCxnSpPr>
        <p:spPr>
          <a:xfrm flipH="1">
            <a:off x="127321" y="4092582"/>
            <a:ext cx="340838" cy="408214"/>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 name="矩形 71">
            <a:extLst>
              <a:ext uri="{FF2B5EF4-FFF2-40B4-BE49-F238E27FC236}">
                <a16:creationId xmlns:a16="http://schemas.microsoft.com/office/drawing/2014/main" id="{6458565F-E462-B9D8-0310-23589E5A00CF}"/>
              </a:ext>
            </a:extLst>
          </p:cNvPr>
          <p:cNvSpPr>
            <a:spLocks noGrp="1"/>
          </p:cNvSpPr>
          <p:nvPr/>
        </p:nvSpPr>
        <p:spPr>
          <a:xfrm>
            <a:off x="3448622" y="4195996"/>
            <a:ext cx="218676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tx1"/>
                </a:solidFill>
                <a:latin typeface="华文中宋"/>
                <a:ea typeface="华文中宋"/>
                <a:cs typeface="华文中宋"/>
              </a:rPr>
              <a:t>气压带和风带的</a:t>
            </a:r>
          </a:p>
          <a:p>
            <a:pPr algn="ctr">
              <a:buNone/>
            </a:pPr>
            <a:r>
              <a:rPr>
                <a:solidFill>
                  <a:schemeClr val="tx1"/>
                </a:solidFill>
                <a:latin typeface="华文中宋"/>
                <a:ea typeface="华文中宋"/>
                <a:cs typeface="华文中宋"/>
              </a:rPr>
              <a:t>季节性移动</a:t>
            </a:r>
          </a:p>
        </p:txBody>
      </p:sp>
      <p:sp>
        <p:nvSpPr>
          <p:cNvPr id="73" name="矩形 72">
            <a:extLst>
              <a:ext uri="{FF2B5EF4-FFF2-40B4-BE49-F238E27FC236}">
                <a16:creationId xmlns:a16="http://schemas.microsoft.com/office/drawing/2014/main" id="{C55147D8-FC5E-6330-CCF0-6542BD23C4D5}"/>
              </a:ext>
            </a:extLst>
          </p:cNvPr>
          <p:cNvSpPr>
            <a:spLocks noGrp="1"/>
          </p:cNvSpPr>
          <p:nvPr/>
        </p:nvSpPr>
        <p:spPr>
          <a:xfrm>
            <a:off x="3448622" y="3379568"/>
            <a:ext cx="218676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000">
                <a:solidFill>
                  <a:schemeClr val="tx1"/>
                </a:solidFill>
                <a:latin typeface="华文中宋"/>
                <a:ea typeface="华文中宋"/>
                <a:cs typeface="华文中宋"/>
              </a:rPr>
              <a:t>三圈环流模型</a:t>
            </a:r>
          </a:p>
        </p:txBody>
      </p:sp>
      <p:sp>
        <p:nvSpPr>
          <p:cNvPr id="74" name="矩形 73">
            <a:extLst>
              <a:ext uri="{FF2B5EF4-FFF2-40B4-BE49-F238E27FC236}">
                <a16:creationId xmlns:a16="http://schemas.microsoft.com/office/drawing/2014/main" id="{8B6A4E69-14EA-F042-B5E5-2A8D0D4B185B}"/>
              </a:ext>
            </a:extLst>
          </p:cNvPr>
          <p:cNvSpPr>
            <a:spLocks noGrp="1"/>
          </p:cNvSpPr>
          <p:nvPr/>
        </p:nvSpPr>
        <p:spPr>
          <a:xfrm>
            <a:off x="3448622" y="5012424"/>
            <a:ext cx="218676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000">
                <a:solidFill>
                  <a:schemeClr val="tx1"/>
                </a:solidFill>
                <a:latin typeface="华文中宋"/>
                <a:ea typeface="华文中宋"/>
                <a:cs typeface="华文中宋"/>
              </a:rPr>
              <a:t>冬夏季气压中心</a:t>
            </a:r>
          </a:p>
        </p:txBody>
      </p:sp>
      <p:sp>
        <p:nvSpPr>
          <p:cNvPr id="75" name="矩形 74">
            <a:extLst>
              <a:ext uri="{FF2B5EF4-FFF2-40B4-BE49-F238E27FC236}">
                <a16:creationId xmlns:a16="http://schemas.microsoft.com/office/drawing/2014/main" id="{2309A978-D769-0841-C3DB-2598A65FF7B7}"/>
              </a:ext>
            </a:extLst>
          </p:cNvPr>
          <p:cNvSpPr>
            <a:spLocks noGrp="1"/>
          </p:cNvSpPr>
          <p:nvPr/>
        </p:nvSpPr>
        <p:spPr>
          <a:xfrm>
            <a:off x="3448622" y="2563140"/>
            <a:ext cx="218676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000">
                <a:solidFill>
                  <a:schemeClr val="tx1"/>
                </a:solidFill>
                <a:latin typeface="华文中宋"/>
                <a:ea typeface="华文中宋"/>
                <a:cs typeface="华文中宋"/>
              </a:rPr>
              <a:t>单圈环流模型</a:t>
            </a:r>
          </a:p>
        </p:txBody>
      </p:sp>
      <p:cxnSp>
        <p:nvCxnSpPr>
          <p:cNvPr id="216" name="直接箭头连接符 75"/>
          <p:cNvCxnSpPr/>
          <p:nvPr/>
        </p:nvCxnSpPr>
        <p:spPr>
          <a:xfrm>
            <a:off x="2983830" y="2683840"/>
            <a:ext cx="464792" cy="0"/>
          </a:xfrm>
          <a:prstGeom prst="straightConnector1">
            <a:avLst/>
          </a:prstGeom>
          <a:ln w="1905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7" name="直接箭头连接符 76"/>
          <p:cNvCxnSpPr/>
          <p:nvPr/>
        </p:nvCxnSpPr>
        <p:spPr>
          <a:xfrm>
            <a:off x="2978334" y="3457625"/>
            <a:ext cx="464792" cy="0"/>
          </a:xfrm>
          <a:prstGeom prst="straightConnector1">
            <a:avLst/>
          </a:prstGeom>
          <a:ln w="1905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77"/>
          <p:cNvCxnSpPr/>
          <p:nvPr/>
        </p:nvCxnSpPr>
        <p:spPr>
          <a:xfrm>
            <a:off x="2978334" y="4341293"/>
            <a:ext cx="464792" cy="0"/>
          </a:xfrm>
          <a:prstGeom prst="straightConnector1">
            <a:avLst/>
          </a:prstGeom>
          <a:ln w="1905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9" name="直接箭头连接符 78"/>
          <p:cNvCxnSpPr/>
          <p:nvPr/>
        </p:nvCxnSpPr>
        <p:spPr>
          <a:xfrm>
            <a:off x="2989645" y="5101632"/>
            <a:ext cx="464792" cy="0"/>
          </a:xfrm>
          <a:prstGeom prst="straightConnector1">
            <a:avLst/>
          </a:prstGeom>
          <a:ln w="1905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0" name="直接箭头连接符 79"/>
          <p:cNvCxnSpPr/>
          <p:nvPr/>
        </p:nvCxnSpPr>
        <p:spPr>
          <a:xfrm>
            <a:off x="2978334" y="2991248"/>
            <a:ext cx="464792" cy="0"/>
          </a:xfrm>
          <a:prstGeom prst="straightConnector1">
            <a:avLst/>
          </a:prstGeom>
          <a:ln w="19050">
            <a:solidFill>
              <a:schemeClr val="accent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直接箭头连接符 80"/>
          <p:cNvCxnSpPr/>
          <p:nvPr/>
        </p:nvCxnSpPr>
        <p:spPr>
          <a:xfrm>
            <a:off x="2978334" y="3825516"/>
            <a:ext cx="464792" cy="0"/>
          </a:xfrm>
          <a:prstGeom prst="straightConnector1">
            <a:avLst/>
          </a:prstGeom>
          <a:ln w="19050">
            <a:solidFill>
              <a:schemeClr val="accent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直接箭头连接符 81"/>
          <p:cNvCxnSpPr/>
          <p:nvPr/>
        </p:nvCxnSpPr>
        <p:spPr>
          <a:xfrm>
            <a:off x="2978334" y="4642884"/>
            <a:ext cx="464792" cy="0"/>
          </a:xfrm>
          <a:prstGeom prst="straightConnector1">
            <a:avLst/>
          </a:prstGeom>
          <a:ln w="19050">
            <a:solidFill>
              <a:schemeClr val="accent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3" name="直接连接符 82">
            <a:extLst>
              <a:ext uri="{FF2B5EF4-FFF2-40B4-BE49-F238E27FC236}">
                <a16:creationId xmlns:a16="http://schemas.microsoft.com/office/drawing/2014/main" id="{994D0ECE-96D0-4B73-A079-2ACF138CE0B6}"/>
              </a:ext>
            </a:extLst>
          </p:cNvPr>
          <p:cNvSpPr>
            <a:spLocks noGrp="1"/>
          </p:cNvSpPr>
          <p:nvPr/>
        </p:nvSpPr>
        <p:spPr>
          <a:xfrm>
            <a:off x="2978334" y="3008149"/>
            <a:ext cx="0" cy="449476"/>
          </a:xfrm>
          <a:prstGeom prst="line">
            <a:avLst/>
          </a:prstGeom>
          <a:ln w="1905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sp>
      <p:sp>
        <p:nvSpPr>
          <p:cNvPr id="84" name="直接连接符 83">
            <a:extLst>
              <a:ext uri="{FF2B5EF4-FFF2-40B4-BE49-F238E27FC236}">
                <a16:creationId xmlns:a16="http://schemas.microsoft.com/office/drawing/2014/main" id="{AC75496E-5457-43F1-BF46-EEFDB42D4E8E}"/>
              </a:ext>
            </a:extLst>
          </p:cNvPr>
          <p:cNvSpPr>
            <a:spLocks noGrp="1"/>
          </p:cNvSpPr>
          <p:nvPr/>
        </p:nvSpPr>
        <p:spPr>
          <a:xfrm>
            <a:off x="2991584" y="3851160"/>
            <a:ext cx="0" cy="449476"/>
          </a:xfrm>
          <a:prstGeom prst="line">
            <a:avLst/>
          </a:prstGeom>
          <a:ln w="1905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sp>
      <p:sp>
        <p:nvSpPr>
          <p:cNvPr id="85" name="直接连接符 84">
            <a:extLst>
              <a:ext uri="{FF2B5EF4-FFF2-40B4-BE49-F238E27FC236}">
                <a16:creationId xmlns:a16="http://schemas.microsoft.com/office/drawing/2014/main" id="{B88F8FEE-5A97-49D9-820F-D8E1F1B18A1C}"/>
              </a:ext>
            </a:extLst>
          </p:cNvPr>
          <p:cNvSpPr>
            <a:spLocks noGrp="1"/>
          </p:cNvSpPr>
          <p:nvPr/>
        </p:nvSpPr>
        <p:spPr>
          <a:xfrm>
            <a:off x="2993682" y="4652156"/>
            <a:ext cx="0" cy="449476"/>
          </a:xfrm>
          <a:prstGeom prst="line">
            <a:avLst/>
          </a:prstGeom>
          <a:ln w="1905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sp>
      <p:sp>
        <p:nvSpPr>
          <p:cNvPr id="86" name="文本框 85">
            <a:extLst>
              <a:ext uri="{FF2B5EF4-FFF2-40B4-BE49-F238E27FC236}">
                <a16:creationId xmlns:a16="http://schemas.microsoft.com/office/drawing/2014/main" id="{D4939135-A0DE-D8AE-1979-76A4117E2A67}"/>
              </a:ext>
            </a:extLst>
          </p:cNvPr>
          <p:cNvSpPr>
            <a:spLocks noGrp="1"/>
          </p:cNvSpPr>
          <p:nvPr/>
        </p:nvSpPr>
        <p:spPr>
          <a:xfrm>
            <a:off x="2129766" y="2414300"/>
            <a:ext cx="843072" cy="584775"/>
          </a:xfrm>
          <a:prstGeom prst="rect">
            <a:avLst/>
          </a:prstGeom>
          <a:noFill/>
          <a:ln>
            <a:noFill/>
          </a:ln>
        </p:spPr>
        <p:txBody>
          <a:bodyPr wrap="square">
            <a:spAutoFit/>
          </a:bodyPr>
          <a:lstStyle/>
          <a:p>
            <a:pPr algn="r">
              <a:buNone/>
            </a:pPr>
            <a:r>
              <a:rPr sz="1600">
                <a:latin typeface="华文楷体"/>
                <a:ea typeface="华文楷体"/>
                <a:cs typeface="华文楷体"/>
              </a:rPr>
              <a:t>+热力环流</a:t>
            </a:r>
          </a:p>
        </p:txBody>
      </p:sp>
      <p:sp>
        <p:nvSpPr>
          <p:cNvPr id="87" name="文本框 86">
            <a:extLst>
              <a:ext uri="{FF2B5EF4-FFF2-40B4-BE49-F238E27FC236}">
                <a16:creationId xmlns:a16="http://schemas.microsoft.com/office/drawing/2014/main" id="{84376623-EC27-A55F-4A38-613E41F37AF2}"/>
              </a:ext>
            </a:extLst>
          </p:cNvPr>
          <p:cNvSpPr>
            <a:spLocks noGrp="1"/>
          </p:cNvSpPr>
          <p:nvPr/>
        </p:nvSpPr>
        <p:spPr>
          <a:xfrm>
            <a:off x="2183967" y="2966962"/>
            <a:ext cx="808724" cy="584775"/>
          </a:xfrm>
          <a:prstGeom prst="rect">
            <a:avLst/>
          </a:prstGeom>
          <a:noFill/>
          <a:ln>
            <a:noFill/>
          </a:ln>
        </p:spPr>
        <p:txBody>
          <a:bodyPr wrap="square">
            <a:spAutoFit/>
          </a:bodyPr>
          <a:lstStyle/>
          <a:p>
            <a:pPr algn="ctr">
              <a:buNone/>
            </a:pPr>
            <a:r>
              <a:rPr sz="1600">
                <a:latin typeface="华文楷体"/>
                <a:ea typeface="华文楷体"/>
                <a:cs typeface="华文楷体"/>
              </a:rPr>
              <a:t>+地转偏向力</a:t>
            </a:r>
          </a:p>
        </p:txBody>
      </p:sp>
      <p:sp>
        <p:nvSpPr>
          <p:cNvPr id="88" name="文本框 87">
            <a:extLst>
              <a:ext uri="{FF2B5EF4-FFF2-40B4-BE49-F238E27FC236}">
                <a16:creationId xmlns:a16="http://schemas.microsoft.com/office/drawing/2014/main" id="{1DE5911D-232A-BC16-3F2F-B31276EDA8B5}"/>
              </a:ext>
            </a:extLst>
          </p:cNvPr>
          <p:cNvSpPr>
            <a:spLocks noGrp="1"/>
          </p:cNvSpPr>
          <p:nvPr/>
        </p:nvSpPr>
        <p:spPr>
          <a:xfrm>
            <a:off x="2164108" y="3587149"/>
            <a:ext cx="827476" cy="830997"/>
          </a:xfrm>
          <a:prstGeom prst="rect">
            <a:avLst/>
          </a:prstGeom>
          <a:noFill/>
          <a:ln>
            <a:noFill/>
          </a:ln>
        </p:spPr>
        <p:txBody>
          <a:bodyPr wrap="square">
            <a:spAutoFit/>
          </a:bodyPr>
          <a:lstStyle/>
          <a:p>
            <a:pPr algn="ctr">
              <a:buNone/>
            </a:pPr>
            <a:r>
              <a:rPr sz="1600">
                <a:latin typeface="华文楷体"/>
                <a:ea typeface="华文楷体"/>
                <a:cs typeface="华文楷体"/>
              </a:rPr>
              <a:t>+太阳直射点的移动</a:t>
            </a:r>
          </a:p>
        </p:txBody>
      </p:sp>
      <p:sp>
        <p:nvSpPr>
          <p:cNvPr id="89" name="文本框 88">
            <a:extLst>
              <a:ext uri="{FF2B5EF4-FFF2-40B4-BE49-F238E27FC236}">
                <a16:creationId xmlns:a16="http://schemas.microsoft.com/office/drawing/2014/main" id="{C12A60A1-4316-B032-2B5B-AE13251529FF}"/>
              </a:ext>
            </a:extLst>
          </p:cNvPr>
          <p:cNvSpPr>
            <a:spLocks noGrp="1"/>
          </p:cNvSpPr>
          <p:nvPr/>
        </p:nvSpPr>
        <p:spPr>
          <a:xfrm>
            <a:off x="2189532" y="4473909"/>
            <a:ext cx="854702" cy="830997"/>
          </a:xfrm>
          <a:prstGeom prst="rect">
            <a:avLst/>
          </a:prstGeom>
          <a:noFill/>
          <a:ln>
            <a:noFill/>
          </a:ln>
        </p:spPr>
        <p:txBody>
          <a:bodyPr wrap="square">
            <a:spAutoFit/>
          </a:bodyPr>
          <a:lstStyle/>
          <a:p>
            <a:pPr algn="ctr">
              <a:buNone/>
            </a:pPr>
            <a:r>
              <a:rPr sz="1600">
                <a:latin typeface="华文楷体"/>
                <a:ea typeface="华文楷体"/>
                <a:cs typeface="华文楷体"/>
              </a:rPr>
              <a:t>+海陆热力性质差异</a:t>
            </a:r>
          </a:p>
        </p:txBody>
      </p:sp>
      <p:cxnSp>
        <p:nvCxnSpPr>
          <p:cNvPr id="230" name="直接箭头连接符 89"/>
          <p:cNvCxnSpPr/>
          <p:nvPr/>
        </p:nvCxnSpPr>
        <p:spPr>
          <a:xfrm>
            <a:off x="2978334" y="5789259"/>
            <a:ext cx="464792" cy="0"/>
          </a:xfrm>
          <a:prstGeom prst="straightConnector1">
            <a:avLst/>
          </a:prstGeom>
          <a:ln w="1905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1" name="直接箭头连接符 90"/>
          <p:cNvCxnSpPr/>
          <p:nvPr/>
        </p:nvCxnSpPr>
        <p:spPr>
          <a:xfrm>
            <a:off x="2978334" y="5486658"/>
            <a:ext cx="464792" cy="0"/>
          </a:xfrm>
          <a:prstGeom prst="straightConnector1">
            <a:avLst/>
          </a:prstGeom>
          <a:ln w="19050">
            <a:solidFill>
              <a:schemeClr val="accent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2" name="直接连接符 91">
            <a:extLst>
              <a:ext uri="{FF2B5EF4-FFF2-40B4-BE49-F238E27FC236}">
                <a16:creationId xmlns:a16="http://schemas.microsoft.com/office/drawing/2014/main" id="{7E454171-E7D9-4384-99B6-D749308407DE}"/>
              </a:ext>
            </a:extLst>
          </p:cNvPr>
          <p:cNvSpPr>
            <a:spLocks noGrp="1"/>
          </p:cNvSpPr>
          <p:nvPr/>
        </p:nvSpPr>
        <p:spPr>
          <a:xfrm>
            <a:off x="2993682" y="5507081"/>
            <a:ext cx="0" cy="282178"/>
          </a:xfrm>
          <a:prstGeom prst="line">
            <a:avLst/>
          </a:prstGeom>
          <a:ln w="1905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sp>
      <p:sp>
        <p:nvSpPr>
          <p:cNvPr id="93" name="文本框 92">
            <a:extLst>
              <a:ext uri="{FF2B5EF4-FFF2-40B4-BE49-F238E27FC236}">
                <a16:creationId xmlns:a16="http://schemas.microsoft.com/office/drawing/2014/main" id="{5934CFEF-55C2-2716-D2AC-5256A25A8ACB}"/>
              </a:ext>
            </a:extLst>
          </p:cNvPr>
          <p:cNvSpPr>
            <a:spLocks noGrp="1"/>
          </p:cNvSpPr>
          <p:nvPr/>
        </p:nvSpPr>
        <p:spPr>
          <a:xfrm>
            <a:off x="3845316" y="5659575"/>
            <a:ext cx="1120345" cy="338554"/>
          </a:xfrm>
          <a:prstGeom prst="rect">
            <a:avLst/>
          </a:prstGeom>
          <a:noFill/>
          <a:ln>
            <a:noFill/>
          </a:ln>
        </p:spPr>
        <p:txBody>
          <a:bodyPr wrap="square">
            <a:spAutoFit/>
          </a:bodyPr>
          <a:lstStyle/>
          <a:p>
            <a:pPr algn="ctr">
              <a:buNone/>
            </a:pPr>
            <a:r>
              <a:rPr sz="1600">
                <a:latin typeface="华文中宋"/>
                <a:ea typeface="华文中宋"/>
                <a:cs typeface="华文中宋"/>
              </a:rPr>
              <a:t>……</a:t>
            </a:r>
          </a:p>
        </p:txBody>
      </p:sp>
      <p:sp>
        <p:nvSpPr>
          <p:cNvPr id="94" name="矩形 93">
            <a:extLst>
              <a:ext uri="{FF2B5EF4-FFF2-40B4-BE49-F238E27FC236}">
                <a16:creationId xmlns:a16="http://schemas.microsoft.com/office/drawing/2014/main" id="{B6841888-49D9-343E-68F1-DF41A5CF43CA}"/>
              </a:ext>
            </a:extLst>
          </p:cNvPr>
          <p:cNvSpPr>
            <a:spLocks noGrp="1"/>
          </p:cNvSpPr>
          <p:nvPr/>
        </p:nvSpPr>
        <p:spPr>
          <a:xfrm>
            <a:off x="2129766" y="2394077"/>
            <a:ext cx="4491946" cy="3604052"/>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95" name="矩形 94">
            <a:extLst>
              <a:ext uri="{FF2B5EF4-FFF2-40B4-BE49-F238E27FC236}">
                <a16:creationId xmlns:a16="http://schemas.microsoft.com/office/drawing/2014/main" id="{6BC599D4-FCE4-5C53-7DEC-A44252189B96}"/>
              </a:ext>
            </a:extLst>
          </p:cNvPr>
          <p:cNvSpPr>
            <a:spLocks noGrp="1"/>
          </p:cNvSpPr>
          <p:nvPr/>
        </p:nvSpPr>
        <p:spPr>
          <a:xfrm>
            <a:off x="8085857" y="4289044"/>
            <a:ext cx="116085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tx1"/>
                </a:solidFill>
                <a:latin typeface="华文中宋"/>
                <a:ea typeface="华文中宋"/>
                <a:cs typeface="华文中宋"/>
              </a:rPr>
              <a:t>现象探索</a:t>
            </a:r>
          </a:p>
        </p:txBody>
      </p:sp>
      <p:sp>
        <p:nvSpPr>
          <p:cNvPr id="96" name="矩形 95">
            <a:extLst>
              <a:ext uri="{FF2B5EF4-FFF2-40B4-BE49-F238E27FC236}">
                <a16:creationId xmlns:a16="http://schemas.microsoft.com/office/drawing/2014/main" id="{AE4E0BDD-F52E-C7A6-C578-B02FE4496EDC}"/>
              </a:ext>
            </a:extLst>
          </p:cNvPr>
          <p:cNvSpPr>
            <a:spLocks noGrp="1"/>
          </p:cNvSpPr>
          <p:nvPr/>
        </p:nvSpPr>
        <p:spPr>
          <a:xfrm>
            <a:off x="8085857" y="3472616"/>
            <a:ext cx="116085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tx1"/>
                </a:solidFill>
                <a:latin typeface="华文中宋"/>
                <a:ea typeface="华文中宋"/>
                <a:cs typeface="华文中宋"/>
              </a:rPr>
              <a:t>史实学习</a:t>
            </a:r>
          </a:p>
        </p:txBody>
      </p:sp>
      <p:sp>
        <p:nvSpPr>
          <p:cNvPr id="97" name="矩形 96">
            <a:extLst>
              <a:ext uri="{FF2B5EF4-FFF2-40B4-BE49-F238E27FC236}">
                <a16:creationId xmlns:a16="http://schemas.microsoft.com/office/drawing/2014/main" id="{7F2342DA-9EC0-4CB6-7F56-217E4538665A}"/>
              </a:ext>
            </a:extLst>
          </p:cNvPr>
          <p:cNvSpPr>
            <a:spLocks noGrp="1"/>
          </p:cNvSpPr>
          <p:nvPr/>
        </p:nvSpPr>
        <p:spPr>
          <a:xfrm>
            <a:off x="8085857" y="5105472"/>
            <a:ext cx="116085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tx1"/>
                </a:solidFill>
                <a:latin typeface="华文中宋"/>
                <a:ea typeface="华文中宋"/>
                <a:cs typeface="华文中宋"/>
              </a:rPr>
              <a:t>实证验证</a:t>
            </a:r>
          </a:p>
        </p:txBody>
      </p:sp>
      <p:sp>
        <p:nvSpPr>
          <p:cNvPr id="98" name="矩形 97">
            <a:extLst>
              <a:ext uri="{FF2B5EF4-FFF2-40B4-BE49-F238E27FC236}">
                <a16:creationId xmlns:a16="http://schemas.microsoft.com/office/drawing/2014/main" id="{AA8DE875-0D78-194A-60AB-26A5E8CE346D}"/>
              </a:ext>
            </a:extLst>
          </p:cNvPr>
          <p:cNvSpPr>
            <a:spLocks noGrp="1"/>
          </p:cNvSpPr>
          <p:nvPr/>
        </p:nvSpPr>
        <p:spPr>
          <a:xfrm>
            <a:off x="8085857" y="2656188"/>
            <a:ext cx="1160859"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tx1"/>
                </a:solidFill>
                <a:latin typeface="华文中宋"/>
                <a:ea typeface="华文中宋"/>
                <a:cs typeface="华文中宋"/>
              </a:rPr>
              <a:t>科学史观</a:t>
            </a:r>
          </a:p>
        </p:txBody>
      </p:sp>
      <p:sp>
        <p:nvSpPr>
          <p:cNvPr id="99" name="矩形 98">
            <a:extLst>
              <a:ext uri="{FF2B5EF4-FFF2-40B4-BE49-F238E27FC236}">
                <a16:creationId xmlns:a16="http://schemas.microsoft.com/office/drawing/2014/main" id="{5D090B28-9200-E9FE-74F6-94720B4248EC}"/>
              </a:ext>
            </a:extLst>
          </p:cNvPr>
          <p:cNvSpPr>
            <a:spLocks noGrp="1"/>
          </p:cNvSpPr>
          <p:nvPr/>
        </p:nvSpPr>
        <p:spPr>
          <a:xfrm>
            <a:off x="7245803" y="2563140"/>
            <a:ext cx="499216" cy="3283294"/>
          </a:xfrm>
          <a:prstGeom prst="rect">
            <a:avLst/>
          </a:prstGeom>
          <a:solidFill>
            <a:schemeClr val="accent1">
              <a:lumMod val="75000"/>
            </a:schemeClr>
          </a:solid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000">
                <a:solidFill>
                  <a:schemeClr val="bg1"/>
                </a:solidFill>
                <a:latin typeface="华文中宋"/>
                <a:ea typeface="华文中宋"/>
                <a:cs typeface="华文中宋"/>
              </a:rPr>
              <a:t>科学史教育理念维度</a:t>
            </a:r>
          </a:p>
        </p:txBody>
      </p:sp>
      <p:sp>
        <p:nvSpPr>
          <p:cNvPr id="100" name="矩形 99">
            <a:extLst>
              <a:ext uri="{FF2B5EF4-FFF2-40B4-BE49-F238E27FC236}">
                <a16:creationId xmlns:a16="http://schemas.microsoft.com/office/drawing/2014/main" id="{73DE2090-EBC6-AA6C-6122-EEBDBD8AF76B}"/>
              </a:ext>
            </a:extLst>
          </p:cNvPr>
          <p:cNvSpPr>
            <a:spLocks noGrp="1"/>
          </p:cNvSpPr>
          <p:nvPr/>
        </p:nvSpPr>
        <p:spPr>
          <a:xfrm>
            <a:off x="9454875" y="4274179"/>
            <a:ext cx="2278567"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a:solidFill>
                  <a:schemeClr val="tx1"/>
                </a:solidFill>
                <a:latin typeface="华文楷体"/>
                <a:ea typeface="华文楷体"/>
                <a:cs typeface="华文楷体"/>
              </a:rPr>
              <a:t>以“地理现象”为引</a:t>
            </a:r>
          </a:p>
          <a:p>
            <a:pPr algn="ctr">
              <a:buNone/>
            </a:pPr>
            <a:r>
              <a:rPr sz="1600">
                <a:solidFill>
                  <a:schemeClr val="tx1"/>
                </a:solidFill>
                <a:latin typeface="华文楷体"/>
                <a:ea typeface="华文楷体"/>
                <a:cs typeface="华文楷体"/>
              </a:rPr>
              <a:t>以“探索原理”为线</a:t>
            </a:r>
          </a:p>
        </p:txBody>
      </p:sp>
      <p:sp>
        <p:nvSpPr>
          <p:cNvPr id="101" name="矩形 100">
            <a:extLst>
              <a:ext uri="{FF2B5EF4-FFF2-40B4-BE49-F238E27FC236}">
                <a16:creationId xmlns:a16="http://schemas.microsoft.com/office/drawing/2014/main" id="{4C1B2EBF-8514-8C0F-D648-5B8457F6BF29}"/>
              </a:ext>
            </a:extLst>
          </p:cNvPr>
          <p:cNvSpPr>
            <a:spLocks noGrp="1"/>
          </p:cNvSpPr>
          <p:nvPr/>
        </p:nvSpPr>
        <p:spPr>
          <a:xfrm>
            <a:off x="9454875" y="3457751"/>
            <a:ext cx="2278567"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a:solidFill>
                  <a:schemeClr val="tx1"/>
                </a:solidFill>
                <a:latin typeface="华文楷体"/>
                <a:ea typeface="华文楷体"/>
                <a:cs typeface="华文楷体"/>
              </a:rPr>
              <a:t>全球尺度大气环流理论</a:t>
            </a:r>
          </a:p>
          <a:p>
            <a:pPr algn="ctr">
              <a:buNone/>
            </a:pPr>
            <a:r>
              <a:rPr sz="1600">
                <a:solidFill>
                  <a:schemeClr val="tx1"/>
                </a:solidFill>
                <a:latin typeface="华文楷体"/>
                <a:ea typeface="华文楷体"/>
                <a:cs typeface="华文楷体"/>
              </a:rPr>
              <a:t>发现发展的历史</a:t>
            </a:r>
          </a:p>
        </p:txBody>
      </p:sp>
      <p:sp>
        <p:nvSpPr>
          <p:cNvPr id="102" name="矩形 101">
            <a:extLst>
              <a:ext uri="{FF2B5EF4-FFF2-40B4-BE49-F238E27FC236}">
                <a16:creationId xmlns:a16="http://schemas.microsoft.com/office/drawing/2014/main" id="{182F84A7-253E-DDBD-5D1B-42DFA7816B58}"/>
              </a:ext>
            </a:extLst>
          </p:cNvPr>
          <p:cNvSpPr>
            <a:spLocks noGrp="1"/>
          </p:cNvSpPr>
          <p:nvPr/>
        </p:nvSpPr>
        <p:spPr>
          <a:xfrm>
            <a:off x="9454875" y="5090607"/>
            <a:ext cx="2278567"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a:solidFill>
                  <a:schemeClr val="tx1"/>
                </a:solidFill>
                <a:latin typeface="华文楷体"/>
                <a:ea typeface="华文楷体"/>
                <a:cs typeface="华文楷体"/>
              </a:rPr>
              <a:t>面对已提出的假设</a:t>
            </a:r>
          </a:p>
          <a:p>
            <a:pPr algn="ctr">
              <a:buNone/>
            </a:pPr>
            <a:r>
              <a:rPr sz="1600">
                <a:solidFill>
                  <a:schemeClr val="tx1"/>
                </a:solidFill>
                <a:latin typeface="华文楷体"/>
                <a:ea typeface="华文楷体"/>
                <a:cs typeface="华文楷体"/>
              </a:rPr>
              <a:t>运用地理实证验证</a:t>
            </a:r>
          </a:p>
        </p:txBody>
      </p:sp>
      <p:sp>
        <p:nvSpPr>
          <p:cNvPr id="103" name="矩形 102">
            <a:extLst>
              <a:ext uri="{FF2B5EF4-FFF2-40B4-BE49-F238E27FC236}">
                <a16:creationId xmlns:a16="http://schemas.microsoft.com/office/drawing/2014/main" id="{3C0FCCE9-E64C-81FF-80CE-7D09501105D3}"/>
              </a:ext>
            </a:extLst>
          </p:cNvPr>
          <p:cNvSpPr>
            <a:spLocks noGrp="1"/>
          </p:cNvSpPr>
          <p:nvPr/>
        </p:nvSpPr>
        <p:spPr>
          <a:xfrm>
            <a:off x="9454875" y="2641323"/>
            <a:ext cx="2278567" cy="609600"/>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a:solidFill>
                  <a:schemeClr val="tx1"/>
                </a:solidFill>
                <a:latin typeface="华文楷体"/>
                <a:ea typeface="华文楷体"/>
                <a:cs typeface="华文楷体"/>
              </a:rPr>
              <a:t>不懈求知与发展的眼光</a:t>
            </a:r>
          </a:p>
        </p:txBody>
      </p:sp>
      <p:cxnSp>
        <p:nvCxnSpPr>
          <p:cNvPr id="244" name="连接符: 肘形 103"/>
          <p:cNvCxnSpPr>
            <a:stCxn id="99" idx="3"/>
            <a:endCxn id="98" idx="1"/>
          </p:cNvCxnSpPr>
          <p:nvPr/>
        </p:nvCxnSpPr>
        <p:spPr>
          <a:xfrm flipV="1">
            <a:off x="7745019" y="2960988"/>
            <a:ext cx="340838" cy="1243799"/>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5" name="连接符: 肘形 104"/>
          <p:cNvCxnSpPr>
            <a:stCxn id="99" idx="3"/>
            <a:endCxn id="96" idx="1"/>
          </p:cNvCxnSpPr>
          <p:nvPr/>
        </p:nvCxnSpPr>
        <p:spPr>
          <a:xfrm flipV="1">
            <a:off x="7745019" y="3777416"/>
            <a:ext cx="340838" cy="427371"/>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6" name="连接符: 肘形 105"/>
          <p:cNvCxnSpPr>
            <a:stCxn id="99" idx="3"/>
            <a:endCxn id="97" idx="1"/>
          </p:cNvCxnSpPr>
          <p:nvPr/>
        </p:nvCxnSpPr>
        <p:spPr>
          <a:xfrm>
            <a:off x="7745019" y="4204787"/>
            <a:ext cx="340838" cy="1205485"/>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7" name="连接符: 肘形 106"/>
          <p:cNvCxnSpPr>
            <a:stCxn id="99" idx="3"/>
            <a:endCxn id="95" idx="1"/>
          </p:cNvCxnSpPr>
          <p:nvPr/>
        </p:nvCxnSpPr>
        <p:spPr>
          <a:xfrm>
            <a:off x="7745019" y="4204787"/>
            <a:ext cx="340838" cy="389057"/>
          </a:xfrm>
          <a:prstGeom prst="bentConnector3">
            <a:avLst/>
          </a:prstGeom>
          <a:ln w="1905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8" name="矩形 107">
            <a:extLst>
              <a:ext uri="{FF2B5EF4-FFF2-40B4-BE49-F238E27FC236}">
                <a16:creationId xmlns:a16="http://schemas.microsoft.com/office/drawing/2014/main" id="{7CDBB192-3044-9E3B-BD2A-DCA96D20285F}"/>
              </a:ext>
            </a:extLst>
          </p:cNvPr>
          <p:cNvSpPr>
            <a:spLocks noGrp="1"/>
          </p:cNvSpPr>
          <p:nvPr/>
        </p:nvSpPr>
        <p:spPr>
          <a:xfrm>
            <a:off x="7062505" y="2393970"/>
            <a:ext cx="4883511" cy="3604052"/>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17" name="箭头: 上下 116">
            <a:extLst>
              <a:ext uri="{FF2B5EF4-FFF2-40B4-BE49-F238E27FC236}">
                <a16:creationId xmlns:a16="http://schemas.microsoft.com/office/drawing/2014/main" id="{0DC3FA28-DDF0-B5B1-6F31-30605D25CF27}"/>
              </a:ext>
            </a:extLst>
          </p:cNvPr>
          <p:cNvSpPr>
            <a:spLocks noGrp="1"/>
          </p:cNvSpPr>
          <p:nvPr/>
        </p:nvSpPr>
        <p:spPr>
          <a:xfrm rot="5400000">
            <a:off x="6752420" y="3912631"/>
            <a:ext cx="174493" cy="384828"/>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8" name="矩形 117">
            <a:extLst>
              <a:ext uri="{FF2B5EF4-FFF2-40B4-BE49-F238E27FC236}">
                <a16:creationId xmlns:a16="http://schemas.microsoft.com/office/drawing/2014/main" id="{78D9A4A7-676D-B383-3153-6FFBB1203F6E}"/>
              </a:ext>
            </a:extLst>
          </p:cNvPr>
          <p:cNvSpPr>
            <a:spLocks noGrp="1"/>
          </p:cNvSpPr>
          <p:nvPr/>
        </p:nvSpPr>
        <p:spPr>
          <a:xfrm>
            <a:off x="4255966" y="1300480"/>
            <a:ext cx="5507691" cy="535698"/>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2800">
                <a:solidFill>
                  <a:srgbClr val="2A4982"/>
                </a:solidFill>
                <a:latin typeface="Times New Roman"/>
                <a:ea typeface="Times New Roman"/>
                <a:cs typeface="Times New Roman"/>
              </a:rPr>
              <a:t>HPS 教育 </a:t>
            </a:r>
            <a:r>
              <a:rPr sz="2000">
                <a:solidFill>
                  <a:schemeClr val="tx1"/>
                </a:solidFill>
                <a:latin typeface="华文中宋"/>
                <a:ea typeface="华文中宋"/>
                <a:cs typeface="华文中宋"/>
              </a:rPr>
              <a:t>融合《气压带和风带》课程教学</a:t>
            </a:r>
          </a:p>
        </p:txBody>
      </p:sp>
      <p:sp>
        <p:nvSpPr>
          <p:cNvPr id="31" name="直接连接符 30">
            <a:extLst>
              <a:ext uri="{FF2B5EF4-FFF2-40B4-BE49-F238E27FC236}">
                <a16:creationId xmlns:a16="http://schemas.microsoft.com/office/drawing/2014/main" id="{191AA5A6-8C7F-4AA5-8BA3-5AEED19057B2}"/>
              </a:ext>
            </a:extLst>
          </p:cNvPr>
          <p:cNvSpPr>
            <a:spLocks noGrp="1"/>
          </p:cNvSpPr>
          <p:nvPr/>
        </p:nvSpPr>
        <p:spPr>
          <a:xfrm>
            <a:off x="2099449"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129" name="矩形 128">
            <a:extLst>
              <a:ext uri="{FF2B5EF4-FFF2-40B4-BE49-F238E27FC236}">
                <a16:creationId xmlns:a16="http://schemas.microsoft.com/office/drawing/2014/main" id="{A4EB6387-6D5F-9108-BB2D-E3979416AF30}"/>
              </a:ext>
            </a:extLst>
          </p:cNvPr>
          <p:cNvSpPr>
            <a:spLocks noGrp="1"/>
          </p:cNvSpPr>
          <p:nvPr/>
        </p:nvSpPr>
        <p:spPr>
          <a:xfrm>
            <a:off x="6490319" y="1780903"/>
            <a:ext cx="5507691" cy="535698"/>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a:solidFill>
                  <a:schemeClr val="accent1">
                    <a:lumMod val="75000"/>
                  </a:schemeClr>
                </a:solidFill>
                <a:latin typeface="华文楷体"/>
                <a:ea typeface="华文楷体"/>
                <a:cs typeface="华文楷体"/>
              </a:rPr>
              <a:t>——启发学生像地学家一样思考</a:t>
            </a:r>
            <a:endParaRPr sz="1400">
              <a:solidFill>
                <a:schemeClr val="accent1">
                  <a:lumMod val="75000"/>
                </a:schemeClr>
              </a:solidFill>
              <a:latin typeface="华文楷体"/>
              <a:ea typeface="华文楷体"/>
              <a:cs typeface="华文楷体"/>
            </a:endParaRPr>
          </a:p>
        </p:txBody>
      </p:sp>
      <p:sp>
        <p:nvSpPr>
          <p:cNvPr id="12" name="矩形 11">
            <a:extLst>
              <a:ext uri="{FF2B5EF4-FFF2-40B4-BE49-F238E27FC236}">
                <a16:creationId xmlns:a16="http://schemas.microsoft.com/office/drawing/2014/main" id="{6BA81DD7-03FE-7873-B613-AD6585FDA690}"/>
              </a:ext>
            </a:extLst>
          </p:cNvPr>
          <p:cNvSpPr>
            <a:spLocks noGrp="1"/>
          </p:cNvSpPr>
          <p:nvPr/>
        </p:nvSpPr>
        <p:spPr>
          <a:xfrm>
            <a:off x="2833109" y="6178773"/>
            <a:ext cx="8034886" cy="535698"/>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a:solidFill>
                  <a:schemeClr val="accent1">
                    <a:lumMod val="75000"/>
                  </a:schemeClr>
                </a:solidFill>
                <a:latin typeface="华文楷体"/>
                <a:ea typeface="华文楷体"/>
                <a:cs typeface="华文楷体"/>
              </a:rPr>
              <a:t>注：因课程时长限制，本节课仅讲授第一课时，讲解至三圈环流模型</a:t>
            </a:r>
            <a:endParaRPr sz="1200">
              <a:solidFill>
                <a:schemeClr val="accent1">
                  <a:lumMod val="75000"/>
                </a:schemeClr>
              </a:solidFill>
              <a:latin typeface="华文楷体"/>
              <a:ea typeface="华文楷体"/>
              <a:cs typeface="华文楷体"/>
            </a:endParaRPr>
          </a:p>
        </p:txBody>
      </p:sp>
      <p:pic>
        <p:nvPicPr>
          <p:cNvPr id="254" name="图片 13"/>
          <p:cNvPicPr>
            <a:picLocks noChangeAspect="1"/>
          </p:cNvPicPr>
          <p:nvPr/>
        </p:nvPicPr>
        <p:blipFill>
          <a:blip r:embed="rId4"/>
          <a:stretch>
            <a:fillRect/>
          </a:stretch>
        </p:blipFill>
        <p:spPr>
          <a:xfrm>
            <a:off x="3320145" y="949813"/>
            <a:ext cx="987521" cy="1396967"/>
          </a:xfrm>
          <a:prstGeom prst="rect">
            <a:avLst/>
          </a:prstGeom>
        </p:spPr>
      </p:pic>
    </p:spTree>
    <p:extLst>
      <p:ext uri="{BB962C8B-B14F-4D97-AF65-F5344CB8AC3E}">
        <p14:creationId xmlns:p14="http://schemas.microsoft.com/office/powerpoint/2010/main" val="386103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箭头: 五边形 4">
            <a:extLst>
              <a:ext uri="{FF2B5EF4-FFF2-40B4-BE49-F238E27FC236}">
                <a16:creationId xmlns:a16="http://schemas.microsoft.com/office/drawing/2014/main" id="{17963371-FDBA-0336-B1E4-2D1B1639C041}"/>
              </a:ext>
            </a:extLst>
          </p:cNvPr>
          <p:cNvSpPr>
            <a:spLocks noGrp="1"/>
          </p:cNvSpPr>
          <p:nvPr/>
        </p:nvSpPr>
        <p:spPr>
          <a:xfrm>
            <a:off x="0" y="1611090"/>
            <a:ext cx="1894114" cy="624840"/>
          </a:xfrm>
          <a:prstGeom prst="homePlate">
            <a:avLst/>
          </a:prstGeom>
          <a:no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7" name="箭头: 五边形 6">
            <a:extLst>
              <a:ext uri="{FF2B5EF4-FFF2-40B4-BE49-F238E27FC236}">
                <a16:creationId xmlns:a16="http://schemas.microsoft.com/office/drawing/2014/main" id="{5E2703AF-CDA1-4B82-153A-9B66D9365BBA}"/>
              </a:ext>
            </a:extLst>
          </p:cNvPr>
          <p:cNvSpPr>
            <a:spLocks noGrp="1"/>
          </p:cNvSpPr>
          <p:nvPr/>
        </p:nvSpPr>
        <p:spPr>
          <a:xfrm>
            <a:off x="0" y="2749009"/>
            <a:ext cx="1894114" cy="624840"/>
          </a:xfrm>
          <a:prstGeom prst="homePlat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E7AAAA9D-7835-41B6-81D6-659FE467B806}"/>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47" name="图片 3"/>
          <p:cNvPicPr>
            <a:picLocks noChangeAspect="1"/>
          </p:cNvPicPr>
          <p:nvPr/>
        </p:nvPicPr>
        <p:blipFill>
          <a:blip r:embed="rId3"/>
          <a:stretch>
            <a:fillRect/>
          </a:stretch>
        </p:blipFill>
        <p:spPr>
          <a:xfrm>
            <a:off x="482914" y="5331"/>
            <a:ext cx="964887" cy="1058239"/>
          </a:xfrm>
          <a:prstGeom prst="rect">
            <a:avLst/>
          </a:prstGeom>
        </p:spPr>
      </p:pic>
      <p:sp>
        <p:nvSpPr>
          <p:cNvPr id="3" name="文本框 2">
            <a:extLst>
              <a:ext uri="{FF2B5EF4-FFF2-40B4-BE49-F238E27FC236}">
                <a16:creationId xmlns:a16="http://schemas.microsoft.com/office/drawing/2014/main" id="{0399BF1F-CE41-1586-6930-4A4EA9FD7718}"/>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20000"/>
                    <a:lumOff val="80000"/>
                  </a:schemeClr>
                </a:solidFill>
                <a:latin typeface="华文中宋"/>
                <a:ea typeface="华文中宋"/>
                <a:cs typeface="华文中宋"/>
              </a:rPr>
              <a:t>教学理念</a:t>
            </a:r>
          </a:p>
        </p:txBody>
      </p:sp>
      <p:sp>
        <p:nvSpPr>
          <p:cNvPr id="6" name="文本框 5">
            <a:extLst>
              <a:ext uri="{FF2B5EF4-FFF2-40B4-BE49-F238E27FC236}">
                <a16:creationId xmlns:a16="http://schemas.microsoft.com/office/drawing/2014/main" id="{F79601E0-4064-AAF2-36BE-61684B1938C8}"/>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教材与学情</a:t>
            </a:r>
          </a:p>
        </p:txBody>
      </p:sp>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2378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说课标与教材内容：需达到理解水平的原理性章节</a:t>
            </a:r>
          </a:p>
        </p:txBody>
      </p:sp>
      <p:sp>
        <p:nvSpPr>
          <p:cNvPr id="13" name="矩形 12">
            <a:extLst>
              <a:ext uri="{FF2B5EF4-FFF2-40B4-BE49-F238E27FC236}">
                <a16:creationId xmlns:a16="http://schemas.microsoft.com/office/drawing/2014/main" id="{0AB952F7-D39A-1BE2-2647-DFDB884557A3}"/>
              </a:ext>
            </a:extLst>
          </p:cNvPr>
          <p:cNvSpPr>
            <a:spLocks noGrp="1"/>
          </p:cNvSpPr>
          <p:nvPr/>
        </p:nvSpPr>
        <p:spPr>
          <a:xfrm>
            <a:off x="2164080" y="4625283"/>
            <a:ext cx="4566343" cy="1843902"/>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6" name="文本框 15">
            <a:extLst>
              <a:ext uri="{FF2B5EF4-FFF2-40B4-BE49-F238E27FC236}">
                <a16:creationId xmlns:a16="http://schemas.microsoft.com/office/drawing/2014/main" id="{C3602EE7-C4AF-6EF4-C9DB-36FBB77D0868}"/>
              </a:ext>
            </a:extLst>
          </p:cNvPr>
          <p:cNvSpPr>
            <a:spLocks noGrp="1"/>
          </p:cNvSpPr>
          <p:nvPr/>
        </p:nvSpPr>
        <p:spPr>
          <a:xfrm>
            <a:off x="3316461" y="1204399"/>
            <a:ext cx="7699544"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课程标准：</a:t>
            </a:r>
            <a:r>
              <a:rPr sz="2400">
                <a:solidFill>
                  <a:schemeClr val="accent1">
                    <a:lumMod val="75000"/>
                  </a:schemeClr>
                </a:solidFill>
                <a:latin typeface="Times New Roman"/>
                <a:ea typeface="Times New Roman"/>
                <a:cs typeface="Times New Roman"/>
              </a:rPr>
              <a:t>Ⅰ-1.5  运用示意图，说明气压带、风带的分布</a:t>
            </a:r>
          </a:p>
        </p:txBody>
      </p:sp>
      <p:pic>
        <p:nvPicPr>
          <p:cNvPr id="155" name="图片 20"/>
          <p:cNvPicPr>
            <a:picLocks noChangeAspect="1"/>
          </p:cNvPicPr>
          <p:nvPr/>
        </p:nvPicPr>
        <p:blipFill rotWithShape="1">
          <a:blip r:embed="rId4"/>
          <a:srcRect b="10751"/>
          <a:stretch/>
        </p:blipFill>
        <p:spPr>
          <a:xfrm>
            <a:off x="2881994" y="890154"/>
            <a:ext cx="952429" cy="1044276"/>
          </a:xfrm>
          <a:prstGeom prst="rect">
            <a:avLst/>
          </a:prstGeom>
        </p:spPr>
      </p:pic>
      <p:sp>
        <p:nvSpPr>
          <p:cNvPr id="35" name="矩形 34">
            <a:extLst>
              <a:ext uri="{FF2B5EF4-FFF2-40B4-BE49-F238E27FC236}">
                <a16:creationId xmlns:a16="http://schemas.microsoft.com/office/drawing/2014/main" id="{F00E1A5B-3C25-78AD-0E60-603CEAFFCD27}"/>
              </a:ext>
            </a:extLst>
          </p:cNvPr>
          <p:cNvSpPr>
            <a:spLocks noGrp="1"/>
          </p:cNvSpPr>
          <p:nvPr/>
        </p:nvSpPr>
        <p:spPr>
          <a:xfrm>
            <a:off x="2164080" y="2072530"/>
            <a:ext cx="4252038" cy="1500167"/>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36" name="矩形 35">
            <a:extLst>
              <a:ext uri="{FF2B5EF4-FFF2-40B4-BE49-F238E27FC236}">
                <a16:creationId xmlns:a16="http://schemas.microsoft.com/office/drawing/2014/main" id="{11622CE1-24F1-986A-22AA-7D49A9AB6F9C}"/>
              </a:ext>
            </a:extLst>
          </p:cNvPr>
          <p:cNvSpPr>
            <a:spLocks noGrp="1"/>
          </p:cNvSpPr>
          <p:nvPr/>
        </p:nvSpPr>
        <p:spPr>
          <a:xfrm>
            <a:off x="6686084" y="2068592"/>
            <a:ext cx="4946800" cy="1500167"/>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37" name="文本框 36">
            <a:extLst>
              <a:ext uri="{FF2B5EF4-FFF2-40B4-BE49-F238E27FC236}">
                <a16:creationId xmlns:a16="http://schemas.microsoft.com/office/drawing/2014/main" id="{7E5D900F-7BCB-5A25-2AFD-7DDF451EF198}"/>
              </a:ext>
            </a:extLst>
          </p:cNvPr>
          <p:cNvSpPr>
            <a:spLocks noGrp="1"/>
          </p:cNvSpPr>
          <p:nvPr/>
        </p:nvSpPr>
        <p:spPr>
          <a:xfrm>
            <a:off x="2254091" y="2099124"/>
            <a:ext cx="4070587" cy="1335815"/>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行为条件：</a:t>
            </a:r>
            <a:r>
              <a:rPr>
                <a:latin typeface="Times New Roman"/>
                <a:ea typeface="Times New Roman"/>
                <a:cs typeface="Times New Roman"/>
              </a:rPr>
              <a:t>需通过PPT动图、板书绘图、学案等形式充分使用气压带和风带分布示意图</a:t>
            </a:r>
            <a:r>
              <a:rPr>
                <a:solidFill>
                  <a:schemeClr val="accent1">
                    <a:lumMod val="75000"/>
                  </a:schemeClr>
                </a:solidFill>
                <a:latin typeface="Times New Roman"/>
                <a:ea typeface="Times New Roman"/>
                <a:cs typeface="Times New Roman"/>
              </a:rPr>
              <a:t>将抽象原理形象化、直观化</a:t>
            </a:r>
          </a:p>
        </p:txBody>
      </p:sp>
      <p:sp>
        <p:nvSpPr>
          <p:cNvPr id="38" name="文本框 37">
            <a:extLst>
              <a:ext uri="{FF2B5EF4-FFF2-40B4-BE49-F238E27FC236}">
                <a16:creationId xmlns:a16="http://schemas.microsoft.com/office/drawing/2014/main" id="{B39986DA-2D3E-D098-3C67-A3437C5BF795}"/>
              </a:ext>
            </a:extLst>
          </p:cNvPr>
          <p:cNvSpPr>
            <a:spLocks noGrp="1"/>
          </p:cNvSpPr>
          <p:nvPr/>
        </p:nvSpPr>
        <p:spPr>
          <a:xfrm>
            <a:off x="6730423" y="2099124"/>
            <a:ext cx="4795533" cy="1335815"/>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行为动词：</a:t>
            </a:r>
            <a:r>
              <a:rPr>
                <a:latin typeface="Times New Roman"/>
                <a:ea typeface="Times New Roman"/>
                <a:cs typeface="Times New Roman"/>
              </a:rPr>
              <a:t>达到</a:t>
            </a:r>
            <a:r>
              <a:rPr>
                <a:solidFill>
                  <a:schemeClr val="accent1">
                    <a:lumMod val="75000"/>
                  </a:schemeClr>
                </a:solidFill>
                <a:latin typeface="Times New Roman"/>
                <a:ea typeface="Times New Roman"/>
                <a:cs typeface="Times New Roman"/>
              </a:rPr>
              <a:t>理解</a:t>
            </a:r>
            <a:r>
              <a:rPr>
                <a:latin typeface="Times New Roman"/>
                <a:ea typeface="Times New Roman"/>
                <a:cs typeface="Times New Roman"/>
              </a:rPr>
              <a:t>水平，需通过科学史情境设计、教具制作、问题解决等厘清本质逻辑，培养学生的探究地理原理的能力和思维</a:t>
            </a:r>
            <a:endParaRPr kern="100">
              <a:latin typeface="Times New Roman"/>
              <a:ea typeface="Times New Roman"/>
              <a:cs typeface="Times New Roman"/>
            </a:endParaRPr>
          </a:p>
        </p:txBody>
      </p:sp>
      <p:cxnSp>
        <p:nvCxnSpPr>
          <p:cNvPr id="160" name="直接连接符 43"/>
          <p:cNvCxnSpPr>
            <a:endCxn id="16" idx="2"/>
          </p:cNvCxnSpPr>
          <p:nvPr/>
        </p:nvCxnSpPr>
        <p:spPr>
          <a:xfrm>
            <a:off x="5701292" y="1657353"/>
            <a:ext cx="1487922"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5" name="直接连接符 44">
            <a:extLst>
              <a:ext uri="{FF2B5EF4-FFF2-40B4-BE49-F238E27FC236}">
                <a16:creationId xmlns:a16="http://schemas.microsoft.com/office/drawing/2014/main" id="{BC512FFD-0856-472F-9CF8-97D16434525E}"/>
              </a:ext>
            </a:extLst>
          </p:cNvPr>
          <p:cNvSpPr>
            <a:spLocks noGrp="1"/>
          </p:cNvSpPr>
          <p:nvPr/>
        </p:nvSpPr>
        <p:spPr>
          <a:xfrm>
            <a:off x="5701292" y="1687833"/>
            <a:ext cx="1487922"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sp>
      <p:sp>
        <p:nvSpPr>
          <p:cNvPr id="48" name="直接连接符 47">
            <a:extLst>
              <a:ext uri="{FF2B5EF4-FFF2-40B4-BE49-F238E27FC236}">
                <a16:creationId xmlns:a16="http://schemas.microsoft.com/office/drawing/2014/main" id="{CD3FD561-C6A8-4EAB-858A-A35964634209}"/>
              </a:ext>
            </a:extLst>
          </p:cNvPr>
          <p:cNvSpPr>
            <a:spLocks noGrp="1"/>
          </p:cNvSpPr>
          <p:nvPr/>
        </p:nvSpPr>
        <p:spPr>
          <a:xfrm>
            <a:off x="7520884" y="1644271"/>
            <a:ext cx="595827"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sp>
      <p:sp>
        <p:nvSpPr>
          <p:cNvPr id="49" name="直接连接符 48">
            <a:extLst>
              <a:ext uri="{FF2B5EF4-FFF2-40B4-BE49-F238E27FC236}">
                <a16:creationId xmlns:a16="http://schemas.microsoft.com/office/drawing/2014/main" id="{02706792-7D86-4C3E-A2AF-2C6F57231BFD}"/>
              </a:ext>
            </a:extLst>
          </p:cNvPr>
          <p:cNvSpPr>
            <a:spLocks noGrp="1"/>
          </p:cNvSpPr>
          <p:nvPr/>
        </p:nvSpPr>
        <p:spPr>
          <a:xfrm>
            <a:off x="7520884" y="1674064"/>
            <a:ext cx="595827"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sp>
      <p:sp>
        <p:nvSpPr>
          <p:cNvPr id="58" name="直接连接符 57">
            <a:extLst>
              <a:ext uri="{FF2B5EF4-FFF2-40B4-BE49-F238E27FC236}">
                <a16:creationId xmlns:a16="http://schemas.microsoft.com/office/drawing/2014/main" id="{5B1857A4-189E-49A4-9F85-875A0C00F1E1}"/>
              </a:ext>
            </a:extLst>
          </p:cNvPr>
          <p:cNvSpPr>
            <a:spLocks noGrp="1"/>
          </p:cNvSpPr>
          <p:nvPr/>
        </p:nvSpPr>
        <p:spPr>
          <a:xfrm>
            <a:off x="6416118" y="1691874"/>
            <a:ext cx="0" cy="12600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sp>
      <p:cxnSp>
        <p:nvCxnSpPr>
          <p:cNvPr id="165" name="连接符: 肘形 59"/>
          <p:cNvCxnSpPr>
            <a:endCxn id="35" idx="0"/>
          </p:cNvCxnSpPr>
          <p:nvPr/>
        </p:nvCxnSpPr>
        <p:spPr>
          <a:xfrm rot="10800000" flipV="1">
            <a:off x="4290100" y="1812868"/>
            <a:ext cx="2126019" cy="259661"/>
          </a:xfrm>
          <a:prstGeom prst="bentConnector2">
            <a:avLst/>
          </a:prstGeom>
          <a:ln w="127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直接连接符 63">
            <a:extLst>
              <a:ext uri="{FF2B5EF4-FFF2-40B4-BE49-F238E27FC236}">
                <a16:creationId xmlns:a16="http://schemas.microsoft.com/office/drawing/2014/main" id="{D4E4A724-D86C-41E0-BF3C-228759C256AE}"/>
              </a:ext>
            </a:extLst>
          </p:cNvPr>
          <p:cNvSpPr>
            <a:spLocks noGrp="1"/>
          </p:cNvSpPr>
          <p:nvPr/>
        </p:nvSpPr>
        <p:spPr>
          <a:xfrm>
            <a:off x="7806768" y="1682802"/>
            <a:ext cx="0" cy="12600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sp>
      <p:cxnSp>
        <p:nvCxnSpPr>
          <p:cNvPr id="167" name="连接符: 肘形 65"/>
          <p:cNvCxnSpPr/>
          <p:nvPr/>
        </p:nvCxnSpPr>
        <p:spPr>
          <a:xfrm>
            <a:off x="7806768" y="1820310"/>
            <a:ext cx="1321422" cy="267928"/>
          </a:xfrm>
          <a:prstGeom prst="bentConnector2">
            <a:avLst/>
          </a:prstGeom>
          <a:ln w="127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9" name="文本框 78">
            <a:extLst>
              <a:ext uri="{FF2B5EF4-FFF2-40B4-BE49-F238E27FC236}">
                <a16:creationId xmlns:a16="http://schemas.microsoft.com/office/drawing/2014/main" id="{51BC18C1-BC7B-A9A9-769B-E903320B6050}"/>
              </a:ext>
            </a:extLst>
          </p:cNvPr>
          <p:cNvSpPr>
            <a:spLocks noGrp="1"/>
          </p:cNvSpPr>
          <p:nvPr/>
        </p:nvSpPr>
        <p:spPr>
          <a:xfrm>
            <a:off x="3958725" y="3884685"/>
            <a:ext cx="6647974"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教材内容：</a:t>
            </a:r>
            <a:r>
              <a:rPr sz="2400">
                <a:solidFill>
                  <a:schemeClr val="accent1">
                    <a:lumMod val="75000"/>
                  </a:schemeClr>
                </a:solidFill>
                <a:latin typeface="Times New Roman"/>
                <a:ea typeface="Times New Roman"/>
                <a:cs typeface="Times New Roman"/>
              </a:rPr>
              <a:t>行星风系（三圈环流）的形成与分布</a:t>
            </a:r>
          </a:p>
        </p:txBody>
      </p:sp>
      <p:pic>
        <p:nvPicPr>
          <p:cNvPr id="169" name="图片 92"/>
          <p:cNvPicPr>
            <a:picLocks noChangeAspect="1"/>
          </p:cNvPicPr>
          <p:nvPr/>
        </p:nvPicPr>
        <p:blipFill rotWithShape="1">
          <a:blip r:embed="rId5"/>
          <a:srcRect b="41927"/>
          <a:stretch/>
        </p:blipFill>
        <p:spPr>
          <a:xfrm>
            <a:off x="3324935" y="3853112"/>
            <a:ext cx="613626" cy="504104"/>
          </a:xfrm>
          <a:prstGeom prst="rect">
            <a:avLst/>
          </a:prstGeom>
        </p:spPr>
      </p:pic>
      <p:sp>
        <p:nvSpPr>
          <p:cNvPr id="95" name="矩形 94">
            <a:extLst>
              <a:ext uri="{FF2B5EF4-FFF2-40B4-BE49-F238E27FC236}">
                <a16:creationId xmlns:a16="http://schemas.microsoft.com/office/drawing/2014/main" id="{FF748CE4-EC87-9935-015A-6E34FA423E60}"/>
              </a:ext>
            </a:extLst>
          </p:cNvPr>
          <p:cNvSpPr>
            <a:spLocks noGrp="1"/>
          </p:cNvSpPr>
          <p:nvPr/>
        </p:nvSpPr>
        <p:spPr>
          <a:xfrm>
            <a:off x="6964954" y="4626122"/>
            <a:ext cx="4667930" cy="1843062"/>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96" name="文本框 95">
            <a:extLst>
              <a:ext uri="{FF2B5EF4-FFF2-40B4-BE49-F238E27FC236}">
                <a16:creationId xmlns:a16="http://schemas.microsoft.com/office/drawing/2014/main" id="{BC2864FD-A64B-C208-DEFC-A369434AF724}"/>
              </a:ext>
            </a:extLst>
          </p:cNvPr>
          <p:cNvSpPr>
            <a:spLocks noGrp="1"/>
          </p:cNvSpPr>
          <p:nvPr/>
        </p:nvSpPr>
        <p:spPr>
          <a:xfrm>
            <a:off x="2186129" y="4604238"/>
            <a:ext cx="4421500" cy="1751313"/>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结构与地位：</a:t>
            </a:r>
            <a:r>
              <a:rPr>
                <a:latin typeface="Times New Roman"/>
                <a:ea typeface="Times New Roman"/>
                <a:cs typeface="Times New Roman"/>
              </a:rPr>
              <a:t>自然地理</a:t>
            </a:r>
            <a:r>
              <a:rPr>
                <a:solidFill>
                  <a:schemeClr val="accent1">
                    <a:lumMod val="75000"/>
                  </a:schemeClr>
                </a:solidFill>
                <a:latin typeface="Times New Roman"/>
                <a:ea typeface="Times New Roman"/>
                <a:cs typeface="Times New Roman"/>
              </a:rPr>
              <a:t>机理性章节</a:t>
            </a:r>
            <a:r>
              <a:rPr>
                <a:latin typeface="Times New Roman"/>
                <a:ea typeface="Times New Roman"/>
                <a:cs typeface="Times New Roman"/>
              </a:rPr>
              <a:t>，大气模块的核心内容，</a:t>
            </a:r>
            <a:r>
              <a:rPr>
                <a:solidFill>
                  <a:schemeClr val="accent1">
                    <a:lumMod val="75000"/>
                  </a:schemeClr>
                </a:solidFill>
                <a:latin typeface="Times New Roman"/>
                <a:ea typeface="Times New Roman"/>
                <a:cs typeface="Times New Roman"/>
              </a:rPr>
              <a:t>抽象性强，难度较高，地位重要</a:t>
            </a:r>
            <a:r>
              <a:rPr>
                <a:latin typeface="Times New Roman"/>
                <a:ea typeface="Times New Roman"/>
                <a:cs typeface="Times New Roman"/>
              </a:rPr>
              <a:t>。在教学中解决抽象与知识难点，启发学习自然地理的兴趣尤为关键</a:t>
            </a:r>
            <a:endParaRPr kern="100">
              <a:solidFill>
                <a:schemeClr val="accent1">
                  <a:lumMod val="75000"/>
                </a:schemeClr>
              </a:solidFill>
              <a:latin typeface="Times New Roman"/>
              <a:ea typeface="Times New Roman"/>
              <a:cs typeface="Times New Roman"/>
            </a:endParaRPr>
          </a:p>
        </p:txBody>
      </p:sp>
      <p:sp>
        <p:nvSpPr>
          <p:cNvPr id="97" name="文本框 96">
            <a:extLst>
              <a:ext uri="{FF2B5EF4-FFF2-40B4-BE49-F238E27FC236}">
                <a16:creationId xmlns:a16="http://schemas.microsoft.com/office/drawing/2014/main" id="{8A5D236E-E8F6-4399-EB24-C0A0DF6FC0D0}"/>
              </a:ext>
            </a:extLst>
          </p:cNvPr>
          <p:cNvSpPr>
            <a:spLocks noGrp="1"/>
          </p:cNvSpPr>
          <p:nvPr/>
        </p:nvSpPr>
        <p:spPr>
          <a:xfrm>
            <a:off x="7025924" y="4604237"/>
            <a:ext cx="4500032" cy="1751313"/>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知识联系：</a:t>
            </a:r>
            <a:r>
              <a:rPr>
                <a:latin typeface="Times New Roman"/>
                <a:ea typeface="Times New Roman"/>
                <a:cs typeface="Times New Roman"/>
              </a:rPr>
              <a:t>第三章第二节第一框的前半部分，是季风环流、气候等重要现象的前置基础，亦是直观天气转变为抽象气候的桥梁，应在教学中重视地理思维，</a:t>
            </a:r>
            <a:r>
              <a:rPr>
                <a:solidFill>
                  <a:srgbClr val="2A4982"/>
                </a:solidFill>
                <a:latin typeface="Times New Roman"/>
                <a:ea typeface="Times New Roman"/>
                <a:cs typeface="Times New Roman"/>
              </a:rPr>
              <a:t>承上启下</a:t>
            </a:r>
            <a:endParaRPr kern="100">
              <a:solidFill>
                <a:schemeClr val="accent1">
                  <a:lumMod val="75000"/>
                </a:schemeClr>
              </a:solidFill>
              <a:latin typeface="Times New Roman"/>
              <a:ea typeface="Times New Roman"/>
              <a:cs typeface="Times New Roman"/>
            </a:endParaRPr>
          </a:p>
        </p:txBody>
      </p:sp>
    </p:spTree>
    <p:extLst>
      <p:ext uri="{BB962C8B-B14F-4D97-AF65-F5344CB8AC3E}">
        <p14:creationId xmlns:p14="http://schemas.microsoft.com/office/powerpoint/2010/main" val="154709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BDBAAF99-05C8-4E41-90C8-E7AD3B137320}"/>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55" name="图片 3"/>
          <p:cNvPicPr>
            <a:picLocks noChangeAspect="1"/>
          </p:cNvPicPr>
          <p:nvPr/>
        </p:nvPicPr>
        <p:blipFill>
          <a:blip r:embed="rId3"/>
          <a:stretch>
            <a:fillRect/>
          </a:stretch>
        </p:blipFill>
        <p:spPr>
          <a:xfrm>
            <a:off x="482914" y="5331"/>
            <a:ext cx="964887" cy="1058239"/>
          </a:xfrm>
          <a:prstGeom prst="rect">
            <a:avLst/>
          </a:prstGeom>
        </p:spPr>
      </p:pic>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691727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说学情特征与应对策略：以生为本的启发式课堂</a:t>
            </a:r>
          </a:p>
        </p:txBody>
      </p:sp>
      <p:sp>
        <p:nvSpPr>
          <p:cNvPr id="12" name="箭头: 五边形 11">
            <a:extLst>
              <a:ext uri="{FF2B5EF4-FFF2-40B4-BE49-F238E27FC236}">
                <a16:creationId xmlns:a16="http://schemas.microsoft.com/office/drawing/2014/main" id="{34C4B26E-6B81-D657-094B-B89821C48DDE}"/>
              </a:ext>
            </a:extLst>
          </p:cNvPr>
          <p:cNvSpPr>
            <a:spLocks noGrp="1"/>
          </p:cNvSpPr>
          <p:nvPr/>
        </p:nvSpPr>
        <p:spPr>
          <a:xfrm>
            <a:off x="0" y="1611090"/>
            <a:ext cx="1894114" cy="624840"/>
          </a:xfrm>
          <a:prstGeom prst="homePlate">
            <a:avLst/>
          </a:prstGeom>
          <a:no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3" name="箭头: 五边形 12">
            <a:extLst>
              <a:ext uri="{FF2B5EF4-FFF2-40B4-BE49-F238E27FC236}">
                <a16:creationId xmlns:a16="http://schemas.microsoft.com/office/drawing/2014/main" id="{38F91C22-9D01-FF20-DA3A-BD9BFD96B0EE}"/>
              </a:ext>
            </a:extLst>
          </p:cNvPr>
          <p:cNvSpPr>
            <a:spLocks noGrp="1"/>
          </p:cNvSpPr>
          <p:nvPr/>
        </p:nvSpPr>
        <p:spPr>
          <a:xfrm>
            <a:off x="0" y="2749009"/>
            <a:ext cx="1894114" cy="624840"/>
          </a:xfrm>
          <a:prstGeom prst="homePlat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文本框 13">
            <a:extLst>
              <a:ext uri="{FF2B5EF4-FFF2-40B4-BE49-F238E27FC236}">
                <a16:creationId xmlns:a16="http://schemas.microsoft.com/office/drawing/2014/main" id="{2A208E25-68D9-74A1-907F-91694EE03460}"/>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20000"/>
                    <a:lumOff val="80000"/>
                  </a:schemeClr>
                </a:solidFill>
                <a:latin typeface="华文中宋"/>
                <a:ea typeface="华文中宋"/>
                <a:cs typeface="华文中宋"/>
              </a:rPr>
              <a:t>教学理念</a:t>
            </a:r>
          </a:p>
        </p:txBody>
      </p:sp>
      <p:sp>
        <p:nvSpPr>
          <p:cNvPr id="16" name="文本框 15">
            <a:extLst>
              <a:ext uri="{FF2B5EF4-FFF2-40B4-BE49-F238E27FC236}">
                <a16:creationId xmlns:a16="http://schemas.microsoft.com/office/drawing/2014/main" id="{04FC245F-9556-5468-C0D1-A218553BD0DB}"/>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教材与学情</a:t>
            </a:r>
          </a:p>
        </p:txBody>
      </p:sp>
      <p:sp>
        <p:nvSpPr>
          <p:cNvPr id="3" name="矩形 2">
            <a:extLst>
              <a:ext uri="{FF2B5EF4-FFF2-40B4-BE49-F238E27FC236}">
                <a16:creationId xmlns:a16="http://schemas.microsoft.com/office/drawing/2014/main" id="{ECCC0AA1-8A6C-94E7-0378-9D2E57E13A62}"/>
              </a:ext>
            </a:extLst>
          </p:cNvPr>
          <p:cNvSpPr>
            <a:spLocks noGrp="1"/>
          </p:cNvSpPr>
          <p:nvPr/>
        </p:nvSpPr>
        <p:spPr>
          <a:xfrm>
            <a:off x="2257986" y="1752838"/>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5" name="文本框 4">
            <a:extLst>
              <a:ext uri="{FF2B5EF4-FFF2-40B4-BE49-F238E27FC236}">
                <a16:creationId xmlns:a16="http://schemas.microsoft.com/office/drawing/2014/main" id="{72590346-2DF6-400F-72EA-B7B55C9EEC6F}"/>
              </a:ext>
            </a:extLst>
          </p:cNvPr>
          <p:cNvSpPr>
            <a:spLocks noGrp="1"/>
          </p:cNvSpPr>
          <p:nvPr/>
        </p:nvSpPr>
        <p:spPr>
          <a:xfrm>
            <a:off x="4858118" y="1164384"/>
            <a:ext cx="4647426"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授课对象：</a:t>
            </a:r>
            <a:r>
              <a:rPr sz="2400">
                <a:solidFill>
                  <a:schemeClr val="accent1">
                    <a:lumMod val="75000"/>
                  </a:schemeClr>
                </a:solidFill>
                <a:latin typeface="Times New Roman"/>
                <a:ea typeface="Times New Roman"/>
                <a:cs typeface="Times New Roman"/>
              </a:rPr>
              <a:t>高二年级  地理选考生</a:t>
            </a:r>
          </a:p>
        </p:txBody>
      </p:sp>
      <p:sp>
        <p:nvSpPr>
          <p:cNvPr id="17" name="文本框 16">
            <a:extLst>
              <a:ext uri="{FF2B5EF4-FFF2-40B4-BE49-F238E27FC236}">
                <a16:creationId xmlns:a16="http://schemas.microsoft.com/office/drawing/2014/main" id="{FDBE0463-479E-311C-2DAA-8F94532660D6}"/>
              </a:ext>
            </a:extLst>
          </p:cNvPr>
          <p:cNvSpPr>
            <a:spLocks noGrp="1"/>
          </p:cNvSpPr>
          <p:nvPr/>
        </p:nvSpPr>
        <p:spPr>
          <a:xfrm>
            <a:off x="2336209" y="1762362"/>
            <a:ext cx="4129906" cy="1335815"/>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知识储备：</a:t>
            </a:r>
            <a:r>
              <a:rPr>
                <a:latin typeface="Times New Roman"/>
                <a:ea typeface="Times New Roman"/>
                <a:cs typeface="Times New Roman"/>
              </a:rPr>
              <a:t>具备一定自然地理基础，掌握热力环流、地转偏向力等前置内容，但</a:t>
            </a:r>
            <a:r>
              <a:rPr>
                <a:solidFill>
                  <a:schemeClr val="accent1">
                    <a:lumMod val="75000"/>
                  </a:schemeClr>
                </a:solidFill>
                <a:latin typeface="Times New Roman"/>
                <a:ea typeface="Times New Roman"/>
                <a:cs typeface="Times New Roman"/>
              </a:rPr>
              <a:t>首次接触</a:t>
            </a:r>
            <a:r>
              <a:rPr>
                <a:latin typeface="Times New Roman"/>
                <a:ea typeface="Times New Roman"/>
                <a:cs typeface="Times New Roman"/>
              </a:rPr>
              <a:t>气压带、风带等重要概念</a:t>
            </a:r>
            <a:endParaRPr kern="100">
              <a:solidFill>
                <a:schemeClr val="accent1">
                  <a:lumMod val="75000"/>
                </a:schemeClr>
              </a:solidFill>
              <a:latin typeface="Times New Roman"/>
              <a:ea typeface="Times New Roman"/>
              <a:cs typeface="Times New Roman"/>
            </a:endParaRPr>
          </a:p>
        </p:txBody>
      </p:sp>
      <p:sp>
        <p:nvSpPr>
          <p:cNvPr id="25" name="矩形 24">
            <a:extLst>
              <a:ext uri="{FF2B5EF4-FFF2-40B4-BE49-F238E27FC236}">
                <a16:creationId xmlns:a16="http://schemas.microsoft.com/office/drawing/2014/main" id="{E59F06D6-E348-ECB3-E802-16605CD7455B}"/>
              </a:ext>
            </a:extLst>
          </p:cNvPr>
          <p:cNvSpPr>
            <a:spLocks noGrp="1"/>
          </p:cNvSpPr>
          <p:nvPr/>
        </p:nvSpPr>
        <p:spPr>
          <a:xfrm>
            <a:off x="7112892" y="1762362"/>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26" name="文本框 25">
            <a:extLst>
              <a:ext uri="{FF2B5EF4-FFF2-40B4-BE49-F238E27FC236}">
                <a16:creationId xmlns:a16="http://schemas.microsoft.com/office/drawing/2014/main" id="{99A1340B-E348-1C6C-4F83-0EB2E9F90CAC}"/>
              </a:ext>
            </a:extLst>
          </p:cNvPr>
          <p:cNvSpPr>
            <a:spLocks noGrp="1"/>
          </p:cNvSpPr>
          <p:nvPr/>
        </p:nvSpPr>
        <p:spPr>
          <a:xfrm>
            <a:off x="7191115" y="1771886"/>
            <a:ext cx="4162685" cy="1335815"/>
          </a:xfrm>
          <a:prstGeom prst="rect">
            <a:avLst/>
          </a:prstGeom>
          <a:noFill/>
        </p:spPr>
        <p:txBody>
          <a:bodyPr wrap="square">
            <a:spAutoFit/>
          </a:bodyPr>
          <a:lstStyle/>
          <a:p>
            <a:pPr algn="just">
              <a:lnSpc>
                <a:spcPct val="150000"/>
              </a:lnSpc>
              <a:buNone/>
              <a:tabLst>
                <a:tab pos="198120" algn="l"/>
              </a:tabLst>
            </a:pPr>
            <a:r>
              <a:rPr sz="2000" b="1">
                <a:solidFill>
                  <a:schemeClr val="accent1">
                    <a:lumMod val="75000"/>
                  </a:schemeClr>
                </a:solidFill>
                <a:latin typeface="Times New Roman"/>
                <a:ea typeface="Times New Roman"/>
                <a:cs typeface="Times New Roman"/>
              </a:rPr>
              <a:t>应对策略：</a:t>
            </a:r>
            <a:r>
              <a:rPr>
                <a:latin typeface="Times New Roman"/>
                <a:ea typeface="Times New Roman"/>
                <a:cs typeface="Times New Roman"/>
              </a:rPr>
              <a:t>导入选取熟悉的哥伦布航海，降低畏难情绪，应用已学的热力环流原理</a:t>
            </a:r>
            <a:r>
              <a:rPr>
                <a:solidFill>
                  <a:schemeClr val="accent1">
                    <a:lumMod val="75000"/>
                  </a:schemeClr>
                </a:solidFill>
                <a:latin typeface="Times New Roman"/>
                <a:ea typeface="Times New Roman"/>
                <a:cs typeface="Times New Roman"/>
              </a:rPr>
              <a:t>迁移</a:t>
            </a:r>
            <a:r>
              <a:rPr>
                <a:latin typeface="Times New Roman"/>
                <a:ea typeface="Times New Roman"/>
                <a:cs typeface="Times New Roman"/>
              </a:rPr>
              <a:t>至本节课三圈环流的授课</a:t>
            </a:r>
            <a:endParaRPr kern="100">
              <a:solidFill>
                <a:schemeClr val="accent1">
                  <a:lumMod val="75000"/>
                </a:schemeClr>
              </a:solidFill>
              <a:latin typeface="Times New Roman"/>
              <a:ea typeface="Times New Roman"/>
              <a:cs typeface="Times New Roman"/>
            </a:endParaRPr>
          </a:p>
        </p:txBody>
      </p:sp>
      <p:sp>
        <p:nvSpPr>
          <p:cNvPr id="6" name="矩形 5">
            <a:extLst>
              <a:ext uri="{FF2B5EF4-FFF2-40B4-BE49-F238E27FC236}">
                <a16:creationId xmlns:a16="http://schemas.microsoft.com/office/drawing/2014/main" id="{75861711-5DC4-3B32-EE7C-FF0DE85310E5}"/>
              </a:ext>
            </a:extLst>
          </p:cNvPr>
          <p:cNvSpPr>
            <a:spLocks noGrp="1"/>
          </p:cNvSpPr>
          <p:nvPr/>
        </p:nvSpPr>
        <p:spPr>
          <a:xfrm>
            <a:off x="2257986" y="3407922"/>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7" name="文本框 6">
            <a:extLst>
              <a:ext uri="{FF2B5EF4-FFF2-40B4-BE49-F238E27FC236}">
                <a16:creationId xmlns:a16="http://schemas.microsoft.com/office/drawing/2014/main" id="{F9734F22-9B32-8A2F-21A7-137C23AF59B5}"/>
              </a:ext>
            </a:extLst>
          </p:cNvPr>
          <p:cNvSpPr>
            <a:spLocks noGrp="1"/>
          </p:cNvSpPr>
          <p:nvPr/>
        </p:nvSpPr>
        <p:spPr>
          <a:xfrm>
            <a:off x="2336209" y="3417446"/>
            <a:ext cx="4129906" cy="1335815"/>
          </a:xfrm>
          <a:prstGeom prst="rect">
            <a:avLst/>
          </a:prstGeom>
          <a:noFill/>
        </p:spPr>
        <p:txBody>
          <a:bodyPr wrap="square">
            <a:spAutoFit/>
          </a:bodyPr>
          <a:lstStyle/>
          <a:p>
            <a:pPr algn="just">
              <a:lnSpc>
                <a:spcPct val="150000"/>
              </a:lnSpc>
              <a:buNone/>
              <a:tabLst>
                <a:tab pos="198120" algn="l"/>
              </a:tabLst>
            </a:pPr>
            <a:r>
              <a:rPr sz="2000" b="1">
                <a:solidFill>
                  <a:schemeClr val="accent6">
                    <a:lumMod val="75000"/>
                  </a:schemeClr>
                </a:solidFill>
                <a:latin typeface="Times New Roman"/>
                <a:ea typeface="Times New Roman"/>
                <a:cs typeface="Times New Roman"/>
              </a:rPr>
              <a:t>思维能力：</a:t>
            </a:r>
            <a:r>
              <a:rPr>
                <a:latin typeface="Times New Roman"/>
                <a:ea typeface="Times New Roman"/>
                <a:cs typeface="Times New Roman"/>
              </a:rPr>
              <a:t>对常见的地理现象如天气等已有认知能力，但对</a:t>
            </a:r>
            <a:r>
              <a:rPr>
                <a:solidFill>
                  <a:schemeClr val="accent6">
                    <a:lumMod val="75000"/>
                  </a:schemeClr>
                </a:solidFill>
                <a:latin typeface="Times New Roman"/>
                <a:ea typeface="Times New Roman"/>
                <a:cs typeface="Times New Roman"/>
              </a:rPr>
              <a:t>大尺度的、抽象立体的三圈环流模型</a:t>
            </a:r>
            <a:r>
              <a:rPr>
                <a:latin typeface="Times New Roman"/>
                <a:ea typeface="Times New Roman"/>
                <a:cs typeface="Times New Roman"/>
              </a:rPr>
              <a:t>理解仍存在难度</a:t>
            </a:r>
            <a:endParaRPr kern="100">
              <a:solidFill>
                <a:schemeClr val="accent1">
                  <a:lumMod val="75000"/>
                </a:schemeClr>
              </a:solidFill>
              <a:latin typeface="Times New Roman"/>
              <a:ea typeface="Times New Roman"/>
              <a:cs typeface="Times New Roman"/>
            </a:endParaRPr>
          </a:p>
        </p:txBody>
      </p:sp>
      <p:sp>
        <p:nvSpPr>
          <p:cNvPr id="18" name="矩形 17">
            <a:extLst>
              <a:ext uri="{FF2B5EF4-FFF2-40B4-BE49-F238E27FC236}">
                <a16:creationId xmlns:a16="http://schemas.microsoft.com/office/drawing/2014/main" id="{6EF0F533-E8DE-90B3-3BFF-35CE74FFEAEB}"/>
              </a:ext>
            </a:extLst>
          </p:cNvPr>
          <p:cNvSpPr>
            <a:spLocks noGrp="1"/>
          </p:cNvSpPr>
          <p:nvPr/>
        </p:nvSpPr>
        <p:spPr>
          <a:xfrm>
            <a:off x="7112892" y="3417446"/>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9" name="文本框 18">
            <a:extLst>
              <a:ext uri="{FF2B5EF4-FFF2-40B4-BE49-F238E27FC236}">
                <a16:creationId xmlns:a16="http://schemas.microsoft.com/office/drawing/2014/main" id="{426D3873-A1C7-DFE2-86A7-6290E6ED99FC}"/>
              </a:ext>
            </a:extLst>
          </p:cNvPr>
          <p:cNvSpPr>
            <a:spLocks noGrp="1"/>
          </p:cNvSpPr>
          <p:nvPr/>
        </p:nvSpPr>
        <p:spPr>
          <a:xfrm>
            <a:off x="7191115" y="3426970"/>
            <a:ext cx="4162685" cy="1335815"/>
          </a:xfrm>
          <a:prstGeom prst="rect">
            <a:avLst/>
          </a:prstGeom>
          <a:noFill/>
        </p:spPr>
        <p:txBody>
          <a:bodyPr wrap="square">
            <a:spAutoFit/>
          </a:bodyPr>
          <a:lstStyle/>
          <a:p>
            <a:pPr algn="just">
              <a:lnSpc>
                <a:spcPct val="150000"/>
              </a:lnSpc>
              <a:buNone/>
              <a:tabLst>
                <a:tab pos="198120" algn="l"/>
              </a:tabLst>
            </a:pPr>
            <a:r>
              <a:rPr sz="2000" b="1">
                <a:solidFill>
                  <a:schemeClr val="accent6">
                    <a:lumMod val="75000"/>
                  </a:schemeClr>
                </a:solidFill>
                <a:latin typeface="Times New Roman"/>
                <a:ea typeface="Times New Roman"/>
                <a:cs typeface="Times New Roman"/>
              </a:rPr>
              <a:t>应对策略：</a:t>
            </a:r>
            <a:r>
              <a:rPr>
                <a:latin typeface="Times New Roman"/>
                <a:ea typeface="Times New Roman"/>
                <a:cs typeface="Times New Roman"/>
              </a:rPr>
              <a:t>应用</a:t>
            </a:r>
            <a:r>
              <a:rPr>
                <a:solidFill>
                  <a:schemeClr val="accent6">
                    <a:lumMod val="75000"/>
                  </a:schemeClr>
                </a:solidFill>
                <a:latin typeface="Times New Roman"/>
                <a:ea typeface="Times New Roman"/>
                <a:cs typeface="Times New Roman"/>
              </a:rPr>
              <a:t>动图、立体教具</a:t>
            </a:r>
            <a:r>
              <a:rPr>
                <a:latin typeface="Times New Roman"/>
                <a:ea typeface="Times New Roman"/>
                <a:cs typeface="Times New Roman"/>
              </a:rPr>
              <a:t>等化抽象为具象；应用</a:t>
            </a:r>
            <a:r>
              <a:rPr>
                <a:solidFill>
                  <a:schemeClr val="accent6">
                    <a:lumMod val="75000"/>
                  </a:schemeClr>
                </a:solidFill>
                <a:latin typeface="Times New Roman"/>
                <a:ea typeface="Times New Roman"/>
                <a:cs typeface="Times New Roman"/>
              </a:rPr>
              <a:t>探究式教学法</a:t>
            </a:r>
            <a:r>
              <a:rPr>
                <a:latin typeface="Times New Roman"/>
                <a:ea typeface="Times New Roman"/>
                <a:cs typeface="Times New Roman"/>
              </a:rPr>
              <a:t>，在教师的引导下逐步完善知识体系的建构</a:t>
            </a:r>
            <a:endParaRPr kern="100">
              <a:solidFill>
                <a:schemeClr val="accent1">
                  <a:lumMod val="75000"/>
                </a:schemeClr>
              </a:solidFill>
              <a:latin typeface="Times New Roman"/>
              <a:ea typeface="Times New Roman"/>
              <a:cs typeface="Times New Roman"/>
            </a:endParaRPr>
          </a:p>
        </p:txBody>
      </p:sp>
      <p:sp>
        <p:nvSpPr>
          <p:cNvPr id="21" name="矩形 20">
            <a:extLst>
              <a:ext uri="{FF2B5EF4-FFF2-40B4-BE49-F238E27FC236}">
                <a16:creationId xmlns:a16="http://schemas.microsoft.com/office/drawing/2014/main" id="{2B34B421-95D1-1ABF-0E07-4BAF8B2619A5}"/>
              </a:ext>
            </a:extLst>
          </p:cNvPr>
          <p:cNvSpPr>
            <a:spLocks noGrp="1"/>
          </p:cNvSpPr>
          <p:nvPr/>
        </p:nvSpPr>
        <p:spPr>
          <a:xfrm>
            <a:off x="2257986" y="5108162"/>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22" name="文本框 21">
            <a:extLst>
              <a:ext uri="{FF2B5EF4-FFF2-40B4-BE49-F238E27FC236}">
                <a16:creationId xmlns:a16="http://schemas.microsoft.com/office/drawing/2014/main" id="{BF2997D5-ADE4-BBB2-497A-19EB0D9090C3}"/>
              </a:ext>
            </a:extLst>
          </p:cNvPr>
          <p:cNvSpPr>
            <a:spLocks noGrp="1"/>
          </p:cNvSpPr>
          <p:nvPr/>
        </p:nvSpPr>
        <p:spPr>
          <a:xfrm>
            <a:off x="2336209" y="5117686"/>
            <a:ext cx="4129906" cy="1335815"/>
          </a:xfrm>
          <a:prstGeom prst="rect">
            <a:avLst/>
          </a:prstGeom>
          <a:noFill/>
        </p:spPr>
        <p:txBody>
          <a:bodyPr wrap="square">
            <a:spAutoFit/>
          </a:bodyPr>
          <a:lstStyle/>
          <a:p>
            <a:pPr algn="just">
              <a:lnSpc>
                <a:spcPct val="150000"/>
              </a:lnSpc>
              <a:buNone/>
              <a:tabLst>
                <a:tab pos="198120" algn="l"/>
              </a:tabLst>
            </a:pPr>
            <a:r>
              <a:rPr sz="2000" b="1">
                <a:solidFill>
                  <a:schemeClr val="accent5">
                    <a:lumMod val="75000"/>
                  </a:schemeClr>
                </a:solidFill>
                <a:latin typeface="Times New Roman"/>
                <a:ea typeface="Times New Roman"/>
                <a:cs typeface="Times New Roman"/>
              </a:rPr>
              <a:t>心理特点：</a:t>
            </a:r>
            <a:r>
              <a:rPr>
                <a:latin typeface="Times New Roman"/>
                <a:ea typeface="Times New Roman"/>
                <a:cs typeface="Times New Roman"/>
              </a:rPr>
              <a:t>身心发育较为成熟，充满好奇心，对周边的自然地理现象有着较强的</a:t>
            </a:r>
            <a:r>
              <a:rPr>
                <a:solidFill>
                  <a:schemeClr val="accent5">
                    <a:lumMod val="75000"/>
                  </a:schemeClr>
                </a:solidFill>
                <a:latin typeface="Times New Roman"/>
                <a:ea typeface="Times New Roman"/>
                <a:cs typeface="Times New Roman"/>
              </a:rPr>
              <a:t>探索求知欲</a:t>
            </a:r>
            <a:r>
              <a:rPr>
                <a:latin typeface="Times New Roman"/>
                <a:ea typeface="Times New Roman"/>
                <a:cs typeface="Times New Roman"/>
              </a:rPr>
              <a:t>，具备一定的理性思维</a:t>
            </a:r>
            <a:endParaRPr kern="100">
              <a:solidFill>
                <a:schemeClr val="accent1">
                  <a:lumMod val="75000"/>
                </a:schemeClr>
              </a:solidFill>
              <a:latin typeface="Times New Roman"/>
              <a:ea typeface="Times New Roman"/>
              <a:cs typeface="Times New Roman"/>
            </a:endParaRPr>
          </a:p>
        </p:txBody>
      </p:sp>
      <p:sp>
        <p:nvSpPr>
          <p:cNvPr id="27" name="矩形 26">
            <a:extLst>
              <a:ext uri="{FF2B5EF4-FFF2-40B4-BE49-F238E27FC236}">
                <a16:creationId xmlns:a16="http://schemas.microsoft.com/office/drawing/2014/main" id="{5BD35D76-F7AA-9A67-EF01-1CFA6F4F7A00}"/>
              </a:ext>
            </a:extLst>
          </p:cNvPr>
          <p:cNvSpPr>
            <a:spLocks noGrp="1"/>
          </p:cNvSpPr>
          <p:nvPr/>
        </p:nvSpPr>
        <p:spPr>
          <a:xfrm>
            <a:off x="7112892" y="5117686"/>
            <a:ext cx="4349644" cy="14514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28" name="文本框 27">
            <a:extLst>
              <a:ext uri="{FF2B5EF4-FFF2-40B4-BE49-F238E27FC236}">
                <a16:creationId xmlns:a16="http://schemas.microsoft.com/office/drawing/2014/main" id="{E9642ACD-D589-AF7D-ED4E-A35886BDBBFD}"/>
              </a:ext>
            </a:extLst>
          </p:cNvPr>
          <p:cNvSpPr>
            <a:spLocks noGrp="1"/>
          </p:cNvSpPr>
          <p:nvPr/>
        </p:nvSpPr>
        <p:spPr>
          <a:xfrm>
            <a:off x="7191115" y="5127210"/>
            <a:ext cx="4162685" cy="1335815"/>
          </a:xfrm>
          <a:prstGeom prst="rect">
            <a:avLst/>
          </a:prstGeom>
          <a:noFill/>
        </p:spPr>
        <p:txBody>
          <a:bodyPr wrap="square">
            <a:spAutoFit/>
          </a:bodyPr>
          <a:lstStyle/>
          <a:p>
            <a:pPr algn="just">
              <a:lnSpc>
                <a:spcPct val="150000"/>
              </a:lnSpc>
              <a:buNone/>
              <a:tabLst>
                <a:tab pos="198120" algn="l"/>
              </a:tabLst>
            </a:pPr>
            <a:r>
              <a:rPr sz="2000" b="1">
                <a:solidFill>
                  <a:schemeClr val="accent5">
                    <a:lumMod val="75000"/>
                  </a:schemeClr>
                </a:solidFill>
                <a:latin typeface="Times New Roman"/>
                <a:ea typeface="Times New Roman"/>
                <a:cs typeface="Times New Roman"/>
              </a:rPr>
              <a:t>应对策略：</a:t>
            </a:r>
            <a:r>
              <a:rPr>
                <a:latin typeface="Times New Roman"/>
                <a:ea typeface="Times New Roman"/>
                <a:cs typeface="Times New Roman"/>
              </a:rPr>
              <a:t>应用科学家对大气环流理论的不断探索完善，激发学生的学习</a:t>
            </a:r>
            <a:endParaRPr kern="100">
              <a:latin typeface="Times New Roman"/>
              <a:ea typeface="Times New Roman"/>
              <a:cs typeface="Times New Roman"/>
            </a:endParaRPr>
          </a:p>
          <a:p>
            <a:pPr algn="just">
              <a:lnSpc>
                <a:spcPct val="150000"/>
              </a:lnSpc>
              <a:buNone/>
              <a:tabLst>
                <a:tab pos="198120" algn="l"/>
              </a:tabLst>
            </a:pPr>
            <a:r>
              <a:rPr>
                <a:solidFill>
                  <a:schemeClr val="accent5">
                    <a:lumMod val="75000"/>
                  </a:schemeClr>
                </a:solidFill>
                <a:latin typeface="Times New Roman"/>
                <a:ea typeface="Times New Roman"/>
                <a:cs typeface="Times New Roman"/>
              </a:rPr>
              <a:t>主观能动性</a:t>
            </a:r>
            <a:r>
              <a:rPr>
                <a:latin typeface="Times New Roman"/>
                <a:ea typeface="Times New Roman"/>
                <a:cs typeface="Times New Roman"/>
              </a:rPr>
              <a:t>，提升课堂教学效果</a:t>
            </a:r>
            <a:endParaRPr kern="100">
              <a:solidFill>
                <a:schemeClr val="accent1">
                  <a:lumMod val="75000"/>
                </a:schemeClr>
              </a:solidFill>
              <a:latin typeface="Times New Roman"/>
              <a:ea typeface="Times New Roman"/>
              <a:cs typeface="Times New Roman"/>
            </a:endParaRPr>
          </a:p>
        </p:txBody>
      </p:sp>
      <p:sp>
        <p:nvSpPr>
          <p:cNvPr id="29" name="箭头: 上下 28">
            <a:extLst>
              <a:ext uri="{FF2B5EF4-FFF2-40B4-BE49-F238E27FC236}">
                <a16:creationId xmlns:a16="http://schemas.microsoft.com/office/drawing/2014/main" id="{24D0333D-ADD8-1799-25F8-C6284B0F6645}"/>
              </a:ext>
            </a:extLst>
          </p:cNvPr>
          <p:cNvSpPr>
            <a:spLocks noGrp="1"/>
          </p:cNvSpPr>
          <p:nvPr/>
        </p:nvSpPr>
        <p:spPr>
          <a:xfrm rot="5400000">
            <a:off x="6763306" y="3844897"/>
            <a:ext cx="174493" cy="384828"/>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0" name="箭头: 上下 29">
            <a:extLst>
              <a:ext uri="{FF2B5EF4-FFF2-40B4-BE49-F238E27FC236}">
                <a16:creationId xmlns:a16="http://schemas.microsoft.com/office/drawing/2014/main" id="{3504010C-408B-7CAF-CC37-4CEC9F638B46}"/>
              </a:ext>
            </a:extLst>
          </p:cNvPr>
          <p:cNvSpPr>
            <a:spLocks noGrp="1"/>
          </p:cNvSpPr>
          <p:nvPr/>
        </p:nvSpPr>
        <p:spPr>
          <a:xfrm rot="5400000">
            <a:off x="6763304" y="2295694"/>
            <a:ext cx="174495" cy="384828"/>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2" name="箭头: 上下 31">
            <a:extLst>
              <a:ext uri="{FF2B5EF4-FFF2-40B4-BE49-F238E27FC236}">
                <a16:creationId xmlns:a16="http://schemas.microsoft.com/office/drawing/2014/main" id="{BA355660-9551-13BF-8450-F1B83CCC22CC}"/>
              </a:ext>
            </a:extLst>
          </p:cNvPr>
          <p:cNvSpPr>
            <a:spLocks noGrp="1"/>
          </p:cNvSpPr>
          <p:nvPr/>
        </p:nvSpPr>
        <p:spPr>
          <a:xfrm rot="5400000">
            <a:off x="6763304" y="5680426"/>
            <a:ext cx="174493" cy="384828"/>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79" name="图片 32"/>
          <p:cNvPicPr>
            <a:picLocks noChangeAspect="1"/>
          </p:cNvPicPr>
          <p:nvPr/>
        </p:nvPicPr>
        <p:blipFill rotWithShape="1">
          <a:blip r:embed="rId4"/>
          <a:srcRect b="43117"/>
          <a:stretch/>
        </p:blipFill>
        <p:spPr>
          <a:xfrm>
            <a:off x="10750402" y="5889597"/>
            <a:ext cx="858569" cy="690871"/>
          </a:xfrm>
          <a:prstGeom prst="rect">
            <a:avLst/>
          </a:prstGeom>
        </p:spPr>
      </p:pic>
      <p:pic>
        <p:nvPicPr>
          <p:cNvPr id="80" name="图片 35"/>
          <p:cNvPicPr>
            <a:picLocks noChangeAspect="1"/>
          </p:cNvPicPr>
          <p:nvPr/>
        </p:nvPicPr>
        <p:blipFill rotWithShape="1">
          <a:blip r:embed="rId5"/>
          <a:srcRect b="48118"/>
          <a:stretch/>
        </p:blipFill>
        <p:spPr>
          <a:xfrm>
            <a:off x="3899906" y="980886"/>
            <a:ext cx="1099457" cy="766509"/>
          </a:xfrm>
          <a:prstGeom prst="rect">
            <a:avLst/>
          </a:prstGeom>
        </p:spPr>
      </p:pic>
      <p:pic>
        <p:nvPicPr>
          <p:cNvPr id="81" name="图片 37"/>
          <p:cNvPicPr>
            <a:picLocks noChangeAspect="1"/>
          </p:cNvPicPr>
          <p:nvPr/>
        </p:nvPicPr>
        <p:blipFill>
          <a:blip r:embed="rId6"/>
          <a:stretch>
            <a:fillRect/>
          </a:stretch>
        </p:blipFill>
        <p:spPr>
          <a:xfrm>
            <a:off x="6233127" y="4270176"/>
            <a:ext cx="511132" cy="723057"/>
          </a:xfrm>
          <a:prstGeom prst="rect">
            <a:avLst/>
          </a:prstGeom>
        </p:spPr>
      </p:pic>
    </p:spTree>
    <p:extLst>
      <p:ext uri="{BB962C8B-B14F-4D97-AF65-F5344CB8AC3E}">
        <p14:creationId xmlns:p14="http://schemas.microsoft.com/office/powerpoint/2010/main" val="2017748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EC76B21E-2468-433A-8864-ACF94E4C6583}"/>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59" name="图片 3"/>
          <p:cNvPicPr>
            <a:picLocks noChangeAspect="1"/>
          </p:cNvPicPr>
          <p:nvPr/>
        </p:nvPicPr>
        <p:blipFill>
          <a:blip r:embed="rId3"/>
          <a:stretch>
            <a:fillRect/>
          </a:stretch>
        </p:blipFill>
        <p:spPr>
          <a:xfrm>
            <a:off x="482914" y="5331"/>
            <a:ext cx="964887" cy="1058239"/>
          </a:xfrm>
          <a:prstGeom prst="rect">
            <a:avLst/>
          </a:prstGeom>
        </p:spPr>
      </p:pic>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879080"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说教学目标与重难点：克服抽象，说明形成过程与分布</a:t>
            </a:r>
          </a:p>
        </p:txBody>
      </p:sp>
      <p:sp>
        <p:nvSpPr>
          <p:cNvPr id="12" name="箭头: 五边形 11">
            <a:extLst>
              <a:ext uri="{FF2B5EF4-FFF2-40B4-BE49-F238E27FC236}">
                <a16:creationId xmlns:a16="http://schemas.microsoft.com/office/drawing/2014/main" id="{19F3FB15-0E30-7C94-8EB7-45ABD236432D}"/>
              </a:ext>
            </a:extLst>
          </p:cNvPr>
          <p:cNvSpPr>
            <a:spLocks noGrp="1"/>
          </p:cNvSpPr>
          <p:nvPr/>
        </p:nvSpPr>
        <p:spPr>
          <a:xfrm>
            <a:off x="0" y="1611090"/>
            <a:ext cx="1894114" cy="624840"/>
          </a:xfrm>
          <a:prstGeom prst="homePlate">
            <a:avLst/>
          </a:prstGeom>
          <a:no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3" name="箭头: 五边形 12">
            <a:extLst>
              <a:ext uri="{FF2B5EF4-FFF2-40B4-BE49-F238E27FC236}">
                <a16:creationId xmlns:a16="http://schemas.microsoft.com/office/drawing/2014/main" id="{28A058BD-9336-89F5-BE3A-639FD7BE1105}"/>
              </a:ext>
            </a:extLst>
          </p:cNvPr>
          <p:cNvSpPr>
            <a:spLocks noGrp="1"/>
          </p:cNvSpPr>
          <p:nvPr/>
        </p:nvSpPr>
        <p:spPr>
          <a:xfrm>
            <a:off x="0" y="2749009"/>
            <a:ext cx="1894114" cy="624840"/>
          </a:xfrm>
          <a:prstGeom prst="homePlat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文本框 13">
            <a:extLst>
              <a:ext uri="{FF2B5EF4-FFF2-40B4-BE49-F238E27FC236}">
                <a16:creationId xmlns:a16="http://schemas.microsoft.com/office/drawing/2014/main" id="{B5B40B4B-68D1-1FEC-AB4B-69CD874EBC54}"/>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20000"/>
                    <a:lumOff val="80000"/>
                  </a:schemeClr>
                </a:solidFill>
                <a:latin typeface="华文中宋"/>
                <a:ea typeface="华文中宋"/>
                <a:cs typeface="华文中宋"/>
              </a:rPr>
              <a:t>教学理念</a:t>
            </a:r>
          </a:p>
        </p:txBody>
      </p:sp>
      <p:sp>
        <p:nvSpPr>
          <p:cNvPr id="16" name="文本框 15">
            <a:extLst>
              <a:ext uri="{FF2B5EF4-FFF2-40B4-BE49-F238E27FC236}">
                <a16:creationId xmlns:a16="http://schemas.microsoft.com/office/drawing/2014/main" id="{62412F47-57FA-0FA1-56D3-B800352B7CE5}"/>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教材与学情</a:t>
            </a:r>
          </a:p>
        </p:txBody>
      </p:sp>
      <p:sp>
        <p:nvSpPr>
          <p:cNvPr id="3" name="矩形 2">
            <a:extLst>
              <a:ext uri="{FF2B5EF4-FFF2-40B4-BE49-F238E27FC236}">
                <a16:creationId xmlns:a16="http://schemas.microsoft.com/office/drawing/2014/main" id="{67641C6A-B1D6-1BA8-1376-043899EEE200}"/>
              </a:ext>
            </a:extLst>
          </p:cNvPr>
          <p:cNvSpPr>
            <a:spLocks noGrp="1"/>
          </p:cNvSpPr>
          <p:nvPr/>
        </p:nvSpPr>
        <p:spPr>
          <a:xfrm>
            <a:off x="2174966" y="1807219"/>
            <a:ext cx="9468803" cy="2644993"/>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7" name="文本框 16">
            <a:extLst>
              <a:ext uri="{FF2B5EF4-FFF2-40B4-BE49-F238E27FC236}">
                <a16:creationId xmlns:a16="http://schemas.microsoft.com/office/drawing/2014/main" id="{96DE4673-6C21-7F7D-D106-B495AC7BE90E}"/>
              </a:ext>
            </a:extLst>
          </p:cNvPr>
          <p:cNvSpPr>
            <a:spLocks noGrp="1"/>
          </p:cNvSpPr>
          <p:nvPr/>
        </p:nvSpPr>
        <p:spPr>
          <a:xfrm>
            <a:off x="2290627" y="1888606"/>
            <a:ext cx="9353141" cy="2345963"/>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(一) 结合教师讲授内容和示意图，理解气压带和风带在立体空间上的</a:t>
            </a:r>
            <a:r>
              <a:rPr sz="2000">
                <a:solidFill>
                  <a:srgbClr val="2A4982"/>
                </a:solidFill>
                <a:latin typeface="Times New Roman"/>
                <a:ea typeface="Times New Roman"/>
                <a:cs typeface="Times New Roman"/>
              </a:rPr>
              <a:t>形成过程与分布特征，</a:t>
            </a:r>
            <a:r>
              <a:rPr sz="2000">
                <a:latin typeface="Times New Roman"/>
                <a:ea typeface="Times New Roman"/>
                <a:cs typeface="Times New Roman"/>
              </a:rPr>
              <a:t>合作完成三圈环流模型的制作 （地理实践力、综合思维）</a:t>
            </a:r>
          </a:p>
          <a:p>
            <a:pPr algn="just">
              <a:lnSpc>
                <a:spcPct val="150000"/>
              </a:lnSpc>
              <a:buNone/>
              <a:tabLst>
                <a:tab pos="198120" algn="l"/>
              </a:tabLst>
            </a:pPr>
            <a:r>
              <a:rPr sz="2000">
                <a:latin typeface="Times New Roman"/>
                <a:ea typeface="Times New Roman"/>
                <a:cs typeface="Times New Roman"/>
              </a:rPr>
              <a:t>(二) 能够结合航路选择、“马纬度”等地理事象，分析气压带和风带的</a:t>
            </a:r>
            <a:endParaRPr sz="2000" kern="100">
              <a:latin typeface="Times New Roman"/>
              <a:ea typeface="Times New Roman"/>
              <a:cs typeface="Times New Roman"/>
            </a:endParaRPr>
          </a:p>
          <a:p>
            <a:pPr algn="just">
              <a:lnSpc>
                <a:spcPct val="150000"/>
              </a:lnSpc>
              <a:buNone/>
              <a:tabLst>
                <a:tab pos="198120" algn="l"/>
              </a:tabLst>
            </a:pPr>
            <a:r>
              <a:rPr sz="2000">
                <a:latin typeface="Times New Roman"/>
                <a:ea typeface="Times New Roman"/>
                <a:cs typeface="Times New Roman"/>
              </a:rPr>
              <a:t>分布对人类活动的影响，认识到</a:t>
            </a:r>
            <a:r>
              <a:rPr sz="2000">
                <a:solidFill>
                  <a:srgbClr val="2A4982"/>
                </a:solidFill>
                <a:latin typeface="Times New Roman"/>
                <a:ea typeface="Times New Roman"/>
                <a:cs typeface="Times New Roman"/>
              </a:rPr>
              <a:t>人类对地理现象的认知是随着生产</a:t>
            </a:r>
            <a:endParaRPr sz="2000" kern="100">
              <a:solidFill>
                <a:srgbClr val="2A4982"/>
              </a:solidFill>
              <a:latin typeface="Times New Roman"/>
              <a:ea typeface="Times New Roman"/>
              <a:cs typeface="Times New Roman"/>
            </a:endParaRPr>
          </a:p>
          <a:p>
            <a:pPr algn="just">
              <a:lnSpc>
                <a:spcPct val="150000"/>
              </a:lnSpc>
              <a:buNone/>
              <a:tabLst>
                <a:tab pos="198120" algn="l"/>
              </a:tabLst>
            </a:pPr>
            <a:r>
              <a:rPr sz="2000">
                <a:solidFill>
                  <a:srgbClr val="2A4982"/>
                </a:solidFill>
                <a:latin typeface="Times New Roman"/>
                <a:ea typeface="Times New Roman"/>
                <a:cs typeface="Times New Roman"/>
              </a:rPr>
              <a:t>和科学的发展不断螺旋上升的</a:t>
            </a:r>
            <a:r>
              <a:rPr sz="2000">
                <a:latin typeface="Times New Roman"/>
                <a:ea typeface="Times New Roman"/>
                <a:cs typeface="Times New Roman"/>
              </a:rPr>
              <a:t>（人地协调观）</a:t>
            </a:r>
          </a:p>
        </p:txBody>
      </p:sp>
      <p:pic>
        <p:nvPicPr>
          <p:cNvPr id="69" name="图片 20"/>
          <p:cNvPicPr>
            <a:picLocks noChangeAspect="1"/>
          </p:cNvPicPr>
          <p:nvPr/>
        </p:nvPicPr>
        <p:blipFill rotWithShape="1">
          <a:blip r:embed="rId4"/>
          <a:srcRect b="48118"/>
          <a:stretch/>
        </p:blipFill>
        <p:spPr>
          <a:xfrm flipH="1">
            <a:off x="9525001" y="2881198"/>
            <a:ext cx="2253484" cy="1571063"/>
          </a:xfrm>
          <a:prstGeom prst="rect">
            <a:avLst/>
          </a:prstGeom>
        </p:spPr>
      </p:pic>
      <p:sp>
        <p:nvSpPr>
          <p:cNvPr id="5" name="文本框 4">
            <a:extLst>
              <a:ext uri="{FF2B5EF4-FFF2-40B4-BE49-F238E27FC236}">
                <a16:creationId xmlns:a16="http://schemas.microsoft.com/office/drawing/2014/main" id="{80586CD7-06E2-51D2-AE3D-7653F39E5720}"/>
              </a:ext>
            </a:extLst>
          </p:cNvPr>
          <p:cNvSpPr>
            <a:spLocks noGrp="1"/>
          </p:cNvSpPr>
          <p:nvPr/>
        </p:nvSpPr>
        <p:spPr>
          <a:xfrm>
            <a:off x="2862940" y="1179331"/>
            <a:ext cx="1415772"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教学目标</a:t>
            </a:r>
            <a:endParaRPr sz="2400">
              <a:solidFill>
                <a:schemeClr val="accent1">
                  <a:lumMod val="75000"/>
                </a:schemeClr>
              </a:solidFill>
              <a:latin typeface="Times New Roman"/>
              <a:ea typeface="Times New Roman"/>
              <a:cs typeface="Times New Roman"/>
            </a:endParaRPr>
          </a:p>
        </p:txBody>
      </p:sp>
      <p:pic>
        <p:nvPicPr>
          <p:cNvPr id="71" name="图片 25"/>
          <p:cNvPicPr>
            <a:picLocks noChangeAspect="1"/>
          </p:cNvPicPr>
          <p:nvPr/>
        </p:nvPicPr>
        <p:blipFill>
          <a:blip r:embed="rId5"/>
          <a:stretch>
            <a:fillRect/>
          </a:stretch>
        </p:blipFill>
        <p:spPr>
          <a:xfrm>
            <a:off x="2204613" y="1076056"/>
            <a:ext cx="640407" cy="640407"/>
          </a:xfrm>
          <a:prstGeom prst="rect">
            <a:avLst/>
          </a:prstGeom>
        </p:spPr>
      </p:pic>
      <p:sp>
        <p:nvSpPr>
          <p:cNvPr id="27" name="矩形 26">
            <a:extLst>
              <a:ext uri="{FF2B5EF4-FFF2-40B4-BE49-F238E27FC236}">
                <a16:creationId xmlns:a16="http://schemas.microsoft.com/office/drawing/2014/main" id="{6B22CF6B-CB08-0F56-E3BE-D5D5784CCAD2}"/>
              </a:ext>
            </a:extLst>
          </p:cNvPr>
          <p:cNvSpPr>
            <a:spLocks noGrp="1"/>
          </p:cNvSpPr>
          <p:nvPr/>
        </p:nvSpPr>
        <p:spPr>
          <a:xfrm>
            <a:off x="2232796" y="5314681"/>
            <a:ext cx="2917002" cy="1238520"/>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28" name="文本框 27">
            <a:extLst>
              <a:ext uri="{FF2B5EF4-FFF2-40B4-BE49-F238E27FC236}">
                <a16:creationId xmlns:a16="http://schemas.microsoft.com/office/drawing/2014/main" id="{F8998D53-66A5-5458-0712-F0D918FA4F68}"/>
              </a:ext>
            </a:extLst>
          </p:cNvPr>
          <p:cNvSpPr>
            <a:spLocks noGrp="1"/>
          </p:cNvSpPr>
          <p:nvPr/>
        </p:nvSpPr>
        <p:spPr>
          <a:xfrm>
            <a:off x="2232795" y="5370173"/>
            <a:ext cx="2917002" cy="960969"/>
          </a:xfrm>
          <a:prstGeom prst="rect">
            <a:avLst/>
          </a:prstGeom>
          <a:noFill/>
        </p:spPr>
        <p:txBody>
          <a:bodyPr wrap="square">
            <a:spAutoFit/>
          </a:bodyPr>
          <a:lstStyle/>
          <a:p>
            <a:pPr algn="just">
              <a:lnSpc>
                <a:spcPct val="150000"/>
              </a:lnSpc>
              <a:buNone/>
              <a:tabLst>
                <a:tab pos="198120" algn="l"/>
              </a:tabLst>
            </a:pPr>
            <a:r>
              <a:rPr sz="2000">
                <a:solidFill>
                  <a:schemeClr val="accent1">
                    <a:lumMod val="75000"/>
                  </a:schemeClr>
                </a:solidFill>
                <a:latin typeface="Times New Roman"/>
                <a:ea typeface="Times New Roman"/>
                <a:cs typeface="Times New Roman"/>
              </a:rPr>
              <a:t>结合示意图</a:t>
            </a:r>
            <a:r>
              <a:rPr sz="2000">
                <a:latin typeface="Times New Roman"/>
                <a:ea typeface="Times New Roman"/>
                <a:cs typeface="Times New Roman"/>
              </a:rPr>
              <a:t>说明气压带和风带的形成过程</a:t>
            </a:r>
          </a:p>
        </p:txBody>
      </p:sp>
      <p:sp>
        <p:nvSpPr>
          <p:cNvPr id="30" name="文本框 29">
            <a:extLst>
              <a:ext uri="{FF2B5EF4-FFF2-40B4-BE49-F238E27FC236}">
                <a16:creationId xmlns:a16="http://schemas.microsoft.com/office/drawing/2014/main" id="{90A095A8-8D1C-DA35-9DAD-E90912DEBDEA}"/>
              </a:ext>
            </a:extLst>
          </p:cNvPr>
          <p:cNvSpPr>
            <a:spLocks noGrp="1"/>
          </p:cNvSpPr>
          <p:nvPr/>
        </p:nvSpPr>
        <p:spPr>
          <a:xfrm>
            <a:off x="2862940" y="4723118"/>
            <a:ext cx="1415772"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教学重点</a:t>
            </a:r>
            <a:endParaRPr sz="2400">
              <a:solidFill>
                <a:schemeClr val="accent1">
                  <a:lumMod val="75000"/>
                </a:schemeClr>
              </a:solidFill>
              <a:latin typeface="Times New Roman"/>
              <a:ea typeface="Times New Roman"/>
              <a:cs typeface="Times New Roman"/>
            </a:endParaRPr>
          </a:p>
        </p:txBody>
      </p:sp>
      <p:pic>
        <p:nvPicPr>
          <p:cNvPr id="75" name="图片 31"/>
          <p:cNvPicPr>
            <a:picLocks noChangeAspect="1"/>
          </p:cNvPicPr>
          <p:nvPr/>
        </p:nvPicPr>
        <p:blipFill>
          <a:blip r:embed="rId5"/>
          <a:stretch>
            <a:fillRect/>
          </a:stretch>
        </p:blipFill>
        <p:spPr>
          <a:xfrm>
            <a:off x="2204613" y="4619842"/>
            <a:ext cx="640407" cy="640407"/>
          </a:xfrm>
          <a:prstGeom prst="rect">
            <a:avLst/>
          </a:prstGeom>
        </p:spPr>
      </p:pic>
      <p:sp>
        <p:nvSpPr>
          <p:cNvPr id="37" name="矩形 36">
            <a:extLst>
              <a:ext uri="{FF2B5EF4-FFF2-40B4-BE49-F238E27FC236}">
                <a16:creationId xmlns:a16="http://schemas.microsoft.com/office/drawing/2014/main" id="{0E40E485-78B9-55A1-C981-0E11F3F3856B}"/>
              </a:ext>
            </a:extLst>
          </p:cNvPr>
          <p:cNvSpPr>
            <a:spLocks noGrp="1"/>
          </p:cNvSpPr>
          <p:nvPr/>
        </p:nvSpPr>
        <p:spPr>
          <a:xfrm>
            <a:off x="5422150" y="5314681"/>
            <a:ext cx="6210734" cy="1238520"/>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38" name="文本框 37">
            <a:extLst>
              <a:ext uri="{FF2B5EF4-FFF2-40B4-BE49-F238E27FC236}">
                <a16:creationId xmlns:a16="http://schemas.microsoft.com/office/drawing/2014/main" id="{A9B73371-0672-44D5-C14F-3879893C3B11}"/>
              </a:ext>
            </a:extLst>
          </p:cNvPr>
          <p:cNvSpPr>
            <a:spLocks noGrp="1"/>
          </p:cNvSpPr>
          <p:nvPr/>
        </p:nvSpPr>
        <p:spPr>
          <a:xfrm>
            <a:off x="5422149" y="5370173"/>
            <a:ext cx="6105822" cy="960969"/>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同步完成三圈环流模型的制作，理解</a:t>
            </a:r>
            <a:r>
              <a:rPr sz="2000">
                <a:solidFill>
                  <a:srgbClr val="2A4982"/>
                </a:solidFill>
                <a:latin typeface="Times New Roman"/>
                <a:ea typeface="Times New Roman"/>
                <a:cs typeface="Times New Roman"/>
              </a:rPr>
              <a:t>立体空间</a:t>
            </a:r>
            <a:r>
              <a:rPr sz="2000">
                <a:latin typeface="Times New Roman"/>
                <a:ea typeface="Times New Roman"/>
                <a:cs typeface="Times New Roman"/>
              </a:rPr>
              <a:t>上气压带和风带的分布规律与形成动力机制</a:t>
            </a:r>
          </a:p>
        </p:txBody>
      </p:sp>
      <p:sp>
        <p:nvSpPr>
          <p:cNvPr id="44" name="文本框 43">
            <a:extLst>
              <a:ext uri="{FF2B5EF4-FFF2-40B4-BE49-F238E27FC236}">
                <a16:creationId xmlns:a16="http://schemas.microsoft.com/office/drawing/2014/main" id="{1561D6EF-51C8-CA52-C5C8-16EA1DF52016}"/>
              </a:ext>
            </a:extLst>
          </p:cNvPr>
          <p:cNvSpPr>
            <a:spLocks noGrp="1"/>
          </p:cNvSpPr>
          <p:nvPr/>
        </p:nvSpPr>
        <p:spPr>
          <a:xfrm>
            <a:off x="6052294" y="4723118"/>
            <a:ext cx="1415772" cy="461665"/>
          </a:xfrm>
          <a:prstGeom prst="rect">
            <a:avLst/>
          </a:prstGeom>
          <a:noFill/>
        </p:spPr>
        <p:txBody>
          <a:bodyPr wrap="none">
            <a:spAutoFit/>
          </a:bodyPr>
          <a:lstStyle/>
          <a:p>
            <a:r>
              <a:rPr sz="2400">
                <a:solidFill>
                  <a:schemeClr val="accent1">
                    <a:lumMod val="75000"/>
                  </a:schemeClr>
                </a:solidFill>
                <a:latin typeface="华文中宋"/>
                <a:ea typeface="华文中宋"/>
                <a:cs typeface="华文中宋"/>
              </a:rPr>
              <a:t>教学难点</a:t>
            </a:r>
            <a:endParaRPr sz="2400">
              <a:solidFill>
                <a:schemeClr val="accent1">
                  <a:lumMod val="75000"/>
                </a:schemeClr>
              </a:solidFill>
              <a:latin typeface="Times New Roman"/>
              <a:ea typeface="Times New Roman"/>
              <a:cs typeface="Times New Roman"/>
            </a:endParaRPr>
          </a:p>
        </p:txBody>
      </p:sp>
      <p:pic>
        <p:nvPicPr>
          <p:cNvPr id="79" name="图片 44"/>
          <p:cNvPicPr>
            <a:picLocks noChangeAspect="1"/>
          </p:cNvPicPr>
          <p:nvPr/>
        </p:nvPicPr>
        <p:blipFill>
          <a:blip r:embed="rId5"/>
          <a:stretch>
            <a:fillRect/>
          </a:stretch>
        </p:blipFill>
        <p:spPr>
          <a:xfrm>
            <a:off x="5393967" y="4619842"/>
            <a:ext cx="640407" cy="640407"/>
          </a:xfrm>
          <a:prstGeom prst="rect">
            <a:avLst/>
          </a:prstGeom>
        </p:spPr>
      </p:pic>
    </p:spTree>
    <p:extLst>
      <p:ext uri="{BB962C8B-B14F-4D97-AF65-F5344CB8AC3E}">
        <p14:creationId xmlns:p14="http://schemas.microsoft.com/office/powerpoint/2010/main" val="3389301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图片 64"/>
          <p:cNvPicPr>
            <a:picLocks noChangeAspect="1"/>
          </p:cNvPicPr>
          <p:nvPr/>
        </p:nvPicPr>
        <p:blipFill>
          <a:blip r:embed="rId3"/>
          <a:stretch>
            <a:fillRect/>
          </a:stretch>
        </p:blipFill>
        <p:spPr>
          <a:xfrm>
            <a:off x="3614058" y="2514478"/>
            <a:ext cx="4058556" cy="1752739"/>
          </a:xfrm>
          <a:prstGeom prst="rect">
            <a:avLst/>
          </a:prstGeom>
        </p:spPr>
      </p:pic>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箭头: 五边形 4">
            <a:extLst>
              <a:ext uri="{FF2B5EF4-FFF2-40B4-BE49-F238E27FC236}">
                <a16:creationId xmlns:a16="http://schemas.microsoft.com/office/drawing/2014/main" id="{17963371-FDBA-0336-B1E4-2D1B1639C041}"/>
              </a:ext>
            </a:extLst>
          </p:cNvPr>
          <p:cNvSpPr>
            <a:spLocks noGrp="1"/>
          </p:cNvSpPr>
          <p:nvPr/>
        </p:nvSpPr>
        <p:spPr>
          <a:xfrm>
            <a:off x="0" y="1611090"/>
            <a:ext cx="1894114" cy="624840"/>
          </a:xfrm>
          <a:prstGeom prst="homePlate">
            <a:avLst/>
          </a:prstGeom>
          <a:no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7" name="箭头: 五边形 6">
            <a:extLst>
              <a:ext uri="{FF2B5EF4-FFF2-40B4-BE49-F238E27FC236}">
                <a16:creationId xmlns:a16="http://schemas.microsoft.com/office/drawing/2014/main" id="{5E2703AF-CDA1-4B82-153A-9B66D9365BBA}"/>
              </a:ext>
            </a:extLst>
          </p:cNvPr>
          <p:cNvSpPr>
            <a:spLocks noGrp="1"/>
          </p:cNvSpPr>
          <p:nvPr/>
        </p:nvSpPr>
        <p:spPr>
          <a:xfrm>
            <a:off x="0" y="2749009"/>
            <a:ext cx="1894114" cy="624840"/>
          </a:xfrm>
          <a:prstGeom prst="homePlate">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2089BC3E-6B4E-4E42-9CE8-5E06E5EAFA3E}"/>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92" name="图片 3"/>
          <p:cNvPicPr>
            <a:picLocks noChangeAspect="1"/>
          </p:cNvPicPr>
          <p:nvPr/>
        </p:nvPicPr>
        <p:blipFill>
          <a:blip r:embed="rId4"/>
          <a:stretch>
            <a:fillRect/>
          </a:stretch>
        </p:blipFill>
        <p:spPr>
          <a:xfrm>
            <a:off x="482914" y="5331"/>
            <a:ext cx="964887" cy="1058239"/>
          </a:xfrm>
          <a:prstGeom prst="rect">
            <a:avLst/>
          </a:prstGeom>
        </p:spPr>
      </p:pic>
      <p:sp>
        <p:nvSpPr>
          <p:cNvPr id="3" name="文本框 2">
            <a:extLst>
              <a:ext uri="{FF2B5EF4-FFF2-40B4-BE49-F238E27FC236}">
                <a16:creationId xmlns:a16="http://schemas.microsoft.com/office/drawing/2014/main" id="{0399BF1F-CE41-1586-6930-4A4EA9FD7718}"/>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20000"/>
                    <a:lumOff val="80000"/>
                  </a:schemeClr>
                </a:solidFill>
                <a:latin typeface="华文中宋"/>
                <a:ea typeface="华文中宋"/>
                <a:cs typeface="华文中宋"/>
              </a:rPr>
              <a:t>教学理念</a:t>
            </a:r>
          </a:p>
        </p:txBody>
      </p:sp>
      <p:sp>
        <p:nvSpPr>
          <p:cNvPr id="6" name="文本框 5">
            <a:extLst>
              <a:ext uri="{FF2B5EF4-FFF2-40B4-BE49-F238E27FC236}">
                <a16:creationId xmlns:a16="http://schemas.microsoft.com/office/drawing/2014/main" id="{F79601E0-4064-AAF2-36BE-61684B1938C8}"/>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教材与学情</a:t>
            </a:r>
          </a:p>
        </p:txBody>
      </p:sp>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2378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说教法与学法：情境探究式教学与问题解决式学习</a:t>
            </a:r>
          </a:p>
        </p:txBody>
      </p:sp>
      <p:sp>
        <p:nvSpPr>
          <p:cNvPr id="16" name="矩形 15">
            <a:extLst>
              <a:ext uri="{FF2B5EF4-FFF2-40B4-BE49-F238E27FC236}">
                <a16:creationId xmlns:a16="http://schemas.microsoft.com/office/drawing/2014/main" id="{0B04A75A-44CF-CC87-897C-D881F223C187}"/>
              </a:ext>
            </a:extLst>
          </p:cNvPr>
          <p:cNvSpPr>
            <a:spLocks noGrp="1"/>
          </p:cNvSpPr>
          <p:nvPr/>
        </p:nvSpPr>
        <p:spPr>
          <a:xfrm>
            <a:off x="2174967" y="1466752"/>
            <a:ext cx="5467710" cy="2789157"/>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pic>
        <p:nvPicPr>
          <p:cNvPr id="99" name="图片 16"/>
          <p:cNvPicPr>
            <a:picLocks noChangeAspect="1"/>
          </p:cNvPicPr>
          <p:nvPr/>
        </p:nvPicPr>
        <p:blipFill rotWithShape="1">
          <a:blip r:embed="rId5"/>
          <a:srcRect b="48118"/>
          <a:stretch/>
        </p:blipFill>
        <p:spPr>
          <a:xfrm flipH="1">
            <a:off x="5748465" y="2864457"/>
            <a:ext cx="2005289" cy="1398029"/>
          </a:xfrm>
          <a:prstGeom prst="rect">
            <a:avLst/>
          </a:prstGeom>
        </p:spPr>
      </p:pic>
      <p:sp>
        <p:nvSpPr>
          <p:cNvPr id="19" name="文本框 18">
            <a:extLst>
              <a:ext uri="{FF2B5EF4-FFF2-40B4-BE49-F238E27FC236}">
                <a16:creationId xmlns:a16="http://schemas.microsoft.com/office/drawing/2014/main" id="{198A8EEA-67A8-F51A-664E-60F217990757}"/>
              </a:ext>
            </a:extLst>
          </p:cNvPr>
          <p:cNvSpPr>
            <a:spLocks noGrp="1"/>
          </p:cNvSpPr>
          <p:nvPr/>
        </p:nvSpPr>
        <p:spPr>
          <a:xfrm>
            <a:off x="2051190" y="1207104"/>
            <a:ext cx="2441787" cy="510778"/>
          </a:xfrm>
          <a:prstGeom prst="roundRect">
            <a:avLst/>
          </a:prstGeom>
          <a:solidFill>
            <a:srgbClr val="3864B2"/>
          </a:solidFill>
        </p:spPr>
        <p:txBody>
          <a:bodyPr wrap="square">
            <a:spAutoFit/>
          </a:bodyPr>
          <a:lstStyle/>
          <a:p>
            <a:pPr algn="ctr">
              <a:buNone/>
            </a:pPr>
            <a:r>
              <a:rPr sz="2400">
                <a:solidFill>
                  <a:schemeClr val="bg1"/>
                </a:solidFill>
                <a:latin typeface="Times New Roman"/>
                <a:ea typeface="Times New Roman"/>
                <a:cs typeface="Times New Roman"/>
              </a:rPr>
              <a:t>情境探究式教学</a:t>
            </a:r>
            <a:endParaRPr sz="2400">
              <a:solidFill>
                <a:schemeClr val="bg1"/>
              </a:solidFill>
            </a:endParaRPr>
          </a:p>
        </p:txBody>
      </p:sp>
      <p:sp>
        <p:nvSpPr>
          <p:cNvPr id="25" name="矩形 24">
            <a:extLst>
              <a:ext uri="{FF2B5EF4-FFF2-40B4-BE49-F238E27FC236}">
                <a16:creationId xmlns:a16="http://schemas.microsoft.com/office/drawing/2014/main" id="{9D083B7B-B8A0-9EBC-2217-F6754D618403}"/>
              </a:ext>
            </a:extLst>
          </p:cNvPr>
          <p:cNvSpPr>
            <a:spLocks noGrp="1"/>
          </p:cNvSpPr>
          <p:nvPr/>
        </p:nvSpPr>
        <p:spPr>
          <a:xfrm>
            <a:off x="2174967" y="4851047"/>
            <a:ext cx="5467710" cy="1725648"/>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27" name="文本框 26">
            <a:extLst>
              <a:ext uri="{FF2B5EF4-FFF2-40B4-BE49-F238E27FC236}">
                <a16:creationId xmlns:a16="http://schemas.microsoft.com/office/drawing/2014/main" id="{B188CD79-43E9-6976-3537-F5D8625073EE}"/>
              </a:ext>
            </a:extLst>
          </p:cNvPr>
          <p:cNvSpPr>
            <a:spLocks noGrp="1"/>
          </p:cNvSpPr>
          <p:nvPr/>
        </p:nvSpPr>
        <p:spPr>
          <a:xfrm>
            <a:off x="5276143" y="4595657"/>
            <a:ext cx="2487495" cy="510778"/>
          </a:xfrm>
          <a:prstGeom prst="roundRect">
            <a:avLst/>
          </a:prstGeom>
          <a:solidFill>
            <a:srgbClr val="3864B2"/>
          </a:solidFill>
        </p:spPr>
        <p:txBody>
          <a:bodyPr wrap="square">
            <a:spAutoFit/>
          </a:bodyPr>
          <a:lstStyle/>
          <a:p>
            <a:pPr algn="ctr">
              <a:buNone/>
            </a:pPr>
            <a:r>
              <a:rPr sz="2400">
                <a:solidFill>
                  <a:schemeClr val="bg1"/>
                </a:solidFill>
                <a:latin typeface="Times New Roman"/>
                <a:ea typeface="Times New Roman"/>
                <a:cs typeface="Times New Roman"/>
              </a:rPr>
              <a:t>问题解决式学习</a:t>
            </a:r>
            <a:endParaRPr sz="2400">
              <a:solidFill>
                <a:schemeClr val="bg1"/>
              </a:solidFill>
            </a:endParaRPr>
          </a:p>
        </p:txBody>
      </p:sp>
      <p:sp>
        <p:nvSpPr>
          <p:cNvPr id="30" name="矩形 29">
            <a:extLst>
              <a:ext uri="{FF2B5EF4-FFF2-40B4-BE49-F238E27FC236}">
                <a16:creationId xmlns:a16="http://schemas.microsoft.com/office/drawing/2014/main" id="{A9B792BD-ABD4-35C5-8605-D254C4D91F01}"/>
              </a:ext>
            </a:extLst>
          </p:cNvPr>
          <p:cNvSpPr>
            <a:spLocks noGrp="1"/>
          </p:cNvSpPr>
          <p:nvPr/>
        </p:nvSpPr>
        <p:spPr>
          <a:xfrm>
            <a:off x="8150677" y="1460629"/>
            <a:ext cx="3763919" cy="2789157"/>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33" name="文本框 32">
            <a:extLst>
              <a:ext uri="{FF2B5EF4-FFF2-40B4-BE49-F238E27FC236}">
                <a16:creationId xmlns:a16="http://schemas.microsoft.com/office/drawing/2014/main" id="{75F3E396-6754-D661-094E-252FBF777053}"/>
              </a:ext>
            </a:extLst>
          </p:cNvPr>
          <p:cNvSpPr>
            <a:spLocks noGrp="1"/>
          </p:cNvSpPr>
          <p:nvPr/>
        </p:nvSpPr>
        <p:spPr>
          <a:xfrm>
            <a:off x="7924897" y="1200981"/>
            <a:ext cx="2112392" cy="510778"/>
          </a:xfrm>
          <a:prstGeom prst="roundRect">
            <a:avLst/>
          </a:prstGeom>
          <a:solidFill>
            <a:srgbClr val="3864B2"/>
          </a:solidFill>
        </p:spPr>
        <p:txBody>
          <a:bodyPr wrap="square">
            <a:spAutoFit/>
          </a:bodyPr>
          <a:lstStyle/>
          <a:p>
            <a:pPr algn="ctr">
              <a:buNone/>
            </a:pPr>
            <a:r>
              <a:rPr sz="2400">
                <a:solidFill>
                  <a:schemeClr val="bg1"/>
                </a:solidFill>
                <a:latin typeface="Times New Roman"/>
                <a:ea typeface="Times New Roman"/>
                <a:cs typeface="Times New Roman"/>
              </a:rPr>
              <a:t>教具辅助教学</a:t>
            </a:r>
            <a:endParaRPr sz="2400">
              <a:solidFill>
                <a:schemeClr val="bg1"/>
              </a:solidFill>
            </a:endParaRPr>
          </a:p>
        </p:txBody>
      </p:sp>
      <p:sp>
        <p:nvSpPr>
          <p:cNvPr id="34" name="矩形 33">
            <a:extLst>
              <a:ext uri="{FF2B5EF4-FFF2-40B4-BE49-F238E27FC236}">
                <a16:creationId xmlns:a16="http://schemas.microsoft.com/office/drawing/2014/main" id="{750D555A-F3F2-B490-7962-E108A12CCFB2}"/>
              </a:ext>
            </a:extLst>
          </p:cNvPr>
          <p:cNvSpPr>
            <a:spLocks noGrp="1"/>
          </p:cNvSpPr>
          <p:nvPr/>
        </p:nvSpPr>
        <p:spPr>
          <a:xfrm>
            <a:off x="8150677" y="4846123"/>
            <a:ext cx="3763919" cy="1725648"/>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35" name="文本框 34">
            <a:extLst>
              <a:ext uri="{FF2B5EF4-FFF2-40B4-BE49-F238E27FC236}">
                <a16:creationId xmlns:a16="http://schemas.microsoft.com/office/drawing/2014/main" id="{D680A314-0E15-09A4-8B8A-A5DA7A55436D}"/>
              </a:ext>
            </a:extLst>
          </p:cNvPr>
          <p:cNvSpPr>
            <a:spLocks noGrp="1"/>
          </p:cNvSpPr>
          <p:nvPr/>
        </p:nvSpPr>
        <p:spPr>
          <a:xfrm>
            <a:off x="9781823" y="4590733"/>
            <a:ext cx="2232568" cy="510778"/>
          </a:xfrm>
          <a:prstGeom prst="roundRect">
            <a:avLst/>
          </a:prstGeom>
          <a:solidFill>
            <a:srgbClr val="3864B2"/>
          </a:solidFill>
        </p:spPr>
        <p:txBody>
          <a:bodyPr wrap="square">
            <a:spAutoFit/>
          </a:bodyPr>
          <a:lstStyle/>
          <a:p>
            <a:pPr algn="ctr">
              <a:buNone/>
            </a:pPr>
            <a:r>
              <a:rPr sz="2400">
                <a:solidFill>
                  <a:schemeClr val="bg1"/>
                </a:solidFill>
                <a:latin typeface="Times New Roman"/>
                <a:ea typeface="Times New Roman"/>
                <a:cs typeface="Times New Roman"/>
              </a:rPr>
              <a:t>合作探究学习</a:t>
            </a:r>
            <a:endParaRPr sz="2400">
              <a:solidFill>
                <a:schemeClr val="bg1"/>
              </a:solidFill>
            </a:endParaRPr>
          </a:p>
        </p:txBody>
      </p:sp>
      <p:pic>
        <p:nvPicPr>
          <p:cNvPr id="107" name="图片 35"/>
          <p:cNvPicPr>
            <a:picLocks noChangeAspect="1"/>
          </p:cNvPicPr>
          <p:nvPr/>
        </p:nvPicPr>
        <p:blipFill rotWithShape="1">
          <a:blip r:embed="rId6"/>
          <a:srcRect b="43117"/>
          <a:stretch/>
        </p:blipFill>
        <p:spPr>
          <a:xfrm>
            <a:off x="10934700" y="5554513"/>
            <a:ext cx="1273256" cy="1024560"/>
          </a:xfrm>
          <a:prstGeom prst="rect">
            <a:avLst/>
          </a:prstGeom>
        </p:spPr>
      </p:pic>
      <p:sp>
        <p:nvSpPr>
          <p:cNvPr id="67" name="箭头: 上下 66">
            <a:extLst>
              <a:ext uri="{FF2B5EF4-FFF2-40B4-BE49-F238E27FC236}">
                <a16:creationId xmlns:a16="http://schemas.microsoft.com/office/drawing/2014/main" id="{4423E525-CC62-1533-F443-06DD51B03AAE}"/>
              </a:ext>
            </a:extLst>
          </p:cNvPr>
          <p:cNvSpPr>
            <a:spLocks noGrp="1"/>
          </p:cNvSpPr>
          <p:nvPr/>
        </p:nvSpPr>
        <p:spPr>
          <a:xfrm rot="10800000">
            <a:off x="4492976" y="4348415"/>
            <a:ext cx="294924" cy="434583"/>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9" name="文本框 68">
            <a:extLst>
              <a:ext uri="{FF2B5EF4-FFF2-40B4-BE49-F238E27FC236}">
                <a16:creationId xmlns:a16="http://schemas.microsoft.com/office/drawing/2014/main" id="{00F5F50B-BB80-4768-E500-74ACF00D1677}"/>
              </a:ext>
            </a:extLst>
          </p:cNvPr>
          <p:cNvSpPr>
            <a:spLocks noGrp="1"/>
          </p:cNvSpPr>
          <p:nvPr/>
        </p:nvSpPr>
        <p:spPr>
          <a:xfrm>
            <a:off x="2206358" y="1679030"/>
            <a:ext cx="5182192" cy="2345963"/>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以</a:t>
            </a:r>
            <a:r>
              <a:rPr sz="2000">
                <a:solidFill>
                  <a:schemeClr val="accent2">
                    <a:lumMod val="50000"/>
                  </a:schemeClr>
                </a:solidFill>
                <a:latin typeface="Times New Roman"/>
                <a:ea typeface="Times New Roman"/>
                <a:cs typeface="Times New Roman"/>
              </a:rPr>
              <a:t>螺旋上升式</a:t>
            </a:r>
            <a:r>
              <a:rPr sz="2000">
                <a:latin typeface="Times New Roman"/>
                <a:ea typeface="Times New Roman"/>
                <a:cs typeface="Times New Roman"/>
              </a:rPr>
              <a:t>的大气科学探索史为教学情境，</a:t>
            </a:r>
            <a:endParaRPr sz="2000" kern="100">
              <a:latin typeface="Times New Roman"/>
              <a:ea typeface="Times New Roman"/>
              <a:cs typeface="Times New Roman"/>
            </a:endParaRPr>
          </a:p>
          <a:p>
            <a:pPr algn="just">
              <a:lnSpc>
                <a:spcPct val="150000"/>
              </a:lnSpc>
              <a:buNone/>
              <a:tabLst>
                <a:tab pos="198120" algn="l"/>
              </a:tabLst>
            </a:pPr>
            <a:r>
              <a:rPr sz="2000">
                <a:latin typeface="Times New Roman"/>
                <a:ea typeface="Times New Roman"/>
                <a:cs typeface="Times New Roman"/>
              </a:rPr>
              <a:t>在“理论提出-无法解释现象-理论发展”</a:t>
            </a:r>
            <a:endParaRPr sz="2000" kern="100">
              <a:latin typeface="Times New Roman"/>
              <a:ea typeface="Times New Roman"/>
              <a:cs typeface="Times New Roman"/>
            </a:endParaRPr>
          </a:p>
          <a:p>
            <a:pPr algn="just">
              <a:lnSpc>
                <a:spcPct val="150000"/>
              </a:lnSpc>
              <a:buNone/>
              <a:tabLst>
                <a:tab pos="198120" algn="l"/>
              </a:tabLst>
            </a:pPr>
            <a:r>
              <a:rPr sz="2000">
                <a:latin typeface="Times New Roman"/>
                <a:ea typeface="Times New Roman"/>
                <a:cs typeface="Times New Roman"/>
              </a:rPr>
              <a:t>中层层深入，增添课程</a:t>
            </a:r>
            <a:r>
              <a:rPr sz="2000">
                <a:solidFill>
                  <a:schemeClr val="accent2">
                    <a:lumMod val="50000"/>
                  </a:schemeClr>
                </a:solidFill>
                <a:latin typeface="Times New Roman"/>
                <a:ea typeface="Times New Roman"/>
                <a:cs typeface="Times New Roman"/>
              </a:rPr>
              <a:t>趣味性</a:t>
            </a:r>
            <a:r>
              <a:rPr sz="2000">
                <a:latin typeface="Times New Roman"/>
                <a:ea typeface="Times New Roman"/>
                <a:cs typeface="Times New Roman"/>
              </a:rPr>
              <a:t>，</a:t>
            </a:r>
            <a:endParaRPr sz="2000" kern="100">
              <a:latin typeface="Times New Roman"/>
              <a:ea typeface="Times New Roman"/>
              <a:cs typeface="Times New Roman"/>
            </a:endParaRPr>
          </a:p>
          <a:p>
            <a:pPr algn="just">
              <a:lnSpc>
                <a:spcPct val="150000"/>
              </a:lnSpc>
              <a:buNone/>
              <a:tabLst>
                <a:tab pos="198120" algn="l"/>
              </a:tabLst>
            </a:pPr>
            <a:r>
              <a:rPr sz="2000">
                <a:latin typeface="Times New Roman"/>
                <a:ea typeface="Times New Roman"/>
                <a:cs typeface="Times New Roman"/>
              </a:rPr>
              <a:t>培养</a:t>
            </a:r>
            <a:r>
              <a:rPr sz="2000">
                <a:solidFill>
                  <a:schemeClr val="accent2">
                    <a:lumMod val="50000"/>
                  </a:schemeClr>
                </a:solidFill>
                <a:latin typeface="Times New Roman"/>
                <a:ea typeface="Times New Roman"/>
                <a:cs typeface="Times New Roman"/>
              </a:rPr>
              <a:t>辩证思考能力</a:t>
            </a:r>
            <a:endParaRPr sz="2000" kern="100">
              <a:solidFill>
                <a:schemeClr val="accent2">
                  <a:lumMod val="50000"/>
                </a:schemeClr>
              </a:solidFill>
              <a:latin typeface="Times New Roman"/>
              <a:ea typeface="Times New Roman"/>
              <a:cs typeface="Times New Roman"/>
            </a:endParaRPr>
          </a:p>
          <a:p>
            <a:pPr algn="just">
              <a:lnSpc>
                <a:spcPct val="150000"/>
              </a:lnSpc>
              <a:buNone/>
              <a:tabLst>
                <a:tab pos="198120" algn="l"/>
              </a:tabLst>
            </a:pPr>
            <a:r>
              <a:rPr sz="2000">
                <a:latin typeface="Times New Roman"/>
                <a:ea typeface="Times New Roman"/>
                <a:cs typeface="Times New Roman"/>
              </a:rPr>
              <a:t>与</a:t>
            </a:r>
            <a:r>
              <a:rPr sz="2000">
                <a:solidFill>
                  <a:schemeClr val="accent2">
                    <a:lumMod val="50000"/>
                  </a:schemeClr>
                </a:solidFill>
                <a:latin typeface="Times New Roman"/>
                <a:ea typeface="Times New Roman"/>
                <a:cs typeface="Times New Roman"/>
              </a:rPr>
              <a:t>学科思维</a:t>
            </a:r>
            <a:endParaRPr sz="2000" kern="100">
              <a:solidFill>
                <a:schemeClr val="accent2">
                  <a:lumMod val="50000"/>
                </a:schemeClr>
              </a:solidFill>
              <a:latin typeface="Times New Roman"/>
              <a:ea typeface="Times New Roman"/>
              <a:cs typeface="Times New Roman"/>
            </a:endParaRPr>
          </a:p>
        </p:txBody>
      </p:sp>
      <p:sp>
        <p:nvSpPr>
          <p:cNvPr id="70" name="文本框 69">
            <a:extLst>
              <a:ext uri="{FF2B5EF4-FFF2-40B4-BE49-F238E27FC236}">
                <a16:creationId xmlns:a16="http://schemas.microsoft.com/office/drawing/2014/main" id="{B26EC3F5-A1DC-D676-5B7A-E545F8C2C1E4}"/>
              </a:ext>
            </a:extLst>
          </p:cNvPr>
          <p:cNvSpPr>
            <a:spLocks noGrp="1"/>
          </p:cNvSpPr>
          <p:nvPr/>
        </p:nvSpPr>
        <p:spPr>
          <a:xfrm>
            <a:off x="8158821" y="1735519"/>
            <a:ext cx="3931263" cy="499304"/>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使用教具降低</a:t>
            </a:r>
            <a:r>
              <a:rPr sz="2000">
                <a:solidFill>
                  <a:schemeClr val="accent2">
                    <a:lumMod val="50000"/>
                  </a:schemeClr>
                </a:solidFill>
                <a:latin typeface="Times New Roman"/>
                <a:ea typeface="Times New Roman"/>
                <a:cs typeface="Times New Roman"/>
              </a:rPr>
              <a:t>立体空间</a:t>
            </a:r>
            <a:r>
              <a:rPr sz="2000">
                <a:latin typeface="Times New Roman"/>
                <a:ea typeface="Times New Roman"/>
                <a:cs typeface="Times New Roman"/>
              </a:rPr>
              <a:t>认知难度</a:t>
            </a:r>
            <a:endParaRPr sz="2000" kern="100">
              <a:latin typeface="Times New Roman"/>
              <a:ea typeface="Times New Roman"/>
              <a:cs typeface="Times New Roman"/>
            </a:endParaRPr>
          </a:p>
        </p:txBody>
      </p:sp>
      <p:sp>
        <p:nvSpPr>
          <p:cNvPr id="71" name="文本框 70">
            <a:extLst>
              <a:ext uri="{FF2B5EF4-FFF2-40B4-BE49-F238E27FC236}">
                <a16:creationId xmlns:a16="http://schemas.microsoft.com/office/drawing/2014/main" id="{724981BC-03D0-8BE2-3485-E76BDFD5CE20}"/>
              </a:ext>
            </a:extLst>
          </p:cNvPr>
          <p:cNvSpPr>
            <a:spLocks noGrp="1"/>
          </p:cNvSpPr>
          <p:nvPr/>
        </p:nvSpPr>
        <p:spPr>
          <a:xfrm>
            <a:off x="2217653" y="5060613"/>
            <a:ext cx="5306268" cy="1422634"/>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学生扮演大气科学家，思考现有理论模型与实际地理现象的矛盾，以</a:t>
            </a:r>
            <a:r>
              <a:rPr sz="2000">
                <a:solidFill>
                  <a:schemeClr val="accent6">
                    <a:lumMod val="75000"/>
                  </a:schemeClr>
                </a:solidFill>
                <a:latin typeface="Times New Roman"/>
                <a:ea typeface="Times New Roman"/>
                <a:cs typeface="Times New Roman"/>
              </a:rPr>
              <a:t>认知冲突驱动</a:t>
            </a:r>
            <a:r>
              <a:rPr sz="2000">
                <a:latin typeface="Times New Roman"/>
                <a:ea typeface="Times New Roman"/>
                <a:cs typeface="Times New Roman"/>
              </a:rPr>
              <a:t>深入思考，提出猜想，深化理论，完善三圈环流知识建构</a:t>
            </a:r>
            <a:endParaRPr sz="2000" kern="100">
              <a:latin typeface="Times New Roman"/>
              <a:ea typeface="Times New Roman"/>
              <a:cs typeface="Times New Roman"/>
            </a:endParaRPr>
          </a:p>
        </p:txBody>
      </p:sp>
      <p:sp>
        <p:nvSpPr>
          <p:cNvPr id="72" name="箭头: 上下 71">
            <a:extLst>
              <a:ext uri="{FF2B5EF4-FFF2-40B4-BE49-F238E27FC236}">
                <a16:creationId xmlns:a16="http://schemas.microsoft.com/office/drawing/2014/main" id="{2959A1FA-0281-046A-18AD-355483069D2F}"/>
              </a:ext>
            </a:extLst>
          </p:cNvPr>
          <p:cNvSpPr>
            <a:spLocks noGrp="1"/>
          </p:cNvSpPr>
          <p:nvPr/>
        </p:nvSpPr>
        <p:spPr>
          <a:xfrm rot="10800000">
            <a:off x="9214160" y="4348415"/>
            <a:ext cx="294924" cy="434583"/>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3" name="文本框 72">
            <a:extLst>
              <a:ext uri="{FF2B5EF4-FFF2-40B4-BE49-F238E27FC236}">
                <a16:creationId xmlns:a16="http://schemas.microsoft.com/office/drawing/2014/main" id="{81CBA75E-7007-3832-FEF3-2FD4B230CF20}"/>
              </a:ext>
            </a:extLst>
          </p:cNvPr>
          <p:cNvSpPr>
            <a:spLocks noGrp="1"/>
          </p:cNvSpPr>
          <p:nvPr/>
        </p:nvSpPr>
        <p:spPr>
          <a:xfrm>
            <a:off x="8281566" y="5038389"/>
            <a:ext cx="2991101" cy="1422634"/>
          </a:xfrm>
          <a:prstGeom prst="rect">
            <a:avLst/>
          </a:prstGeom>
          <a:noFill/>
        </p:spPr>
        <p:txBody>
          <a:bodyPr wrap="square">
            <a:spAutoFit/>
          </a:bodyPr>
          <a:lstStyle/>
          <a:p>
            <a:pPr algn="just">
              <a:lnSpc>
                <a:spcPct val="150000"/>
              </a:lnSpc>
              <a:buNone/>
              <a:tabLst>
                <a:tab pos="198120" algn="l"/>
              </a:tabLst>
            </a:pPr>
            <a:r>
              <a:rPr sz="2000">
                <a:latin typeface="Times New Roman"/>
                <a:ea typeface="Times New Roman"/>
                <a:cs typeface="Times New Roman"/>
              </a:rPr>
              <a:t>同步教师讲解，</a:t>
            </a:r>
            <a:r>
              <a:rPr sz="2000">
                <a:solidFill>
                  <a:schemeClr val="accent6">
                    <a:lumMod val="75000"/>
                  </a:schemeClr>
                </a:solidFill>
                <a:latin typeface="Times New Roman"/>
                <a:ea typeface="Times New Roman"/>
                <a:cs typeface="Times New Roman"/>
              </a:rPr>
              <a:t>手脑并用</a:t>
            </a:r>
            <a:r>
              <a:rPr sz="2000">
                <a:latin typeface="Times New Roman"/>
                <a:ea typeface="Times New Roman"/>
                <a:cs typeface="Times New Roman"/>
              </a:rPr>
              <a:t>，两组合作回答情境问题，完成模型拼贴，</a:t>
            </a:r>
            <a:r>
              <a:rPr sz="2000">
                <a:solidFill>
                  <a:schemeClr val="accent6">
                    <a:lumMod val="75000"/>
                  </a:schemeClr>
                </a:solidFill>
                <a:latin typeface="Times New Roman"/>
                <a:ea typeface="Times New Roman"/>
                <a:cs typeface="Times New Roman"/>
              </a:rPr>
              <a:t>交流共进</a:t>
            </a:r>
            <a:endParaRPr sz="2000" kern="100">
              <a:solidFill>
                <a:schemeClr val="accent6">
                  <a:lumMod val="75000"/>
                </a:schemeClr>
              </a:solidFill>
              <a:latin typeface="Times New Roman"/>
              <a:ea typeface="Times New Roman"/>
              <a:cs typeface="Times New Roman"/>
            </a:endParaRPr>
          </a:p>
        </p:txBody>
      </p:sp>
      <p:sp>
        <p:nvSpPr>
          <p:cNvPr id="74" name="箭头: 上下 73">
            <a:extLst>
              <a:ext uri="{FF2B5EF4-FFF2-40B4-BE49-F238E27FC236}">
                <a16:creationId xmlns:a16="http://schemas.microsoft.com/office/drawing/2014/main" id="{9CF76B05-B6C1-2A93-1AE9-06A4220E7981}"/>
              </a:ext>
            </a:extLst>
          </p:cNvPr>
          <p:cNvSpPr>
            <a:spLocks noGrp="1"/>
          </p:cNvSpPr>
          <p:nvPr/>
        </p:nvSpPr>
        <p:spPr>
          <a:xfrm rot="7756051">
            <a:off x="7830216" y="4279293"/>
            <a:ext cx="276353" cy="473598"/>
          </a:xfrm>
          <a:prstGeom prst="upDownArrow">
            <a:avLst/>
          </a:prstGeom>
          <a:noFill/>
          <a:ln w="19050">
            <a:solidFill>
              <a:srgbClr val="2A49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15" name="图片 12"/>
          <p:cNvPicPr>
            <a:picLocks noChangeAspect="1"/>
          </p:cNvPicPr>
          <p:nvPr/>
        </p:nvPicPr>
        <p:blipFill rotWithShape="1">
          <a:blip r:embed="rId7"/>
          <a:srcRect l="4334" t="9438" r="4358" b="27961"/>
          <a:stretch/>
        </p:blipFill>
        <p:spPr>
          <a:xfrm>
            <a:off x="8423732" y="2393360"/>
            <a:ext cx="3255433" cy="1674309"/>
          </a:xfrm>
          <a:prstGeom prst="rect">
            <a:avLst/>
          </a:prstGeom>
          <a:ln>
            <a:noFill/>
          </a:ln>
        </p:spPr>
      </p:pic>
    </p:spTree>
    <p:extLst>
      <p:ext uri="{BB962C8B-B14F-4D97-AF65-F5344CB8AC3E}">
        <p14:creationId xmlns:p14="http://schemas.microsoft.com/office/powerpoint/2010/main" val="429412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箭头: 五边形 6">
            <a:extLst>
              <a:ext uri="{FF2B5EF4-FFF2-40B4-BE49-F238E27FC236}">
                <a16:creationId xmlns:a16="http://schemas.microsoft.com/office/drawing/2014/main" id="{5E2703AF-CDA1-4B82-153A-9B66D9365BBA}"/>
              </a:ext>
            </a:extLst>
          </p:cNvPr>
          <p:cNvSpPr>
            <a:spLocks noGrp="1"/>
          </p:cNvSpPr>
          <p:nvPr/>
        </p:nvSpPr>
        <p:spPr>
          <a:xfrm>
            <a:off x="0" y="2749009"/>
            <a:ext cx="1894114" cy="624840"/>
          </a:xfrm>
          <a:prstGeom prst="homePlate">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1AB4C136-E8F4-486D-9374-FA958DAA8140}"/>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86" name="图片 3"/>
          <p:cNvPicPr>
            <a:picLocks noChangeAspect="1"/>
          </p:cNvPicPr>
          <p:nvPr/>
        </p:nvPicPr>
        <p:blipFill>
          <a:blip r:embed="rId3"/>
          <a:stretch>
            <a:fillRect/>
          </a:stretch>
        </p:blipFill>
        <p:spPr>
          <a:xfrm>
            <a:off x="482914" y="5331"/>
            <a:ext cx="964887" cy="1058239"/>
          </a:xfrm>
          <a:prstGeom prst="rect">
            <a:avLst/>
          </a:prstGeom>
        </p:spPr>
      </p:pic>
      <p:sp>
        <p:nvSpPr>
          <p:cNvPr id="6" name="文本框 5">
            <a:extLst>
              <a:ext uri="{FF2B5EF4-FFF2-40B4-BE49-F238E27FC236}">
                <a16:creationId xmlns:a16="http://schemas.microsoft.com/office/drawing/2014/main" id="{F79601E0-4064-AAF2-36BE-61684B1938C8}"/>
              </a:ext>
            </a:extLst>
          </p:cNvPr>
          <p:cNvSpPr>
            <a:spLocks noGrp="1"/>
          </p:cNvSpPr>
          <p:nvPr/>
        </p:nvSpPr>
        <p:spPr>
          <a:xfrm>
            <a:off x="-5606" y="2823734"/>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教材与学情</a:t>
            </a:r>
          </a:p>
        </p:txBody>
      </p:sp>
      <p:sp>
        <p:nvSpPr>
          <p:cNvPr id="8" name="文本框 7">
            <a:extLst>
              <a:ext uri="{FF2B5EF4-FFF2-40B4-BE49-F238E27FC236}">
                <a16:creationId xmlns:a16="http://schemas.microsoft.com/office/drawing/2014/main" id="{1BB0DB51-0611-30CC-9A4E-30B09C226E51}"/>
              </a:ext>
            </a:extLst>
          </p:cNvPr>
          <p:cNvSpPr>
            <a:spLocks noGrp="1"/>
          </p:cNvSpPr>
          <p:nvPr/>
        </p:nvSpPr>
        <p:spPr>
          <a:xfrm>
            <a:off x="154694" y="5106435"/>
            <a:ext cx="146706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教学过程</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5606" y="3968515"/>
            <a:ext cx="178766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教法与学法</a:t>
            </a: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5584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说教学过程：理论发展史与要素增加逻辑教学的统一</a:t>
            </a:r>
          </a:p>
        </p:txBody>
      </p:sp>
      <p:sp>
        <p:nvSpPr>
          <p:cNvPr id="12" name="箭头: 五边形 11">
            <a:extLst>
              <a:ext uri="{FF2B5EF4-FFF2-40B4-BE49-F238E27FC236}">
                <a16:creationId xmlns:a16="http://schemas.microsoft.com/office/drawing/2014/main" id="{F1CAAC9D-3F7F-DABC-9457-2132A0A8AE09}"/>
              </a:ext>
            </a:extLst>
          </p:cNvPr>
          <p:cNvSpPr>
            <a:spLocks noGrp="1"/>
          </p:cNvSpPr>
          <p:nvPr/>
        </p:nvSpPr>
        <p:spPr>
          <a:xfrm>
            <a:off x="0" y="1611090"/>
            <a:ext cx="1894114" cy="624840"/>
          </a:xfrm>
          <a:prstGeom prst="homePlate">
            <a:avLst/>
          </a:prstGeom>
          <a:no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3" name="文本框 12">
            <a:extLst>
              <a:ext uri="{FF2B5EF4-FFF2-40B4-BE49-F238E27FC236}">
                <a16:creationId xmlns:a16="http://schemas.microsoft.com/office/drawing/2014/main" id="{A7F9C8BD-45FD-5476-4C02-2BD9DD2F0AB7}"/>
              </a:ext>
            </a:extLst>
          </p:cNvPr>
          <p:cNvSpPr>
            <a:spLocks noGrp="1"/>
          </p:cNvSpPr>
          <p:nvPr/>
        </p:nvSpPr>
        <p:spPr>
          <a:xfrm>
            <a:off x="154694" y="1685815"/>
            <a:ext cx="1467068" cy="461665"/>
          </a:xfrm>
          <a:prstGeom prst="rect">
            <a:avLst/>
          </a:prstGeom>
          <a:noFill/>
        </p:spPr>
        <p:txBody>
          <a:bodyPr wrap="none">
            <a:spAutoFit/>
          </a:bodyPr>
          <a:lstStyle/>
          <a:p>
            <a:r>
              <a:rPr sz="2400" spc="100">
                <a:solidFill>
                  <a:schemeClr val="accent1">
                    <a:lumMod val="20000"/>
                    <a:lumOff val="80000"/>
                  </a:schemeClr>
                </a:solidFill>
                <a:latin typeface="华文中宋"/>
                <a:ea typeface="华文中宋"/>
                <a:cs typeface="华文中宋"/>
              </a:rPr>
              <a:t>教学理念</a:t>
            </a:r>
          </a:p>
        </p:txBody>
      </p:sp>
      <p:sp>
        <p:nvSpPr>
          <p:cNvPr id="27" name="直接连接符 26">
            <a:extLst>
              <a:ext uri="{FF2B5EF4-FFF2-40B4-BE49-F238E27FC236}">
                <a16:creationId xmlns:a16="http://schemas.microsoft.com/office/drawing/2014/main" id="{534E3CF7-D71F-42DA-A3EB-19110EF54DFE}"/>
              </a:ext>
            </a:extLst>
          </p:cNvPr>
          <p:cNvSpPr>
            <a:spLocks noGrp="1"/>
          </p:cNvSpPr>
          <p:nvPr/>
        </p:nvSpPr>
        <p:spPr>
          <a:xfrm>
            <a:off x="2085710" y="5646051"/>
            <a:ext cx="1764200" cy="0"/>
          </a:xfrm>
          <a:prstGeom prst="line">
            <a:avLst/>
          </a:prstGeom>
          <a:ln w="381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sp>
      <p:sp>
        <p:nvSpPr>
          <p:cNvPr id="29" name="直接连接符 28">
            <a:extLst>
              <a:ext uri="{FF2B5EF4-FFF2-40B4-BE49-F238E27FC236}">
                <a16:creationId xmlns:a16="http://schemas.microsoft.com/office/drawing/2014/main" id="{D3BE3455-9C57-4B96-8302-26C36CC2FD45}"/>
              </a:ext>
            </a:extLst>
          </p:cNvPr>
          <p:cNvSpPr>
            <a:spLocks noGrp="1"/>
          </p:cNvSpPr>
          <p:nvPr/>
        </p:nvSpPr>
        <p:spPr>
          <a:xfrm flipV="1">
            <a:off x="3828138" y="4938478"/>
            <a:ext cx="0" cy="68907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sp>
      <p:sp>
        <p:nvSpPr>
          <p:cNvPr id="43" name="直接连接符 42">
            <a:extLst>
              <a:ext uri="{FF2B5EF4-FFF2-40B4-BE49-F238E27FC236}">
                <a16:creationId xmlns:a16="http://schemas.microsoft.com/office/drawing/2014/main" id="{76F35A6C-DE42-4DD2-8AE1-F5AF137B6F87}"/>
              </a:ext>
            </a:extLst>
          </p:cNvPr>
          <p:cNvSpPr>
            <a:spLocks noGrp="1"/>
          </p:cNvSpPr>
          <p:nvPr/>
        </p:nvSpPr>
        <p:spPr>
          <a:xfrm flipV="1">
            <a:off x="3828138" y="4944803"/>
            <a:ext cx="1763486" cy="4560"/>
          </a:xfrm>
          <a:prstGeom prst="line">
            <a:avLst/>
          </a:prstGeom>
          <a:ln w="381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sp>
      <p:sp>
        <p:nvSpPr>
          <p:cNvPr id="44" name="直接连接符 43">
            <a:extLst>
              <a:ext uri="{FF2B5EF4-FFF2-40B4-BE49-F238E27FC236}">
                <a16:creationId xmlns:a16="http://schemas.microsoft.com/office/drawing/2014/main" id="{EE8023BB-F537-426A-AE5D-E863932032D5}"/>
              </a:ext>
            </a:extLst>
          </p:cNvPr>
          <p:cNvSpPr>
            <a:spLocks noGrp="1"/>
          </p:cNvSpPr>
          <p:nvPr/>
        </p:nvSpPr>
        <p:spPr>
          <a:xfrm flipV="1">
            <a:off x="5593795" y="4209141"/>
            <a:ext cx="0" cy="72904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sp>
      <p:sp>
        <p:nvSpPr>
          <p:cNvPr id="45" name="直接连接符 44">
            <a:extLst>
              <a:ext uri="{FF2B5EF4-FFF2-40B4-BE49-F238E27FC236}">
                <a16:creationId xmlns:a16="http://schemas.microsoft.com/office/drawing/2014/main" id="{2BC05381-6F42-4AB5-A8A2-EADEBB53E7F9}"/>
              </a:ext>
            </a:extLst>
          </p:cNvPr>
          <p:cNvSpPr>
            <a:spLocks noGrp="1"/>
          </p:cNvSpPr>
          <p:nvPr/>
        </p:nvSpPr>
        <p:spPr>
          <a:xfrm>
            <a:off x="5580738" y="4209134"/>
            <a:ext cx="2116182" cy="0"/>
          </a:xfrm>
          <a:prstGeom prst="line">
            <a:avLst/>
          </a:prstGeom>
          <a:ln w="381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sp>
      <p:sp>
        <p:nvSpPr>
          <p:cNvPr id="46" name="直接连接符 45">
            <a:extLst>
              <a:ext uri="{FF2B5EF4-FFF2-40B4-BE49-F238E27FC236}">
                <a16:creationId xmlns:a16="http://schemas.microsoft.com/office/drawing/2014/main" id="{363EF418-6389-4848-A212-D507822BF9AF}"/>
              </a:ext>
            </a:extLst>
          </p:cNvPr>
          <p:cNvSpPr>
            <a:spLocks noGrp="1"/>
          </p:cNvSpPr>
          <p:nvPr/>
        </p:nvSpPr>
        <p:spPr>
          <a:xfrm flipV="1">
            <a:off x="7686034" y="3381823"/>
            <a:ext cx="0" cy="805551"/>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sp>
      <p:sp>
        <p:nvSpPr>
          <p:cNvPr id="47" name="直接连接符 46">
            <a:extLst>
              <a:ext uri="{FF2B5EF4-FFF2-40B4-BE49-F238E27FC236}">
                <a16:creationId xmlns:a16="http://schemas.microsoft.com/office/drawing/2014/main" id="{1ADB532C-DAF2-4983-895C-D3670C2F3514}"/>
              </a:ext>
            </a:extLst>
          </p:cNvPr>
          <p:cNvSpPr>
            <a:spLocks noGrp="1"/>
          </p:cNvSpPr>
          <p:nvPr/>
        </p:nvSpPr>
        <p:spPr>
          <a:xfrm>
            <a:off x="7686034" y="3381823"/>
            <a:ext cx="1939834" cy="0"/>
          </a:xfrm>
          <a:prstGeom prst="line">
            <a:avLst/>
          </a:prstGeom>
          <a:ln w="381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sp>
      <p:sp>
        <p:nvSpPr>
          <p:cNvPr id="48" name="直接连接符 47">
            <a:extLst>
              <a:ext uri="{FF2B5EF4-FFF2-40B4-BE49-F238E27FC236}">
                <a16:creationId xmlns:a16="http://schemas.microsoft.com/office/drawing/2014/main" id="{DEAA06AB-166D-4E92-87BA-0C82FA14E792}"/>
              </a:ext>
            </a:extLst>
          </p:cNvPr>
          <p:cNvSpPr>
            <a:spLocks noGrp="1"/>
          </p:cNvSpPr>
          <p:nvPr/>
        </p:nvSpPr>
        <p:spPr>
          <a:xfrm flipV="1">
            <a:off x="9614982" y="2565398"/>
            <a:ext cx="0" cy="799333"/>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sp>
      <p:sp>
        <p:nvSpPr>
          <p:cNvPr id="49" name="直接连接符 48">
            <a:extLst>
              <a:ext uri="{FF2B5EF4-FFF2-40B4-BE49-F238E27FC236}">
                <a16:creationId xmlns:a16="http://schemas.microsoft.com/office/drawing/2014/main" id="{F6BAC701-2E1D-45AD-8DE2-51B7C4E5004B}"/>
              </a:ext>
            </a:extLst>
          </p:cNvPr>
          <p:cNvSpPr>
            <a:spLocks noGrp="1"/>
          </p:cNvSpPr>
          <p:nvPr/>
        </p:nvSpPr>
        <p:spPr>
          <a:xfrm>
            <a:off x="9614982" y="2565398"/>
            <a:ext cx="1709468" cy="0"/>
          </a:xfrm>
          <a:prstGeom prst="line">
            <a:avLst/>
          </a:prstGeom>
          <a:ln w="38100">
            <a:solidFill>
              <a:schemeClr val="accent5">
                <a:lumMod val="75000"/>
              </a:schemeClr>
            </a:solidFill>
            <a:tailEnd type="stealth" w="lg" len="lg"/>
          </a:ln>
        </p:spPr>
        <p:style>
          <a:lnRef idx="1">
            <a:schemeClr val="accent1"/>
          </a:lnRef>
          <a:fillRef idx="0">
            <a:schemeClr val="accent1"/>
          </a:fillRef>
          <a:effectRef idx="0">
            <a:schemeClr val="accent1"/>
          </a:effectRef>
          <a:fontRef idx="minor">
            <a:schemeClr val="tx1"/>
          </a:fontRef>
        </p:style>
      </p:sp>
      <p:sp>
        <p:nvSpPr>
          <p:cNvPr id="53" name="文本框 52">
            <a:extLst>
              <a:ext uri="{FF2B5EF4-FFF2-40B4-BE49-F238E27FC236}">
                <a16:creationId xmlns:a16="http://schemas.microsoft.com/office/drawing/2014/main" id="{36AD7C6A-27EE-9D40-19EA-9F8DA6ECDEF8}"/>
              </a:ext>
            </a:extLst>
          </p:cNvPr>
          <p:cNvSpPr>
            <a:spLocks noGrp="1"/>
          </p:cNvSpPr>
          <p:nvPr/>
        </p:nvSpPr>
        <p:spPr>
          <a:xfrm>
            <a:off x="2343756" y="5646051"/>
            <a:ext cx="1210588" cy="960969"/>
          </a:xfrm>
          <a:prstGeom prst="rect">
            <a:avLst/>
          </a:prstGeom>
          <a:noFill/>
        </p:spPr>
        <p:txBody>
          <a:bodyPr wrap="none">
            <a:spAutoFit/>
          </a:bodyPr>
          <a:lstStyle/>
          <a:p>
            <a:pPr algn="ctr">
              <a:lnSpc>
                <a:spcPct val="150000"/>
              </a:lnSpc>
              <a:buNone/>
            </a:pPr>
            <a:r>
              <a:rPr sz="2000">
                <a:solidFill>
                  <a:schemeClr val="accent6">
                    <a:lumMod val="75000"/>
                  </a:schemeClr>
                </a:solidFill>
                <a:latin typeface="Times New Roman"/>
                <a:ea typeface="Times New Roman"/>
                <a:cs typeface="Times New Roman"/>
              </a:rPr>
              <a:t>16世纪前</a:t>
            </a:r>
          </a:p>
          <a:p>
            <a:pPr algn="ctr">
              <a:lnSpc>
                <a:spcPct val="150000"/>
              </a:lnSpc>
              <a:buNone/>
            </a:pPr>
            <a:r>
              <a:rPr sz="2000">
                <a:solidFill>
                  <a:schemeClr val="accent1">
                    <a:lumMod val="75000"/>
                  </a:schemeClr>
                </a:solidFill>
                <a:latin typeface="Times New Roman"/>
                <a:ea typeface="Times New Roman"/>
                <a:cs typeface="Times New Roman"/>
              </a:rPr>
              <a:t>经验归纳</a:t>
            </a:r>
          </a:p>
        </p:txBody>
      </p:sp>
      <p:sp>
        <p:nvSpPr>
          <p:cNvPr id="54" name="文本框 53">
            <a:extLst>
              <a:ext uri="{FF2B5EF4-FFF2-40B4-BE49-F238E27FC236}">
                <a16:creationId xmlns:a16="http://schemas.microsoft.com/office/drawing/2014/main" id="{C6B52C89-9CD4-2D7C-CDFC-09FC5CAE6D55}"/>
              </a:ext>
            </a:extLst>
          </p:cNvPr>
          <p:cNvSpPr>
            <a:spLocks noGrp="1"/>
          </p:cNvSpPr>
          <p:nvPr/>
        </p:nvSpPr>
        <p:spPr>
          <a:xfrm>
            <a:off x="4071527" y="4919678"/>
            <a:ext cx="1210588" cy="960969"/>
          </a:xfrm>
          <a:prstGeom prst="rect">
            <a:avLst/>
          </a:prstGeom>
          <a:noFill/>
        </p:spPr>
        <p:txBody>
          <a:bodyPr wrap="none">
            <a:spAutoFit/>
          </a:bodyPr>
          <a:lstStyle/>
          <a:p>
            <a:pPr algn="ctr">
              <a:lnSpc>
                <a:spcPct val="150000"/>
              </a:lnSpc>
              <a:buNone/>
            </a:pPr>
            <a:r>
              <a:rPr sz="2000">
                <a:solidFill>
                  <a:schemeClr val="accent6">
                    <a:lumMod val="75000"/>
                  </a:schemeClr>
                </a:solidFill>
                <a:latin typeface="Times New Roman"/>
                <a:ea typeface="Times New Roman"/>
                <a:cs typeface="Times New Roman"/>
              </a:rPr>
              <a:t>17世纪</a:t>
            </a:r>
          </a:p>
          <a:p>
            <a:pPr algn="ctr">
              <a:lnSpc>
                <a:spcPct val="150000"/>
              </a:lnSpc>
              <a:buNone/>
            </a:pPr>
            <a:r>
              <a:rPr sz="2000">
                <a:solidFill>
                  <a:schemeClr val="accent1">
                    <a:lumMod val="75000"/>
                  </a:schemeClr>
                </a:solidFill>
                <a:latin typeface="Times New Roman"/>
                <a:ea typeface="Times New Roman"/>
                <a:cs typeface="Times New Roman"/>
              </a:rPr>
              <a:t>实证猜想</a:t>
            </a:r>
          </a:p>
        </p:txBody>
      </p:sp>
      <p:sp>
        <p:nvSpPr>
          <p:cNvPr id="55" name="文本框 54">
            <a:extLst>
              <a:ext uri="{FF2B5EF4-FFF2-40B4-BE49-F238E27FC236}">
                <a16:creationId xmlns:a16="http://schemas.microsoft.com/office/drawing/2014/main" id="{236F0133-FF1C-469F-C0AE-828946B788ED}"/>
              </a:ext>
            </a:extLst>
          </p:cNvPr>
          <p:cNvSpPr>
            <a:spLocks noGrp="1"/>
          </p:cNvSpPr>
          <p:nvPr/>
        </p:nvSpPr>
        <p:spPr>
          <a:xfrm>
            <a:off x="5925042" y="4165614"/>
            <a:ext cx="1210589" cy="960969"/>
          </a:xfrm>
          <a:prstGeom prst="rect">
            <a:avLst/>
          </a:prstGeom>
          <a:noFill/>
        </p:spPr>
        <p:txBody>
          <a:bodyPr wrap="none">
            <a:spAutoFit/>
          </a:bodyPr>
          <a:lstStyle/>
          <a:p>
            <a:pPr algn="ctr">
              <a:lnSpc>
                <a:spcPct val="150000"/>
              </a:lnSpc>
              <a:buNone/>
            </a:pPr>
            <a:r>
              <a:rPr sz="2000">
                <a:solidFill>
                  <a:schemeClr val="accent6">
                    <a:lumMod val="75000"/>
                  </a:schemeClr>
                </a:solidFill>
                <a:latin typeface="Times New Roman"/>
                <a:ea typeface="Times New Roman"/>
                <a:cs typeface="Times New Roman"/>
              </a:rPr>
              <a:t>18世纪</a:t>
            </a:r>
          </a:p>
          <a:p>
            <a:pPr algn="ctr">
              <a:lnSpc>
                <a:spcPct val="150000"/>
              </a:lnSpc>
              <a:buNone/>
            </a:pPr>
            <a:r>
              <a:rPr sz="2000">
                <a:solidFill>
                  <a:schemeClr val="accent1">
                    <a:lumMod val="75000"/>
                  </a:schemeClr>
                </a:solidFill>
                <a:latin typeface="Times New Roman"/>
                <a:ea typeface="Times New Roman"/>
                <a:cs typeface="Times New Roman"/>
              </a:rPr>
              <a:t>理论推断</a:t>
            </a:r>
          </a:p>
        </p:txBody>
      </p:sp>
      <p:sp>
        <p:nvSpPr>
          <p:cNvPr id="56" name="文本框 55">
            <a:extLst>
              <a:ext uri="{FF2B5EF4-FFF2-40B4-BE49-F238E27FC236}">
                <a16:creationId xmlns:a16="http://schemas.microsoft.com/office/drawing/2014/main" id="{B1A386E4-E2E9-D24E-CCD9-7A8971D4C830}"/>
              </a:ext>
            </a:extLst>
          </p:cNvPr>
          <p:cNvSpPr>
            <a:spLocks noGrp="1"/>
          </p:cNvSpPr>
          <p:nvPr/>
        </p:nvSpPr>
        <p:spPr>
          <a:xfrm>
            <a:off x="7977663" y="3301218"/>
            <a:ext cx="1210589" cy="960969"/>
          </a:xfrm>
          <a:prstGeom prst="rect">
            <a:avLst/>
          </a:prstGeom>
          <a:noFill/>
        </p:spPr>
        <p:txBody>
          <a:bodyPr wrap="none">
            <a:spAutoFit/>
          </a:bodyPr>
          <a:lstStyle/>
          <a:p>
            <a:pPr algn="ctr">
              <a:lnSpc>
                <a:spcPct val="150000"/>
              </a:lnSpc>
              <a:buNone/>
            </a:pPr>
            <a:r>
              <a:rPr sz="2000">
                <a:solidFill>
                  <a:schemeClr val="accent6">
                    <a:lumMod val="75000"/>
                  </a:schemeClr>
                </a:solidFill>
                <a:latin typeface="Times New Roman"/>
                <a:ea typeface="Times New Roman"/>
                <a:cs typeface="Times New Roman"/>
              </a:rPr>
              <a:t>19世纪</a:t>
            </a:r>
          </a:p>
          <a:p>
            <a:pPr algn="ctr">
              <a:lnSpc>
                <a:spcPct val="150000"/>
              </a:lnSpc>
              <a:buNone/>
            </a:pPr>
            <a:r>
              <a:rPr sz="2000">
                <a:solidFill>
                  <a:schemeClr val="accent1">
                    <a:lumMod val="75000"/>
                  </a:schemeClr>
                </a:solidFill>
                <a:latin typeface="Times New Roman"/>
                <a:ea typeface="Times New Roman"/>
                <a:cs typeface="Times New Roman"/>
              </a:rPr>
              <a:t>数理证明</a:t>
            </a:r>
          </a:p>
        </p:txBody>
      </p:sp>
      <p:sp>
        <p:nvSpPr>
          <p:cNvPr id="57" name="文本框 56">
            <a:extLst>
              <a:ext uri="{FF2B5EF4-FFF2-40B4-BE49-F238E27FC236}">
                <a16:creationId xmlns:a16="http://schemas.microsoft.com/office/drawing/2014/main" id="{14D80931-EDB7-71CF-92B3-50A202380EF5}"/>
              </a:ext>
            </a:extLst>
          </p:cNvPr>
          <p:cNvSpPr>
            <a:spLocks noGrp="1"/>
          </p:cNvSpPr>
          <p:nvPr/>
        </p:nvSpPr>
        <p:spPr>
          <a:xfrm>
            <a:off x="9864422" y="2576421"/>
            <a:ext cx="1210588" cy="960328"/>
          </a:xfrm>
          <a:prstGeom prst="rect">
            <a:avLst/>
          </a:prstGeom>
          <a:noFill/>
        </p:spPr>
        <p:txBody>
          <a:bodyPr wrap="none">
            <a:spAutoFit/>
          </a:bodyPr>
          <a:lstStyle/>
          <a:p>
            <a:pPr algn="ctr">
              <a:lnSpc>
                <a:spcPct val="150000"/>
              </a:lnSpc>
              <a:buNone/>
            </a:pPr>
            <a:r>
              <a:rPr sz="2000">
                <a:solidFill>
                  <a:schemeClr val="accent6">
                    <a:lumMod val="75000"/>
                  </a:schemeClr>
                </a:solidFill>
                <a:latin typeface="Times New Roman"/>
                <a:ea typeface="Times New Roman"/>
                <a:cs typeface="Times New Roman"/>
              </a:rPr>
              <a:t>20世纪后</a:t>
            </a:r>
          </a:p>
          <a:p>
            <a:pPr algn="ctr">
              <a:lnSpc>
                <a:spcPct val="150000"/>
              </a:lnSpc>
              <a:buNone/>
            </a:pPr>
            <a:r>
              <a:rPr sz="2000">
                <a:solidFill>
                  <a:schemeClr val="accent1">
                    <a:lumMod val="75000"/>
                  </a:schemeClr>
                </a:solidFill>
                <a:latin typeface="Times New Roman"/>
                <a:ea typeface="Times New Roman"/>
                <a:cs typeface="Times New Roman"/>
              </a:rPr>
              <a:t>……</a:t>
            </a:r>
          </a:p>
        </p:txBody>
      </p:sp>
      <p:sp>
        <p:nvSpPr>
          <p:cNvPr id="62" name="文本框 61">
            <a:extLst>
              <a:ext uri="{FF2B5EF4-FFF2-40B4-BE49-F238E27FC236}">
                <a16:creationId xmlns:a16="http://schemas.microsoft.com/office/drawing/2014/main" id="{116098F5-CF33-0BD3-9F7D-8A3DACAD7E3B}"/>
              </a:ext>
            </a:extLst>
          </p:cNvPr>
          <p:cNvSpPr>
            <a:spLocks noGrp="1"/>
          </p:cNvSpPr>
          <p:nvPr/>
        </p:nvSpPr>
        <p:spPr>
          <a:xfrm>
            <a:off x="11494540" y="1733515"/>
            <a:ext cx="234332" cy="1631216"/>
          </a:xfrm>
          <a:prstGeom prst="rect">
            <a:avLst/>
          </a:prstGeom>
          <a:noFill/>
        </p:spPr>
        <p:txBody>
          <a:bodyPr wrap="square">
            <a:spAutoFit/>
          </a:bodyPr>
          <a:lstStyle/>
          <a:p>
            <a:pPr algn="ctr">
              <a:buNone/>
            </a:pPr>
            <a:r>
              <a:rPr sz="2000">
                <a:solidFill>
                  <a:schemeClr val="accent1">
                    <a:lumMod val="75000"/>
                  </a:schemeClr>
                </a:solidFill>
                <a:latin typeface="Times New Roman"/>
                <a:ea typeface="Times New Roman"/>
                <a:cs typeface="Times New Roman"/>
              </a:rPr>
              <a:t>下节课内容</a:t>
            </a:r>
          </a:p>
        </p:txBody>
      </p:sp>
      <p:sp>
        <p:nvSpPr>
          <p:cNvPr id="63" name="文本框 62">
            <a:extLst>
              <a:ext uri="{FF2B5EF4-FFF2-40B4-BE49-F238E27FC236}">
                <a16:creationId xmlns:a16="http://schemas.microsoft.com/office/drawing/2014/main" id="{1BEBD07F-A613-9773-AC94-CA861670FAFE}"/>
              </a:ext>
            </a:extLst>
          </p:cNvPr>
          <p:cNvSpPr>
            <a:spLocks noGrp="1"/>
          </p:cNvSpPr>
          <p:nvPr/>
        </p:nvSpPr>
        <p:spPr>
          <a:xfrm>
            <a:off x="2343756" y="4634416"/>
            <a:ext cx="1210588" cy="960969"/>
          </a:xfrm>
          <a:prstGeom prst="rect">
            <a:avLst/>
          </a:prstGeom>
          <a:noFill/>
        </p:spPr>
        <p:txBody>
          <a:bodyPr wrap="none">
            <a:spAutoFit/>
          </a:bodyPr>
          <a:lstStyle/>
          <a:p>
            <a:pPr algn="ctr">
              <a:lnSpc>
                <a:spcPct val="150000"/>
              </a:lnSpc>
              <a:buNone/>
            </a:pPr>
            <a:r>
              <a:rPr sz="2000">
                <a:solidFill>
                  <a:schemeClr val="accent1">
                    <a:lumMod val="75000"/>
                  </a:schemeClr>
                </a:solidFill>
                <a:latin typeface="Times New Roman"/>
                <a:ea typeface="Times New Roman"/>
                <a:cs typeface="Times New Roman"/>
              </a:rPr>
              <a:t>航海经验</a:t>
            </a:r>
          </a:p>
          <a:p>
            <a:pPr algn="ctr">
              <a:lnSpc>
                <a:spcPct val="150000"/>
              </a:lnSpc>
              <a:buNone/>
            </a:pPr>
            <a:r>
              <a:rPr sz="2000">
                <a:solidFill>
                  <a:schemeClr val="accent1">
                    <a:lumMod val="75000"/>
                  </a:schemeClr>
                </a:solidFill>
                <a:latin typeface="Times New Roman"/>
                <a:ea typeface="Times New Roman"/>
                <a:cs typeface="Times New Roman"/>
              </a:rPr>
              <a:t>情境导入</a:t>
            </a:r>
          </a:p>
        </p:txBody>
      </p:sp>
      <p:sp>
        <p:nvSpPr>
          <p:cNvPr id="65" name="文本框 64">
            <a:extLst>
              <a:ext uri="{FF2B5EF4-FFF2-40B4-BE49-F238E27FC236}">
                <a16:creationId xmlns:a16="http://schemas.microsoft.com/office/drawing/2014/main" id="{A2AEAD02-D847-9F17-EEDB-061C24598DD9}"/>
              </a:ext>
            </a:extLst>
          </p:cNvPr>
          <p:cNvSpPr>
            <a:spLocks noGrp="1"/>
          </p:cNvSpPr>
          <p:nvPr/>
        </p:nvSpPr>
        <p:spPr>
          <a:xfrm>
            <a:off x="3876780" y="3922890"/>
            <a:ext cx="1723549" cy="960969"/>
          </a:xfrm>
          <a:prstGeom prst="rect">
            <a:avLst/>
          </a:prstGeom>
          <a:noFill/>
        </p:spPr>
        <p:txBody>
          <a:bodyPr wrap="none">
            <a:spAutoFit/>
          </a:bodyPr>
          <a:lstStyle/>
          <a:p>
            <a:pPr algn="ctr">
              <a:lnSpc>
                <a:spcPct val="150000"/>
              </a:lnSpc>
              <a:buNone/>
            </a:pPr>
            <a:r>
              <a:rPr sz="2000">
                <a:solidFill>
                  <a:schemeClr val="accent1">
                    <a:lumMod val="75000"/>
                  </a:schemeClr>
                </a:solidFill>
                <a:latin typeface="Times New Roman"/>
                <a:ea typeface="Times New Roman"/>
                <a:cs typeface="Times New Roman"/>
              </a:rPr>
              <a:t>远洋科考</a:t>
            </a:r>
          </a:p>
          <a:p>
            <a:pPr algn="ctr">
              <a:lnSpc>
                <a:spcPct val="150000"/>
              </a:lnSpc>
              <a:buNone/>
            </a:pPr>
            <a:r>
              <a:rPr sz="2000">
                <a:solidFill>
                  <a:schemeClr val="accent1">
                    <a:lumMod val="75000"/>
                  </a:schemeClr>
                </a:solidFill>
                <a:latin typeface="Times New Roman"/>
                <a:ea typeface="Times New Roman"/>
                <a:cs typeface="Times New Roman"/>
              </a:rPr>
              <a:t>单圈环流提出</a:t>
            </a:r>
          </a:p>
        </p:txBody>
      </p:sp>
      <p:sp>
        <p:nvSpPr>
          <p:cNvPr id="66" name="文本框 65">
            <a:extLst>
              <a:ext uri="{FF2B5EF4-FFF2-40B4-BE49-F238E27FC236}">
                <a16:creationId xmlns:a16="http://schemas.microsoft.com/office/drawing/2014/main" id="{1FEF13AC-EA9D-BC3A-1CB4-D6A575E3EB71}"/>
              </a:ext>
            </a:extLst>
          </p:cNvPr>
          <p:cNvSpPr>
            <a:spLocks noGrp="1"/>
          </p:cNvSpPr>
          <p:nvPr/>
        </p:nvSpPr>
        <p:spPr>
          <a:xfrm>
            <a:off x="5416439" y="3171254"/>
            <a:ext cx="2236511" cy="960969"/>
          </a:xfrm>
          <a:prstGeom prst="rect">
            <a:avLst/>
          </a:prstGeom>
          <a:noFill/>
        </p:spPr>
        <p:txBody>
          <a:bodyPr wrap="none">
            <a:spAutoFit/>
          </a:bodyPr>
          <a:lstStyle/>
          <a:p>
            <a:pPr algn="ctr">
              <a:lnSpc>
                <a:spcPct val="150000"/>
              </a:lnSpc>
              <a:buNone/>
            </a:pPr>
            <a:r>
              <a:rPr sz="2000">
                <a:solidFill>
                  <a:schemeClr val="accent1">
                    <a:lumMod val="75000"/>
                  </a:schemeClr>
                </a:solidFill>
                <a:latin typeface="Times New Roman"/>
                <a:ea typeface="Times New Roman"/>
                <a:cs typeface="Times New Roman"/>
              </a:rPr>
              <a:t>理论发展考虑自转</a:t>
            </a:r>
          </a:p>
          <a:p>
            <a:pPr algn="ctr">
              <a:lnSpc>
                <a:spcPct val="150000"/>
              </a:lnSpc>
              <a:buNone/>
            </a:pPr>
            <a:r>
              <a:rPr sz="2000">
                <a:solidFill>
                  <a:schemeClr val="accent1">
                    <a:lumMod val="75000"/>
                  </a:schemeClr>
                </a:solidFill>
                <a:latin typeface="Times New Roman"/>
                <a:ea typeface="Times New Roman"/>
                <a:cs typeface="Times New Roman"/>
              </a:rPr>
              <a:t>哈德莱环流</a:t>
            </a:r>
          </a:p>
        </p:txBody>
      </p:sp>
      <p:sp>
        <p:nvSpPr>
          <p:cNvPr id="67" name="文本框 66">
            <a:extLst>
              <a:ext uri="{FF2B5EF4-FFF2-40B4-BE49-F238E27FC236}">
                <a16:creationId xmlns:a16="http://schemas.microsoft.com/office/drawing/2014/main" id="{8ADCBBE0-245E-54F6-CB73-9A0AE67C7418}"/>
              </a:ext>
            </a:extLst>
          </p:cNvPr>
          <p:cNvSpPr>
            <a:spLocks noGrp="1"/>
          </p:cNvSpPr>
          <p:nvPr/>
        </p:nvSpPr>
        <p:spPr>
          <a:xfrm>
            <a:off x="7814103" y="2323558"/>
            <a:ext cx="1723549" cy="960969"/>
          </a:xfrm>
          <a:prstGeom prst="rect">
            <a:avLst/>
          </a:prstGeom>
          <a:noFill/>
        </p:spPr>
        <p:txBody>
          <a:bodyPr wrap="none">
            <a:spAutoFit/>
          </a:bodyPr>
          <a:lstStyle/>
          <a:p>
            <a:pPr algn="ctr">
              <a:lnSpc>
                <a:spcPct val="150000"/>
              </a:lnSpc>
              <a:buNone/>
            </a:pPr>
            <a:r>
              <a:rPr sz="2000">
                <a:solidFill>
                  <a:schemeClr val="accent1">
                    <a:lumMod val="75000"/>
                  </a:schemeClr>
                </a:solidFill>
                <a:latin typeface="Times New Roman"/>
                <a:ea typeface="Times New Roman"/>
                <a:cs typeface="Times New Roman"/>
              </a:rPr>
              <a:t>地球物理方法</a:t>
            </a:r>
          </a:p>
          <a:p>
            <a:pPr algn="ctr">
              <a:lnSpc>
                <a:spcPct val="150000"/>
              </a:lnSpc>
              <a:buNone/>
            </a:pPr>
            <a:r>
              <a:rPr sz="2000">
                <a:solidFill>
                  <a:schemeClr val="accent1">
                    <a:lumMod val="75000"/>
                  </a:schemeClr>
                </a:solidFill>
                <a:latin typeface="Times New Roman"/>
                <a:ea typeface="Times New Roman"/>
                <a:cs typeface="Times New Roman"/>
              </a:rPr>
              <a:t>费雷尔环流</a:t>
            </a:r>
          </a:p>
        </p:txBody>
      </p:sp>
      <p:sp>
        <p:nvSpPr>
          <p:cNvPr id="70" name="文本框 69">
            <a:extLst>
              <a:ext uri="{FF2B5EF4-FFF2-40B4-BE49-F238E27FC236}">
                <a16:creationId xmlns:a16="http://schemas.microsoft.com/office/drawing/2014/main" id="{3B228D5B-C622-D0AF-FFC3-067B78881BBD}"/>
              </a:ext>
            </a:extLst>
          </p:cNvPr>
          <p:cNvSpPr>
            <a:spLocks noGrp="1"/>
          </p:cNvSpPr>
          <p:nvPr/>
        </p:nvSpPr>
        <p:spPr>
          <a:xfrm>
            <a:off x="9600901" y="1561803"/>
            <a:ext cx="1723549" cy="960969"/>
          </a:xfrm>
          <a:prstGeom prst="rect">
            <a:avLst/>
          </a:prstGeom>
          <a:noFill/>
        </p:spPr>
        <p:txBody>
          <a:bodyPr wrap="none">
            <a:spAutoFit/>
          </a:bodyPr>
          <a:lstStyle/>
          <a:p>
            <a:pPr algn="ctr">
              <a:lnSpc>
                <a:spcPct val="150000"/>
              </a:lnSpc>
              <a:buNone/>
            </a:pPr>
            <a:r>
              <a:rPr sz="2000">
                <a:solidFill>
                  <a:schemeClr val="accent1">
                    <a:lumMod val="75000"/>
                  </a:schemeClr>
                </a:solidFill>
                <a:latin typeface="Times New Roman"/>
                <a:ea typeface="Times New Roman"/>
                <a:cs typeface="Times New Roman"/>
              </a:rPr>
              <a:t>两极科考</a:t>
            </a:r>
          </a:p>
          <a:p>
            <a:pPr algn="ctr">
              <a:lnSpc>
                <a:spcPct val="150000"/>
              </a:lnSpc>
              <a:buNone/>
            </a:pPr>
            <a:r>
              <a:rPr sz="2000">
                <a:solidFill>
                  <a:schemeClr val="accent1">
                    <a:lumMod val="75000"/>
                  </a:schemeClr>
                </a:solidFill>
                <a:latin typeface="Times New Roman"/>
                <a:ea typeface="Times New Roman"/>
                <a:cs typeface="Times New Roman"/>
              </a:rPr>
              <a:t>三圈环流完善</a:t>
            </a:r>
          </a:p>
        </p:txBody>
      </p:sp>
      <p:cxnSp>
        <p:nvCxnSpPr>
          <p:cNvPr id="213" name="连接符: 曲线 89"/>
          <p:cNvCxnSpPr>
            <a:stCxn id="63" idx="0"/>
          </p:cNvCxnSpPr>
          <p:nvPr/>
        </p:nvCxnSpPr>
        <p:spPr>
          <a:xfrm rot="5400000" flipH="1" flipV="1">
            <a:off x="3278558" y="3648004"/>
            <a:ext cx="656904" cy="1315921"/>
          </a:xfrm>
          <a:prstGeom prst="curvedConnector2">
            <a:avLst/>
          </a:prstGeom>
          <a:ln>
            <a:solidFill>
              <a:schemeClr val="accent1">
                <a:lumMod val="60000"/>
                <a:lumOff val="40000"/>
              </a:schemeClr>
            </a:solidFill>
            <a:prstDash val="lgDashDot"/>
            <a:tailEnd type="stealth" w="lg" len="lg"/>
          </a:ln>
        </p:spPr>
        <p:style>
          <a:lnRef idx="1">
            <a:schemeClr val="accent1"/>
          </a:lnRef>
          <a:fillRef idx="0">
            <a:schemeClr val="accent1"/>
          </a:fillRef>
          <a:effectRef idx="0">
            <a:schemeClr val="accent1"/>
          </a:effectRef>
          <a:fontRef idx="minor">
            <a:schemeClr val="tx1"/>
          </a:fontRef>
        </p:style>
      </p:cxnSp>
      <p:cxnSp>
        <p:nvCxnSpPr>
          <p:cNvPr id="214" name="连接符: 曲线 91"/>
          <p:cNvCxnSpPr>
            <a:stCxn id="65" idx="0"/>
          </p:cNvCxnSpPr>
          <p:nvPr/>
        </p:nvCxnSpPr>
        <p:spPr>
          <a:xfrm rot="5400000" flipH="1" flipV="1">
            <a:off x="4977933" y="2925256"/>
            <a:ext cx="758256" cy="1237012"/>
          </a:xfrm>
          <a:prstGeom prst="curvedConnector2">
            <a:avLst/>
          </a:prstGeom>
          <a:ln>
            <a:solidFill>
              <a:schemeClr val="accent1">
                <a:lumMod val="60000"/>
                <a:lumOff val="40000"/>
              </a:schemeClr>
            </a:solidFill>
            <a:prstDash val="lgDashDot"/>
            <a:tailEnd type="stealth" w="lg" len="lg"/>
          </a:ln>
        </p:spPr>
        <p:style>
          <a:lnRef idx="1">
            <a:schemeClr val="accent1"/>
          </a:lnRef>
          <a:fillRef idx="0">
            <a:schemeClr val="accent1"/>
          </a:fillRef>
          <a:effectRef idx="0">
            <a:schemeClr val="accent1"/>
          </a:effectRef>
          <a:fontRef idx="minor">
            <a:schemeClr val="tx1"/>
          </a:fontRef>
        </p:style>
      </p:cxnSp>
      <p:cxnSp>
        <p:nvCxnSpPr>
          <p:cNvPr id="215" name="连接符: 曲线 93"/>
          <p:cNvCxnSpPr>
            <a:stCxn id="66" idx="0"/>
          </p:cNvCxnSpPr>
          <p:nvPr/>
        </p:nvCxnSpPr>
        <p:spPr>
          <a:xfrm rot="5400000" flipH="1" flipV="1">
            <a:off x="6966918" y="1931865"/>
            <a:ext cx="807166" cy="1671612"/>
          </a:xfrm>
          <a:prstGeom prst="curvedConnector2">
            <a:avLst/>
          </a:prstGeom>
          <a:ln>
            <a:solidFill>
              <a:schemeClr val="accent1">
                <a:lumMod val="60000"/>
                <a:lumOff val="40000"/>
              </a:schemeClr>
            </a:solidFill>
            <a:prstDash val="lgDashDot"/>
            <a:tailEnd type="stealth" w="lg" len="lg"/>
          </a:ln>
        </p:spPr>
        <p:style>
          <a:lnRef idx="1">
            <a:schemeClr val="accent1"/>
          </a:lnRef>
          <a:fillRef idx="0">
            <a:schemeClr val="accent1"/>
          </a:fillRef>
          <a:effectRef idx="0">
            <a:schemeClr val="accent1"/>
          </a:effectRef>
          <a:fontRef idx="minor">
            <a:schemeClr val="tx1"/>
          </a:fontRef>
        </p:style>
      </p:cxnSp>
      <p:cxnSp>
        <p:nvCxnSpPr>
          <p:cNvPr id="216" name="连接符: 曲线 95"/>
          <p:cNvCxnSpPr>
            <a:stCxn id="67" idx="0"/>
          </p:cNvCxnSpPr>
          <p:nvPr/>
        </p:nvCxnSpPr>
        <p:spPr>
          <a:xfrm rot="5400000" flipH="1" flipV="1">
            <a:off x="9085434" y="1215386"/>
            <a:ext cx="698617" cy="1517729"/>
          </a:xfrm>
          <a:prstGeom prst="curvedConnector2">
            <a:avLst/>
          </a:prstGeom>
          <a:ln>
            <a:solidFill>
              <a:schemeClr val="accent1">
                <a:lumMod val="60000"/>
                <a:lumOff val="40000"/>
              </a:schemeClr>
            </a:solidFill>
            <a:prstDash val="lgDashDot"/>
            <a:tailEnd type="stealth" w="lg" len="lg"/>
          </a:ln>
        </p:spPr>
        <p:style>
          <a:lnRef idx="1">
            <a:schemeClr val="accent1"/>
          </a:lnRef>
          <a:fillRef idx="0">
            <a:schemeClr val="accent1"/>
          </a:fillRef>
          <a:effectRef idx="0">
            <a:schemeClr val="accent1"/>
          </a:effectRef>
          <a:fontRef idx="minor">
            <a:schemeClr val="tx1"/>
          </a:fontRef>
        </p:style>
      </p:cxnSp>
      <p:sp>
        <p:nvSpPr>
          <p:cNvPr id="97" name="文本框 96">
            <a:extLst>
              <a:ext uri="{FF2B5EF4-FFF2-40B4-BE49-F238E27FC236}">
                <a16:creationId xmlns:a16="http://schemas.microsoft.com/office/drawing/2014/main" id="{AB2E6130-E90B-8487-3915-7556EC9D2CEB}"/>
              </a:ext>
            </a:extLst>
          </p:cNvPr>
          <p:cNvSpPr>
            <a:spLocks noGrp="1"/>
          </p:cNvSpPr>
          <p:nvPr/>
        </p:nvSpPr>
        <p:spPr>
          <a:xfrm rot="19945353">
            <a:off x="2325258" y="3718863"/>
            <a:ext cx="1418978" cy="499304"/>
          </a:xfrm>
          <a:prstGeom prst="rect">
            <a:avLst/>
          </a:prstGeom>
          <a:noFill/>
        </p:spPr>
        <p:txBody>
          <a:bodyPr wrap="none">
            <a:spAutoFit/>
          </a:bodyPr>
          <a:lstStyle/>
          <a:p>
            <a:pPr algn="ctr">
              <a:lnSpc>
                <a:spcPct val="150000"/>
              </a:lnSpc>
              <a:buNone/>
            </a:pPr>
            <a:r>
              <a:rPr sz="2000" b="1">
                <a:solidFill>
                  <a:schemeClr val="accent2">
                    <a:lumMod val="50000"/>
                  </a:schemeClr>
                </a:solidFill>
                <a:latin typeface="Times New Roman"/>
                <a:ea typeface="Times New Roman"/>
                <a:cs typeface="Times New Roman"/>
              </a:rPr>
              <a:t>+</a:t>
            </a:r>
            <a:r>
              <a:rPr sz="2000">
                <a:solidFill>
                  <a:schemeClr val="accent2">
                    <a:lumMod val="50000"/>
                  </a:schemeClr>
                </a:solidFill>
                <a:latin typeface="Times New Roman"/>
                <a:ea typeface="Times New Roman"/>
                <a:cs typeface="Times New Roman"/>
              </a:rPr>
              <a:t> 热力环流</a:t>
            </a:r>
          </a:p>
        </p:txBody>
      </p:sp>
      <p:sp>
        <p:nvSpPr>
          <p:cNvPr id="98" name="文本框 97">
            <a:extLst>
              <a:ext uri="{FF2B5EF4-FFF2-40B4-BE49-F238E27FC236}">
                <a16:creationId xmlns:a16="http://schemas.microsoft.com/office/drawing/2014/main" id="{49A64CDF-D3F5-1C8E-7478-9657F5840687}"/>
              </a:ext>
            </a:extLst>
          </p:cNvPr>
          <p:cNvSpPr>
            <a:spLocks noGrp="1"/>
          </p:cNvSpPr>
          <p:nvPr/>
        </p:nvSpPr>
        <p:spPr>
          <a:xfrm rot="20149063">
            <a:off x="4069734" y="2854038"/>
            <a:ext cx="1677062" cy="499304"/>
          </a:xfrm>
          <a:prstGeom prst="rect">
            <a:avLst/>
          </a:prstGeom>
          <a:noFill/>
        </p:spPr>
        <p:txBody>
          <a:bodyPr wrap="none">
            <a:spAutoFit/>
          </a:bodyPr>
          <a:lstStyle/>
          <a:p>
            <a:pPr algn="ctr">
              <a:lnSpc>
                <a:spcPct val="150000"/>
              </a:lnSpc>
              <a:buNone/>
            </a:pPr>
            <a:r>
              <a:rPr sz="2000" b="1">
                <a:solidFill>
                  <a:schemeClr val="accent2">
                    <a:lumMod val="50000"/>
                  </a:schemeClr>
                </a:solidFill>
                <a:latin typeface="Times New Roman"/>
                <a:ea typeface="Times New Roman"/>
                <a:cs typeface="Times New Roman"/>
              </a:rPr>
              <a:t>+</a:t>
            </a:r>
            <a:r>
              <a:rPr sz="2000">
                <a:solidFill>
                  <a:schemeClr val="accent2">
                    <a:lumMod val="50000"/>
                  </a:schemeClr>
                </a:solidFill>
                <a:latin typeface="Times New Roman"/>
                <a:ea typeface="Times New Roman"/>
                <a:cs typeface="Times New Roman"/>
              </a:rPr>
              <a:t> 地转偏向力</a:t>
            </a:r>
          </a:p>
        </p:txBody>
      </p:sp>
      <p:sp>
        <p:nvSpPr>
          <p:cNvPr id="99" name="文本框 98">
            <a:extLst>
              <a:ext uri="{FF2B5EF4-FFF2-40B4-BE49-F238E27FC236}">
                <a16:creationId xmlns:a16="http://schemas.microsoft.com/office/drawing/2014/main" id="{629447FC-ABB1-BEB3-CD02-6D5D729C4283}"/>
              </a:ext>
            </a:extLst>
          </p:cNvPr>
          <p:cNvSpPr>
            <a:spLocks noGrp="1"/>
          </p:cNvSpPr>
          <p:nvPr/>
        </p:nvSpPr>
        <p:spPr>
          <a:xfrm rot="20512561">
            <a:off x="7472773" y="1610533"/>
            <a:ext cx="1467068" cy="499304"/>
          </a:xfrm>
          <a:prstGeom prst="rect">
            <a:avLst/>
          </a:prstGeom>
          <a:noFill/>
        </p:spPr>
        <p:txBody>
          <a:bodyPr wrap="none">
            <a:spAutoFit/>
          </a:bodyPr>
          <a:lstStyle/>
          <a:p>
            <a:pPr algn="ctr">
              <a:lnSpc>
                <a:spcPct val="150000"/>
              </a:lnSpc>
              <a:buNone/>
            </a:pPr>
            <a:r>
              <a:rPr sz="2000">
                <a:solidFill>
                  <a:schemeClr val="accent2">
                    <a:lumMod val="50000"/>
                  </a:schemeClr>
                </a:solidFill>
                <a:latin typeface="Times New Roman"/>
                <a:ea typeface="Times New Roman"/>
                <a:cs typeface="Times New Roman"/>
              </a:rPr>
              <a:t>进一步推论</a:t>
            </a:r>
          </a:p>
        </p:txBody>
      </p:sp>
      <p:sp>
        <p:nvSpPr>
          <p:cNvPr id="100" name="文本框 99">
            <a:extLst>
              <a:ext uri="{FF2B5EF4-FFF2-40B4-BE49-F238E27FC236}">
                <a16:creationId xmlns:a16="http://schemas.microsoft.com/office/drawing/2014/main" id="{A2BC4F35-C547-206E-9A15-F65084F04CF9}"/>
              </a:ext>
            </a:extLst>
          </p:cNvPr>
          <p:cNvSpPr>
            <a:spLocks noGrp="1"/>
          </p:cNvSpPr>
          <p:nvPr/>
        </p:nvSpPr>
        <p:spPr>
          <a:xfrm>
            <a:off x="10397601" y="1111786"/>
            <a:ext cx="1677062" cy="499304"/>
          </a:xfrm>
          <a:prstGeom prst="rect">
            <a:avLst/>
          </a:prstGeom>
          <a:noFill/>
        </p:spPr>
        <p:txBody>
          <a:bodyPr wrap="none">
            <a:spAutoFit/>
          </a:bodyPr>
          <a:lstStyle/>
          <a:p>
            <a:pPr algn="ctr">
              <a:lnSpc>
                <a:spcPct val="150000"/>
              </a:lnSpc>
              <a:buNone/>
            </a:pPr>
            <a:r>
              <a:rPr sz="2000" b="1">
                <a:solidFill>
                  <a:schemeClr val="accent2">
                    <a:lumMod val="50000"/>
                  </a:schemeClr>
                </a:solidFill>
                <a:latin typeface="Times New Roman"/>
                <a:ea typeface="Times New Roman"/>
                <a:cs typeface="Times New Roman"/>
              </a:rPr>
              <a:t>+</a:t>
            </a:r>
            <a:r>
              <a:rPr sz="2000">
                <a:solidFill>
                  <a:schemeClr val="accent2">
                    <a:lumMod val="50000"/>
                  </a:schemeClr>
                </a:solidFill>
                <a:latin typeface="Times New Roman"/>
                <a:ea typeface="Times New Roman"/>
                <a:cs typeface="Times New Roman"/>
              </a:rPr>
              <a:t> 直射点移动</a:t>
            </a:r>
          </a:p>
        </p:txBody>
      </p:sp>
      <p:sp>
        <p:nvSpPr>
          <p:cNvPr id="60" name="文本框 59">
            <a:extLst>
              <a:ext uri="{FF2B5EF4-FFF2-40B4-BE49-F238E27FC236}">
                <a16:creationId xmlns:a16="http://schemas.microsoft.com/office/drawing/2014/main" id="{F895D6F0-305C-E1D6-87BE-A8A39BAD1D49}"/>
              </a:ext>
            </a:extLst>
          </p:cNvPr>
          <p:cNvSpPr>
            <a:spLocks noGrp="1"/>
          </p:cNvSpPr>
          <p:nvPr/>
        </p:nvSpPr>
        <p:spPr>
          <a:xfrm>
            <a:off x="2463271" y="1332007"/>
            <a:ext cx="3575411" cy="996235"/>
          </a:xfrm>
          <a:prstGeom prst="rect">
            <a:avLst/>
          </a:prstGeom>
          <a:noFill/>
          <a:ln>
            <a:noFill/>
            <a:prstDash val="lgDash"/>
          </a:ln>
        </p:spPr>
        <p:txBody>
          <a:bodyPr wrap="square">
            <a:spAutoFit/>
          </a:bodyPr>
          <a:lstStyle/>
          <a:p>
            <a:pPr algn="ctr">
              <a:lnSpc>
                <a:spcPct val="150000"/>
              </a:lnSpc>
              <a:buNone/>
            </a:pPr>
            <a:r>
              <a:rPr>
                <a:solidFill>
                  <a:schemeClr val="accent1">
                    <a:lumMod val="75000"/>
                  </a:schemeClr>
                </a:solidFill>
                <a:latin typeface="Times New Roman"/>
                <a:ea typeface="Times New Roman"/>
                <a:cs typeface="Times New Roman"/>
              </a:rPr>
              <a:t>    《气压带和风带的形成》</a:t>
            </a:r>
          </a:p>
          <a:p>
            <a:pPr algn="ctr">
              <a:lnSpc>
                <a:spcPct val="150000"/>
              </a:lnSpc>
              <a:buNone/>
            </a:pPr>
            <a:r>
              <a:rPr sz="2400">
                <a:solidFill>
                  <a:schemeClr val="accent2">
                    <a:lumMod val="50000"/>
                  </a:schemeClr>
                </a:solidFill>
                <a:effectLst>
                  <a:outerShdw blurRad="50800" dist="38100" dir="2700000" algn="tl" rotWithShape="0">
                    <a:prstClr val="black">
                      <a:alpha val="40000"/>
                    </a:prstClr>
                  </a:outerShdw>
                </a:effectLst>
                <a:latin typeface="Times New Roman"/>
                <a:ea typeface="Times New Roman"/>
                <a:cs typeface="Times New Roman"/>
              </a:rPr>
              <a:t>要素增加 </a:t>
            </a:r>
            <a:r>
              <a:rPr>
                <a:solidFill>
                  <a:schemeClr val="accent1">
                    <a:lumMod val="75000"/>
                  </a:schemeClr>
                </a:solidFill>
                <a:latin typeface="Times New Roman"/>
                <a:ea typeface="Times New Roman"/>
                <a:cs typeface="Times New Roman"/>
              </a:rPr>
              <a:t>逻辑下的教学</a:t>
            </a:r>
            <a:endParaRPr sz="2000">
              <a:solidFill>
                <a:schemeClr val="accent1">
                  <a:lumMod val="75000"/>
                </a:schemeClr>
              </a:solidFill>
              <a:latin typeface="Times New Roman"/>
              <a:ea typeface="Times New Roman"/>
              <a:cs typeface="Times New Roman"/>
            </a:endParaRPr>
          </a:p>
        </p:txBody>
      </p:sp>
      <p:sp>
        <p:nvSpPr>
          <p:cNvPr id="120" name="矩形 119">
            <a:extLst>
              <a:ext uri="{FF2B5EF4-FFF2-40B4-BE49-F238E27FC236}">
                <a16:creationId xmlns:a16="http://schemas.microsoft.com/office/drawing/2014/main" id="{2441BC74-13E0-488C-E796-9A687577CFC7}"/>
              </a:ext>
            </a:extLst>
          </p:cNvPr>
          <p:cNvSpPr>
            <a:spLocks noGrp="1"/>
          </p:cNvSpPr>
          <p:nvPr/>
        </p:nvSpPr>
        <p:spPr>
          <a:xfrm>
            <a:off x="2727517" y="1286079"/>
            <a:ext cx="3162177" cy="1114242"/>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17" name="文本框 116">
            <a:extLst>
              <a:ext uri="{FF2B5EF4-FFF2-40B4-BE49-F238E27FC236}">
                <a16:creationId xmlns:a16="http://schemas.microsoft.com/office/drawing/2014/main" id="{DCCE8932-A68D-D559-3E17-000CEC1B9244}"/>
              </a:ext>
            </a:extLst>
          </p:cNvPr>
          <p:cNvSpPr>
            <a:spLocks noGrp="1"/>
          </p:cNvSpPr>
          <p:nvPr/>
        </p:nvSpPr>
        <p:spPr>
          <a:xfrm>
            <a:off x="2290290" y="1105738"/>
            <a:ext cx="816149" cy="783193"/>
          </a:xfrm>
          <a:prstGeom prst="roundRect">
            <a:avLst/>
          </a:prstGeom>
          <a:solidFill>
            <a:schemeClr val="accent1">
              <a:lumMod val="75000"/>
            </a:schemeClr>
          </a:solidFill>
        </p:spPr>
        <p:txBody>
          <a:bodyPr wrap="square">
            <a:spAutoFit/>
          </a:bodyPr>
          <a:lstStyle/>
          <a:p>
            <a:pPr algn="ctr">
              <a:buNone/>
            </a:pPr>
            <a:r>
              <a:rPr sz="2000">
                <a:solidFill>
                  <a:schemeClr val="bg1"/>
                </a:solidFill>
                <a:latin typeface="Times New Roman"/>
                <a:ea typeface="Times New Roman"/>
                <a:cs typeface="Times New Roman"/>
              </a:rPr>
              <a:t>教学</a:t>
            </a:r>
            <a:endParaRPr sz="2000" kern="100">
              <a:solidFill>
                <a:schemeClr val="bg1"/>
              </a:solidFill>
              <a:latin typeface="Times New Roman"/>
              <a:ea typeface="Times New Roman"/>
              <a:cs typeface="Times New Roman"/>
            </a:endParaRPr>
          </a:p>
          <a:p>
            <a:pPr algn="ctr">
              <a:buNone/>
            </a:pPr>
            <a:r>
              <a:rPr sz="2000">
                <a:solidFill>
                  <a:schemeClr val="bg1"/>
                </a:solidFill>
                <a:latin typeface="Times New Roman"/>
                <a:ea typeface="Times New Roman"/>
                <a:cs typeface="Times New Roman"/>
              </a:rPr>
              <a:t>思路</a:t>
            </a:r>
            <a:endParaRPr sz="2000">
              <a:solidFill>
                <a:schemeClr val="bg1"/>
              </a:solidFill>
            </a:endParaRPr>
          </a:p>
        </p:txBody>
      </p:sp>
      <p:sp>
        <p:nvSpPr>
          <p:cNvPr id="59" name="文本框 58">
            <a:extLst>
              <a:ext uri="{FF2B5EF4-FFF2-40B4-BE49-F238E27FC236}">
                <a16:creationId xmlns:a16="http://schemas.microsoft.com/office/drawing/2014/main" id="{52305BF7-36E5-7B99-597D-2374DCB586CF}"/>
              </a:ext>
            </a:extLst>
          </p:cNvPr>
          <p:cNvSpPr>
            <a:spLocks noGrp="1"/>
          </p:cNvSpPr>
          <p:nvPr/>
        </p:nvSpPr>
        <p:spPr>
          <a:xfrm>
            <a:off x="8939640" y="5662858"/>
            <a:ext cx="3182133" cy="861774"/>
          </a:xfrm>
          <a:prstGeom prst="rect">
            <a:avLst/>
          </a:prstGeom>
          <a:noFill/>
        </p:spPr>
        <p:txBody>
          <a:bodyPr wrap="square">
            <a:spAutoFit/>
          </a:bodyPr>
          <a:lstStyle/>
          <a:p>
            <a:pPr algn="ctr">
              <a:lnSpc>
                <a:spcPct val="150000"/>
              </a:lnSpc>
              <a:buNone/>
            </a:pPr>
            <a:r>
              <a:rPr sz="2000">
                <a:solidFill>
                  <a:schemeClr val="accent6">
                    <a:lumMod val="75000"/>
                  </a:schemeClr>
                </a:solidFill>
                <a:latin typeface="Times New Roman"/>
                <a:ea typeface="Times New Roman"/>
                <a:cs typeface="Times New Roman"/>
              </a:rPr>
              <a:t>科学史情境 </a:t>
            </a:r>
            <a:r>
              <a:rPr>
                <a:solidFill>
                  <a:schemeClr val="accent1">
                    <a:lumMod val="75000"/>
                  </a:schemeClr>
                </a:solidFill>
                <a:latin typeface="Times New Roman"/>
                <a:ea typeface="Times New Roman"/>
                <a:cs typeface="Times New Roman"/>
              </a:rPr>
              <a:t>发展</a:t>
            </a:r>
          </a:p>
          <a:p>
            <a:pPr algn="ctr">
              <a:buNone/>
            </a:pPr>
            <a:r>
              <a:rPr>
                <a:solidFill>
                  <a:schemeClr val="accent1">
                    <a:lumMod val="75000"/>
                  </a:schemeClr>
                </a:solidFill>
                <a:latin typeface="Times New Roman"/>
                <a:ea typeface="Times New Roman"/>
                <a:cs typeface="Times New Roman"/>
              </a:rPr>
              <a:t>理论模型逐步完善</a:t>
            </a:r>
          </a:p>
        </p:txBody>
      </p:sp>
      <p:sp>
        <p:nvSpPr>
          <p:cNvPr id="126" name="文本框 125">
            <a:extLst>
              <a:ext uri="{FF2B5EF4-FFF2-40B4-BE49-F238E27FC236}">
                <a16:creationId xmlns:a16="http://schemas.microsoft.com/office/drawing/2014/main" id="{422B796A-31E9-4DDE-D95A-6715EC50652C}"/>
              </a:ext>
            </a:extLst>
          </p:cNvPr>
          <p:cNvSpPr>
            <a:spLocks noGrp="1"/>
          </p:cNvSpPr>
          <p:nvPr/>
        </p:nvSpPr>
        <p:spPr>
          <a:xfrm>
            <a:off x="5250263" y="5597539"/>
            <a:ext cx="3701924" cy="920317"/>
          </a:xfrm>
          <a:prstGeom prst="rect">
            <a:avLst/>
          </a:prstGeom>
          <a:noFill/>
        </p:spPr>
        <p:txBody>
          <a:bodyPr wrap="square">
            <a:spAutoFit/>
          </a:bodyPr>
          <a:lstStyle/>
          <a:p>
            <a:pPr algn="ctr">
              <a:lnSpc>
                <a:spcPct val="150000"/>
              </a:lnSpc>
              <a:buNone/>
            </a:pPr>
            <a:r>
              <a:rPr sz="2000">
                <a:solidFill>
                  <a:schemeClr val="accent1">
                    <a:lumMod val="75000"/>
                  </a:schemeClr>
                </a:solidFill>
                <a:latin typeface="Times New Roman"/>
                <a:ea typeface="Times New Roman"/>
                <a:cs typeface="Times New Roman"/>
              </a:rPr>
              <a:t>   </a:t>
            </a:r>
            <a:r>
              <a:rPr>
                <a:solidFill>
                  <a:schemeClr val="accent1">
                    <a:lumMod val="75000"/>
                  </a:schemeClr>
                </a:solidFill>
                <a:latin typeface="Times New Roman"/>
                <a:ea typeface="Times New Roman"/>
                <a:cs typeface="Times New Roman"/>
              </a:rPr>
              <a:t>浅层导入</a:t>
            </a:r>
          </a:p>
          <a:p>
            <a:pPr algn="ctr">
              <a:lnSpc>
                <a:spcPct val="150000"/>
              </a:lnSpc>
              <a:buNone/>
            </a:pPr>
            <a:r>
              <a:rPr>
                <a:solidFill>
                  <a:schemeClr val="accent1">
                    <a:lumMod val="75000"/>
                  </a:schemeClr>
                </a:solidFill>
                <a:latin typeface="Times New Roman"/>
                <a:ea typeface="Times New Roman"/>
                <a:cs typeface="Times New Roman"/>
              </a:rPr>
              <a:t>情境问题驱动，知识迁移应用</a:t>
            </a:r>
          </a:p>
        </p:txBody>
      </p:sp>
      <p:sp>
        <p:nvSpPr>
          <p:cNvPr id="127" name="矩形 126">
            <a:extLst>
              <a:ext uri="{FF2B5EF4-FFF2-40B4-BE49-F238E27FC236}">
                <a16:creationId xmlns:a16="http://schemas.microsoft.com/office/drawing/2014/main" id="{480B5C80-1AF8-B368-944A-7C70913B0A9E}"/>
              </a:ext>
            </a:extLst>
          </p:cNvPr>
          <p:cNvSpPr>
            <a:spLocks noGrp="1"/>
          </p:cNvSpPr>
          <p:nvPr/>
        </p:nvSpPr>
        <p:spPr>
          <a:xfrm>
            <a:off x="5446207" y="5639163"/>
            <a:ext cx="3305907" cy="906645"/>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28" name="文本框 127">
            <a:extLst>
              <a:ext uri="{FF2B5EF4-FFF2-40B4-BE49-F238E27FC236}">
                <a16:creationId xmlns:a16="http://schemas.microsoft.com/office/drawing/2014/main" id="{8836B8F6-0587-61AD-6F67-F13F40935A2F}"/>
              </a:ext>
            </a:extLst>
          </p:cNvPr>
          <p:cNvSpPr>
            <a:spLocks noGrp="1"/>
          </p:cNvSpPr>
          <p:nvPr/>
        </p:nvSpPr>
        <p:spPr>
          <a:xfrm>
            <a:off x="5357063" y="5573631"/>
            <a:ext cx="1151815" cy="442674"/>
          </a:xfrm>
          <a:prstGeom prst="roundRect">
            <a:avLst/>
          </a:prstGeom>
          <a:solidFill>
            <a:schemeClr val="accent1">
              <a:lumMod val="75000"/>
            </a:schemeClr>
          </a:solidFill>
        </p:spPr>
        <p:txBody>
          <a:bodyPr wrap="square">
            <a:spAutoFit/>
          </a:bodyPr>
          <a:lstStyle/>
          <a:p>
            <a:pPr algn="ctr">
              <a:buNone/>
            </a:pPr>
            <a:r>
              <a:rPr sz="2000">
                <a:solidFill>
                  <a:schemeClr val="bg1"/>
                </a:solidFill>
                <a:latin typeface="Times New Roman"/>
                <a:ea typeface="Times New Roman"/>
                <a:cs typeface="Times New Roman"/>
              </a:rPr>
              <a:t>阶段一</a:t>
            </a:r>
            <a:endParaRPr sz="2000">
              <a:solidFill>
                <a:schemeClr val="bg1"/>
              </a:solidFill>
            </a:endParaRPr>
          </a:p>
        </p:txBody>
      </p:sp>
      <p:sp>
        <p:nvSpPr>
          <p:cNvPr id="130" name="文本框 129">
            <a:extLst>
              <a:ext uri="{FF2B5EF4-FFF2-40B4-BE49-F238E27FC236}">
                <a16:creationId xmlns:a16="http://schemas.microsoft.com/office/drawing/2014/main" id="{E59CED67-79ED-C1E7-FD16-BE85612A9BE1}"/>
              </a:ext>
            </a:extLst>
          </p:cNvPr>
          <p:cNvSpPr>
            <a:spLocks noGrp="1"/>
          </p:cNvSpPr>
          <p:nvPr/>
        </p:nvSpPr>
        <p:spPr>
          <a:xfrm>
            <a:off x="8485968" y="4344277"/>
            <a:ext cx="3701924" cy="920317"/>
          </a:xfrm>
          <a:prstGeom prst="rect">
            <a:avLst/>
          </a:prstGeom>
          <a:noFill/>
        </p:spPr>
        <p:txBody>
          <a:bodyPr wrap="square">
            <a:spAutoFit/>
          </a:bodyPr>
          <a:lstStyle/>
          <a:p>
            <a:pPr algn="ctr">
              <a:lnSpc>
                <a:spcPct val="150000"/>
              </a:lnSpc>
              <a:buNone/>
            </a:pPr>
            <a:r>
              <a:rPr sz="2000">
                <a:solidFill>
                  <a:schemeClr val="accent1">
                    <a:lumMod val="75000"/>
                  </a:schemeClr>
                </a:solidFill>
                <a:latin typeface="Times New Roman"/>
                <a:ea typeface="Times New Roman"/>
                <a:cs typeface="Times New Roman"/>
              </a:rPr>
              <a:t>    </a:t>
            </a:r>
            <a:r>
              <a:rPr>
                <a:solidFill>
                  <a:schemeClr val="accent1">
                    <a:lumMod val="75000"/>
                  </a:schemeClr>
                </a:solidFill>
                <a:latin typeface="Times New Roman"/>
                <a:ea typeface="Times New Roman"/>
                <a:cs typeface="Times New Roman"/>
              </a:rPr>
              <a:t>深层建构</a:t>
            </a:r>
          </a:p>
          <a:p>
            <a:pPr algn="ctr">
              <a:lnSpc>
                <a:spcPct val="150000"/>
              </a:lnSpc>
              <a:buNone/>
            </a:pPr>
            <a:r>
              <a:rPr>
                <a:solidFill>
                  <a:schemeClr val="accent1">
                    <a:lumMod val="75000"/>
                  </a:schemeClr>
                </a:solidFill>
                <a:latin typeface="Times New Roman"/>
                <a:ea typeface="Times New Roman"/>
                <a:cs typeface="Times New Roman"/>
              </a:rPr>
              <a:t>绘图教具齐下，手脑共化知识</a:t>
            </a:r>
          </a:p>
        </p:txBody>
      </p:sp>
      <p:sp>
        <p:nvSpPr>
          <p:cNvPr id="131" name="矩形 130">
            <a:extLst>
              <a:ext uri="{FF2B5EF4-FFF2-40B4-BE49-F238E27FC236}">
                <a16:creationId xmlns:a16="http://schemas.microsoft.com/office/drawing/2014/main" id="{76CD1412-DA84-70B7-632B-3576B1D85758}"/>
              </a:ext>
            </a:extLst>
          </p:cNvPr>
          <p:cNvSpPr>
            <a:spLocks noGrp="1"/>
          </p:cNvSpPr>
          <p:nvPr/>
        </p:nvSpPr>
        <p:spPr>
          <a:xfrm>
            <a:off x="8681912" y="4398601"/>
            <a:ext cx="3292376" cy="906645"/>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latin typeface="华文中宋"/>
              <a:ea typeface="华文中宋"/>
              <a:cs typeface="华文中宋"/>
            </a:endParaRPr>
          </a:p>
        </p:txBody>
      </p:sp>
      <p:sp>
        <p:nvSpPr>
          <p:cNvPr id="132" name="文本框 131">
            <a:extLst>
              <a:ext uri="{FF2B5EF4-FFF2-40B4-BE49-F238E27FC236}">
                <a16:creationId xmlns:a16="http://schemas.microsoft.com/office/drawing/2014/main" id="{6B279912-EACF-00B6-828E-47B0E4648143}"/>
              </a:ext>
            </a:extLst>
          </p:cNvPr>
          <p:cNvSpPr>
            <a:spLocks noGrp="1"/>
          </p:cNvSpPr>
          <p:nvPr/>
        </p:nvSpPr>
        <p:spPr>
          <a:xfrm>
            <a:off x="8592768" y="4333069"/>
            <a:ext cx="1151815" cy="442674"/>
          </a:xfrm>
          <a:prstGeom prst="roundRect">
            <a:avLst/>
          </a:prstGeom>
          <a:solidFill>
            <a:schemeClr val="accent1">
              <a:lumMod val="75000"/>
            </a:schemeClr>
          </a:solidFill>
        </p:spPr>
        <p:txBody>
          <a:bodyPr wrap="square">
            <a:spAutoFit/>
          </a:bodyPr>
          <a:lstStyle/>
          <a:p>
            <a:pPr algn="ctr">
              <a:buNone/>
            </a:pPr>
            <a:r>
              <a:rPr sz="2000">
                <a:solidFill>
                  <a:schemeClr val="bg1"/>
                </a:solidFill>
                <a:latin typeface="Times New Roman"/>
                <a:ea typeface="Times New Roman"/>
                <a:cs typeface="Times New Roman"/>
              </a:rPr>
              <a:t>阶段二</a:t>
            </a:r>
            <a:endParaRPr sz="2000">
              <a:solidFill>
                <a:schemeClr val="bg1"/>
              </a:solidFill>
            </a:endParaRPr>
          </a:p>
        </p:txBody>
      </p:sp>
    </p:spTree>
    <p:extLst>
      <p:ext uri="{BB962C8B-B14F-4D97-AF65-F5344CB8AC3E}">
        <p14:creationId xmlns:p14="http://schemas.microsoft.com/office/powerpoint/2010/main" val="3303056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8FD077A2-0A5A-174B-B257-9269A42951E2}"/>
              </a:ext>
            </a:extLst>
          </p:cNvPr>
          <p:cNvSpPr>
            <a:spLocks noGrp="1"/>
          </p:cNvSpPr>
          <p:nvPr/>
        </p:nvSpPr>
        <p:spPr>
          <a:xfrm>
            <a:off x="1301448" y="3234266"/>
            <a:ext cx="6186309" cy="769441"/>
          </a:xfrm>
          <a:prstGeom prst="rect">
            <a:avLst/>
          </a:prstGeom>
          <a:noFill/>
        </p:spPr>
        <p:txBody>
          <a:bodyPr wrap="none">
            <a:spAutoFit/>
          </a:bodyPr>
          <a:lstStyle/>
          <a:p>
            <a:r>
              <a:rPr sz="4400" b="1" spc="800">
                <a:solidFill>
                  <a:schemeClr val="bg1"/>
                </a:solidFill>
                <a:latin typeface="华文宋体"/>
                <a:ea typeface="华文宋体"/>
                <a:cs typeface="华文宋体"/>
              </a:rPr>
              <a:t>气压带和风带的形成</a:t>
            </a:r>
          </a:p>
        </p:txBody>
      </p:sp>
      <p:sp>
        <p:nvSpPr>
          <p:cNvPr id="12" name="矩形 11">
            <a:extLst>
              <a:ext uri="{FF2B5EF4-FFF2-40B4-BE49-F238E27FC236}">
                <a16:creationId xmlns:a16="http://schemas.microsoft.com/office/drawing/2014/main" id="{DDF97214-C8E6-272D-24EF-C9CB8B2D52C0}"/>
              </a:ext>
            </a:extLst>
          </p:cNvPr>
          <p:cNvSpPr>
            <a:spLocks noGrp="1"/>
          </p:cNvSpPr>
          <p:nvPr/>
        </p:nvSpPr>
        <p:spPr>
          <a:xfrm>
            <a:off x="-304800" y="-6452"/>
            <a:ext cx="906940" cy="7199731"/>
          </a:xfrm>
          <a:prstGeom prst="rect">
            <a:avLst/>
          </a:prstGeom>
          <a:solidFill>
            <a:srgbClr val="040307"/>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37" name="图片 7"/>
          <p:cNvPicPr>
            <a:picLocks noChangeAspect="1"/>
          </p:cNvPicPr>
          <p:nvPr/>
        </p:nvPicPr>
        <p:blipFill rotWithShape="1">
          <a:blip r:embed="rId3"/>
          <a:srcRect t="442" r="5145"/>
          <a:stretch/>
        </p:blipFill>
        <p:spPr>
          <a:xfrm>
            <a:off x="383223" y="-6452"/>
            <a:ext cx="11920403" cy="7199730"/>
          </a:xfrm>
          <a:prstGeom prst="rect">
            <a:avLst/>
          </a:prstGeom>
        </p:spPr>
      </p:pic>
      <p:sp>
        <p:nvSpPr>
          <p:cNvPr id="25" name="矩形: 圆角 24">
            <a:extLst>
              <a:ext uri="{FF2B5EF4-FFF2-40B4-BE49-F238E27FC236}">
                <a16:creationId xmlns:a16="http://schemas.microsoft.com/office/drawing/2014/main" id="{44DF6248-81D9-78E9-0096-A9DFD1DBDB5A}"/>
              </a:ext>
            </a:extLst>
          </p:cNvPr>
          <p:cNvSpPr>
            <a:spLocks noGrp="1"/>
          </p:cNvSpPr>
          <p:nvPr/>
        </p:nvSpPr>
        <p:spPr>
          <a:xfrm>
            <a:off x="396240" y="2392680"/>
            <a:ext cx="5958840" cy="2453638"/>
          </a:xfrm>
          <a:prstGeom prst="roundRect">
            <a:avLst/>
          </a:prstGeom>
          <a:solidFill>
            <a:schemeClr val="accent1">
              <a:lumMod val="20000"/>
              <a:lumOff val="80000"/>
              <a:alpha val="15000"/>
            </a:schemeClr>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文本框 9">
            <a:extLst>
              <a:ext uri="{FF2B5EF4-FFF2-40B4-BE49-F238E27FC236}">
                <a16:creationId xmlns:a16="http://schemas.microsoft.com/office/drawing/2014/main" id="{8AAA84BE-EE07-1DE7-9CB0-FDFA14BC6283}"/>
              </a:ext>
            </a:extLst>
          </p:cNvPr>
          <p:cNvSpPr>
            <a:spLocks noGrp="1"/>
          </p:cNvSpPr>
          <p:nvPr/>
        </p:nvSpPr>
        <p:spPr>
          <a:xfrm>
            <a:off x="502083" y="3298946"/>
            <a:ext cx="5623655" cy="769441"/>
          </a:xfrm>
          <a:prstGeom prst="rect">
            <a:avLst/>
          </a:prstGeom>
          <a:noFill/>
          <a:effectLst>
            <a:reflection blurRad="6350" stA="50000" endA="300" endPos="55000" dir="5400000" sy="-100000" algn="bl" rotWithShape="0"/>
          </a:effectLst>
        </p:spPr>
        <p:txBody>
          <a:bodyPr wrap="none">
            <a:spAutoFit/>
          </a:bodyPr>
          <a:lstStyle/>
          <a:p>
            <a:r>
              <a:rPr sz="4400" b="1" spc="300">
                <a:solidFill>
                  <a:schemeClr val="bg1"/>
                </a:solidFill>
                <a:latin typeface="华文中宋"/>
                <a:ea typeface="华文中宋"/>
                <a:cs typeface="华文中宋"/>
              </a:rPr>
              <a:t>气压带和风带的形成</a:t>
            </a:r>
          </a:p>
        </p:txBody>
      </p:sp>
      <p:sp>
        <p:nvSpPr>
          <p:cNvPr id="11" name="文本框 10">
            <a:extLst>
              <a:ext uri="{FF2B5EF4-FFF2-40B4-BE49-F238E27FC236}">
                <a16:creationId xmlns:a16="http://schemas.microsoft.com/office/drawing/2014/main" id="{69FF26AD-B500-7649-268D-DACAF8267ECA}"/>
              </a:ext>
            </a:extLst>
          </p:cNvPr>
          <p:cNvSpPr>
            <a:spLocks noGrp="1"/>
          </p:cNvSpPr>
          <p:nvPr/>
        </p:nvSpPr>
        <p:spPr>
          <a:xfrm>
            <a:off x="0" y="936518"/>
            <a:ext cx="3070071" cy="400110"/>
          </a:xfrm>
          <a:prstGeom prst="rect">
            <a:avLst/>
          </a:prstGeom>
          <a:noFill/>
        </p:spPr>
        <p:txBody>
          <a:bodyPr wrap="none">
            <a:spAutoFit/>
          </a:bodyPr>
          <a:lstStyle/>
          <a:p>
            <a:r>
              <a:rPr sz="2000" b="1" spc="300">
                <a:solidFill>
                  <a:schemeClr val="bg1"/>
                </a:solidFill>
                <a:latin typeface="微软雅黑"/>
                <a:ea typeface="微软雅黑"/>
                <a:cs typeface="微软雅黑"/>
              </a:rPr>
              <a:t>人教版  选择性必修一</a:t>
            </a:r>
          </a:p>
        </p:txBody>
      </p:sp>
      <p:sp>
        <p:nvSpPr>
          <p:cNvPr id="14" name="文本框 13">
            <a:extLst>
              <a:ext uri="{FF2B5EF4-FFF2-40B4-BE49-F238E27FC236}">
                <a16:creationId xmlns:a16="http://schemas.microsoft.com/office/drawing/2014/main" id="{1B230E43-937A-7991-AB1B-4F8B59F70E63}"/>
              </a:ext>
            </a:extLst>
          </p:cNvPr>
          <p:cNvSpPr>
            <a:spLocks noGrp="1"/>
          </p:cNvSpPr>
          <p:nvPr/>
        </p:nvSpPr>
        <p:spPr>
          <a:xfrm>
            <a:off x="502083" y="2643246"/>
            <a:ext cx="3365024" cy="400110"/>
          </a:xfrm>
          <a:prstGeom prst="rect">
            <a:avLst/>
          </a:prstGeom>
          <a:noFill/>
        </p:spPr>
        <p:txBody>
          <a:bodyPr wrap="square">
            <a:spAutoFit/>
          </a:bodyPr>
          <a:lstStyle/>
          <a:p>
            <a:r>
              <a:rPr sz="2000" b="1" spc="300">
                <a:solidFill>
                  <a:schemeClr val="accent1">
                    <a:lumMod val="40000"/>
                    <a:lumOff val="60000"/>
                  </a:schemeClr>
                </a:solidFill>
                <a:latin typeface="微软雅黑"/>
                <a:ea typeface="微软雅黑"/>
                <a:cs typeface="微软雅黑"/>
              </a:rPr>
              <a:t>第三章 第二节 第一课时</a:t>
            </a:r>
          </a:p>
        </p:txBody>
      </p:sp>
      <p:sp>
        <p:nvSpPr>
          <p:cNvPr id="26" name="矩形: 圆角 25">
            <a:extLst>
              <a:ext uri="{FF2B5EF4-FFF2-40B4-BE49-F238E27FC236}">
                <a16:creationId xmlns:a16="http://schemas.microsoft.com/office/drawing/2014/main" id="{464BC10B-6F2B-808B-F93B-8595844C7052}"/>
              </a:ext>
            </a:extLst>
          </p:cNvPr>
          <p:cNvSpPr>
            <a:spLocks noGrp="1"/>
          </p:cNvSpPr>
          <p:nvPr/>
        </p:nvSpPr>
        <p:spPr>
          <a:xfrm>
            <a:off x="289560" y="2316480"/>
            <a:ext cx="5958840" cy="2453638"/>
          </a:xfrm>
          <a:prstGeom prst="roundRect">
            <a:avLst/>
          </a:prstGeom>
          <a:noFill/>
          <a:ln>
            <a:solidFill>
              <a:schemeClr val="accent1">
                <a:lumMod val="20000"/>
                <a:lumOff val="8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直接连接符 28">
            <a:extLst>
              <a:ext uri="{FF2B5EF4-FFF2-40B4-BE49-F238E27FC236}">
                <a16:creationId xmlns:a16="http://schemas.microsoft.com/office/drawing/2014/main" id="{ACFD5C14-BE15-4600-8EB5-686A47242054}"/>
              </a:ext>
            </a:extLst>
          </p:cNvPr>
          <p:cNvSpPr>
            <a:spLocks noGrp="1"/>
          </p:cNvSpPr>
          <p:nvPr/>
        </p:nvSpPr>
        <p:spPr>
          <a:xfrm>
            <a:off x="-274320" y="1443308"/>
            <a:ext cx="3359631"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33" name="直接连接符 32">
            <a:extLst>
              <a:ext uri="{FF2B5EF4-FFF2-40B4-BE49-F238E27FC236}">
                <a16:creationId xmlns:a16="http://schemas.microsoft.com/office/drawing/2014/main" id="{EC897010-CF8B-45A6-978F-CB7F12D57C14}"/>
              </a:ext>
            </a:extLst>
          </p:cNvPr>
          <p:cNvSpPr>
            <a:spLocks noGrp="1"/>
          </p:cNvSpPr>
          <p:nvPr/>
        </p:nvSpPr>
        <p:spPr>
          <a:xfrm>
            <a:off x="-358929" y="772748"/>
            <a:ext cx="3444240"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2" name="文本框 1">
            <a:extLst>
              <a:ext uri="{FF2B5EF4-FFF2-40B4-BE49-F238E27FC236}">
                <a16:creationId xmlns:a16="http://schemas.microsoft.com/office/drawing/2014/main" id="{B6CE4D0B-B026-1E5B-970D-C412AA233DC8}"/>
              </a:ext>
            </a:extLst>
          </p:cNvPr>
          <p:cNvSpPr>
            <a:spLocks noGrp="1"/>
          </p:cNvSpPr>
          <p:nvPr/>
        </p:nvSpPr>
        <p:spPr>
          <a:xfrm>
            <a:off x="4655223" y="5749946"/>
            <a:ext cx="3365024" cy="400110"/>
          </a:xfrm>
          <a:prstGeom prst="rect">
            <a:avLst/>
          </a:prstGeom>
          <a:noFill/>
        </p:spPr>
        <p:txBody>
          <a:bodyPr wrap="square">
            <a:spAutoFit/>
          </a:bodyPr>
          <a:lstStyle/>
          <a:p>
            <a:r>
              <a:rPr sz="2000" b="1" spc="300">
                <a:solidFill>
                  <a:schemeClr val="accent1">
                    <a:lumMod val="40000"/>
                    <a:lumOff val="60000"/>
                  </a:schemeClr>
                </a:solidFill>
                <a:latin typeface="华文中宋"/>
                <a:ea typeface="华文中宋"/>
                <a:cs typeface="华文中宋"/>
              </a:rPr>
              <a:t>授课教师 | </a:t>
            </a:r>
            <a:r>
              <a:rPr sz="2000" b="1" spc="300">
                <a:solidFill>
                  <a:schemeClr val="bg1"/>
                </a:solidFill>
                <a:latin typeface="华文中宋"/>
                <a:ea typeface="华文中宋"/>
                <a:cs typeface="华文中宋"/>
              </a:rPr>
              <a:t>蒋沁怡</a:t>
            </a:r>
          </a:p>
        </p:txBody>
      </p:sp>
      <p:sp>
        <p:nvSpPr>
          <p:cNvPr id="3" name="文本框 2">
            <a:extLst>
              <a:ext uri="{FF2B5EF4-FFF2-40B4-BE49-F238E27FC236}">
                <a16:creationId xmlns:a16="http://schemas.microsoft.com/office/drawing/2014/main" id="{7A6FFDEA-C0B0-9EE2-BEC7-91F3DD35D830}"/>
              </a:ext>
            </a:extLst>
          </p:cNvPr>
          <p:cNvSpPr>
            <a:spLocks noGrp="1"/>
          </p:cNvSpPr>
          <p:nvPr/>
        </p:nvSpPr>
        <p:spPr>
          <a:xfrm>
            <a:off x="5034645" y="6259083"/>
            <a:ext cx="2171700" cy="369332"/>
          </a:xfrm>
          <a:prstGeom prst="rect">
            <a:avLst/>
          </a:prstGeom>
          <a:noFill/>
        </p:spPr>
        <p:txBody>
          <a:bodyPr wrap="square">
            <a:spAutoFit/>
          </a:bodyPr>
          <a:lstStyle/>
          <a:p>
            <a:r>
              <a:rPr b="1" spc="300">
                <a:solidFill>
                  <a:schemeClr val="bg1"/>
                </a:solidFill>
                <a:latin typeface="Times New Roman"/>
                <a:ea typeface="Times New Roman"/>
                <a:cs typeface="Times New Roman"/>
              </a:rPr>
              <a:t>2024年4月7日</a:t>
            </a:r>
          </a:p>
        </p:txBody>
      </p:sp>
    </p:spTree>
    <p:extLst>
      <p:ext uri="{BB962C8B-B14F-4D97-AF65-F5344CB8AC3E}">
        <p14:creationId xmlns:p14="http://schemas.microsoft.com/office/powerpoint/2010/main" val="864291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33"/>
          <p:cNvPicPr>
            <a:picLocks noChangeAspect="1"/>
          </p:cNvPicPr>
          <p:nvPr/>
        </p:nvPicPr>
        <p:blipFill>
          <a:blip r:embed="rId3"/>
          <a:srcRect/>
          <a:stretch/>
        </p:blipFill>
        <p:spPr>
          <a:xfrm>
            <a:off x="2653921" y="1389744"/>
            <a:ext cx="8582210" cy="5129212"/>
          </a:xfrm>
          <a:prstGeom prst="rect">
            <a:avLst/>
          </a:prstGeom>
        </p:spPr>
      </p:pic>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箭头: 五边形 4">
            <a:extLst>
              <a:ext uri="{FF2B5EF4-FFF2-40B4-BE49-F238E27FC236}">
                <a16:creationId xmlns:a16="http://schemas.microsoft.com/office/drawing/2014/main" id="{17963371-FDBA-0336-B1E4-2D1B1639C041}"/>
              </a:ext>
            </a:extLst>
          </p:cNvPr>
          <p:cNvSpPr>
            <a:spLocks noGrp="1"/>
          </p:cNvSpPr>
          <p:nvPr/>
        </p:nvSpPr>
        <p:spPr>
          <a:xfrm>
            <a:off x="0" y="1611090"/>
            <a:ext cx="1894114" cy="624840"/>
          </a:xfrm>
          <a:prstGeom prst="homePlat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7" name="箭头: 五边形 6">
            <a:extLst>
              <a:ext uri="{FF2B5EF4-FFF2-40B4-BE49-F238E27FC236}">
                <a16:creationId xmlns:a16="http://schemas.microsoft.com/office/drawing/2014/main" id="{5E2703AF-CDA1-4B82-153A-9B66D9365BBA}"/>
              </a:ext>
            </a:extLst>
          </p:cNvPr>
          <p:cNvSpPr>
            <a:spLocks noGrp="1"/>
          </p:cNvSpPr>
          <p:nvPr/>
        </p:nvSpPr>
        <p:spPr>
          <a:xfrm>
            <a:off x="0" y="2749009"/>
            <a:ext cx="1894114" cy="624840"/>
          </a:xfrm>
          <a:prstGeom prst="homePlate">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箭头: 五边形 8">
            <a:extLst>
              <a:ext uri="{FF2B5EF4-FFF2-40B4-BE49-F238E27FC236}">
                <a16:creationId xmlns:a16="http://schemas.microsoft.com/office/drawing/2014/main" id="{8E048343-6F91-A582-219E-DD586781C802}"/>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箭头: 五边形 14">
            <a:extLst>
              <a:ext uri="{FF2B5EF4-FFF2-40B4-BE49-F238E27FC236}">
                <a16:creationId xmlns:a16="http://schemas.microsoft.com/office/drawing/2014/main" id="{BFCFB093-1A09-9DA3-96FF-F1AE4EF6771B}"/>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78B3F2B2-D8B4-4F8A-9F62-891E78F0C72B}"/>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05" name="图片 3"/>
          <p:cNvPicPr>
            <a:picLocks noChangeAspect="1"/>
          </p:cNvPicPr>
          <p:nvPr/>
        </p:nvPicPr>
        <p:blipFill>
          <a:blip r:embed="rId4"/>
          <a:stretch>
            <a:fillRect/>
          </a:stretch>
        </p:blipFill>
        <p:spPr>
          <a:xfrm>
            <a:off x="482914" y="5331"/>
            <a:ext cx="964887" cy="1058239"/>
          </a:xfrm>
          <a:prstGeom prst="rect">
            <a:avLst/>
          </a:prstGeom>
        </p:spPr>
      </p:pic>
      <p:sp>
        <p:nvSpPr>
          <p:cNvPr id="3" name="文本框 2">
            <a:extLst>
              <a:ext uri="{FF2B5EF4-FFF2-40B4-BE49-F238E27FC236}">
                <a16:creationId xmlns:a16="http://schemas.microsoft.com/office/drawing/2014/main" id="{0399BF1F-CE41-1586-6930-4A4EA9FD7718}"/>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情境导入</a:t>
            </a:r>
          </a:p>
        </p:txBody>
      </p:sp>
      <p:sp>
        <p:nvSpPr>
          <p:cNvPr id="6" name="文本框 5">
            <a:extLst>
              <a:ext uri="{FF2B5EF4-FFF2-40B4-BE49-F238E27FC236}">
                <a16:creationId xmlns:a16="http://schemas.microsoft.com/office/drawing/2014/main" id="{F79601E0-4064-AAF2-36BE-61684B1938C8}"/>
              </a:ext>
            </a:extLst>
          </p:cNvPr>
          <p:cNvSpPr>
            <a:spLocks noGrp="1"/>
          </p:cNvSpPr>
          <p:nvPr/>
        </p:nvSpPr>
        <p:spPr>
          <a:xfrm>
            <a:off x="84706" y="2823734"/>
            <a:ext cx="165942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8" name="文本框 7">
            <a:extLst>
              <a:ext uri="{FF2B5EF4-FFF2-40B4-BE49-F238E27FC236}">
                <a16:creationId xmlns:a16="http://schemas.microsoft.com/office/drawing/2014/main" id="{1BB0DB51-0611-30CC-9A4E-30B09C226E51}"/>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10" name="文本框 9">
            <a:extLst>
              <a:ext uri="{FF2B5EF4-FFF2-40B4-BE49-F238E27FC236}">
                <a16:creationId xmlns:a16="http://schemas.microsoft.com/office/drawing/2014/main" id="{E81D3218-E900-DBAA-8021-B706EE919D6C}"/>
              </a:ext>
            </a:extLst>
          </p:cNvPr>
          <p:cNvSpPr>
            <a:spLocks noGrp="1"/>
          </p:cNvSpPr>
          <p:nvPr/>
        </p:nvSpPr>
        <p:spPr>
          <a:xfrm>
            <a:off x="103007" y="3961653"/>
            <a:ext cx="165942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②</a:t>
            </a:r>
            <a:endParaRPr sz="2400" spc="100">
              <a:solidFill>
                <a:schemeClr val="tx2">
                  <a:lumMod val="20000"/>
                  <a:lumOff val="80000"/>
                </a:schemeClr>
              </a:solidFill>
              <a:latin typeface="华文中宋"/>
              <a:ea typeface="华文中宋"/>
              <a:cs typeface="华文中宋"/>
            </a:endParaRPr>
          </a:p>
        </p:txBody>
      </p:sp>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4993675"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情境启思：大航海时期的航行经验</a:t>
            </a:r>
          </a:p>
        </p:txBody>
      </p:sp>
      <p:sp>
        <p:nvSpPr>
          <p:cNvPr id="19" name="文本框 18">
            <a:extLst>
              <a:ext uri="{FF2B5EF4-FFF2-40B4-BE49-F238E27FC236}">
                <a16:creationId xmlns:a16="http://schemas.microsoft.com/office/drawing/2014/main" id="{BF43C74C-0E53-D7F5-7079-C87CF32819D5}"/>
              </a:ext>
            </a:extLst>
          </p:cNvPr>
          <p:cNvSpPr>
            <a:spLocks noGrp="1"/>
          </p:cNvSpPr>
          <p:nvPr/>
        </p:nvSpPr>
        <p:spPr>
          <a:xfrm>
            <a:off x="4972141" y="6418837"/>
            <a:ext cx="4021266" cy="426463"/>
          </a:xfrm>
          <a:prstGeom prst="rect">
            <a:avLst/>
          </a:prstGeom>
          <a:noFill/>
        </p:spPr>
        <p:txBody>
          <a:bodyPr wrap="square">
            <a:spAutoFit/>
          </a:bodyPr>
          <a:lstStyle/>
          <a:p>
            <a:pPr>
              <a:lnSpc>
                <a:spcPct val="150000"/>
              </a:lnSpc>
              <a:buNone/>
            </a:pPr>
            <a:r>
              <a:rPr sz="1600" spc="100">
                <a:solidFill>
                  <a:srgbClr val="2A4982"/>
                </a:solidFill>
                <a:latin typeface="华文楷体"/>
                <a:ea typeface="华文楷体"/>
                <a:cs typeface="华文楷体"/>
              </a:rPr>
              <a:t>图1  哥伦布四次大西洋航线整体示意</a:t>
            </a:r>
          </a:p>
        </p:txBody>
      </p:sp>
      <p:sp>
        <p:nvSpPr>
          <p:cNvPr id="23" name="文本框 22">
            <a:extLst>
              <a:ext uri="{FF2B5EF4-FFF2-40B4-BE49-F238E27FC236}">
                <a16:creationId xmlns:a16="http://schemas.microsoft.com/office/drawing/2014/main" id="{5D47D00F-BFB0-D971-59F4-520EEE809019}"/>
              </a:ext>
            </a:extLst>
          </p:cNvPr>
          <p:cNvSpPr>
            <a:spLocks noGrp="1"/>
          </p:cNvSpPr>
          <p:nvPr/>
        </p:nvSpPr>
        <p:spPr>
          <a:xfrm>
            <a:off x="2164080" y="977416"/>
            <a:ext cx="7547259" cy="400110"/>
          </a:xfrm>
          <a:prstGeom prst="rect">
            <a:avLst/>
          </a:prstGeom>
          <a:noFill/>
        </p:spPr>
        <p:txBody>
          <a:bodyPr wrap="none">
            <a:spAutoFit/>
          </a:bodyPr>
          <a:lstStyle/>
          <a:p>
            <a:r>
              <a:rPr sz="2000" b="1" spc="100">
                <a:solidFill>
                  <a:schemeClr val="accent2">
                    <a:lumMod val="50000"/>
                  </a:schemeClr>
                </a:solidFill>
                <a:latin typeface="华文中宋"/>
                <a:ea typeface="华文中宋"/>
                <a:cs typeface="华文中宋"/>
              </a:rPr>
              <a:t>问题1：</a:t>
            </a:r>
            <a:r>
              <a:rPr sz="2000" spc="100">
                <a:solidFill>
                  <a:schemeClr val="accent2">
                    <a:lumMod val="50000"/>
                  </a:schemeClr>
                </a:solidFill>
                <a:latin typeface="华文中宋"/>
                <a:ea typeface="华文中宋"/>
                <a:cs typeface="华文中宋"/>
              </a:rPr>
              <a:t>观察下图，归纳哥伦布航行中 </a:t>
            </a:r>
            <a:r>
              <a:rPr sz="2000" b="1" spc="100">
                <a:solidFill>
                  <a:schemeClr val="accent2">
                    <a:lumMod val="50000"/>
                  </a:schemeClr>
                </a:solidFill>
                <a:latin typeface="华文中宋"/>
                <a:ea typeface="华文中宋"/>
                <a:cs typeface="华文中宋"/>
              </a:rPr>
              <a:t>往返路线 </a:t>
            </a:r>
            <a:r>
              <a:rPr sz="2000" spc="100">
                <a:solidFill>
                  <a:schemeClr val="accent2">
                    <a:lumMod val="50000"/>
                  </a:schemeClr>
                </a:solidFill>
                <a:latin typeface="华文中宋"/>
                <a:ea typeface="华文中宋"/>
                <a:cs typeface="华文中宋"/>
              </a:rPr>
              <a:t>的纬度差异：</a:t>
            </a:r>
          </a:p>
        </p:txBody>
      </p:sp>
      <p:sp>
        <p:nvSpPr>
          <p:cNvPr id="25" name="矩形 24">
            <a:extLst>
              <a:ext uri="{FF2B5EF4-FFF2-40B4-BE49-F238E27FC236}">
                <a16:creationId xmlns:a16="http://schemas.microsoft.com/office/drawing/2014/main" id="{753B9E13-8925-3788-04CE-0561FAF23A72}"/>
              </a:ext>
            </a:extLst>
          </p:cNvPr>
          <p:cNvSpPr>
            <a:spLocks noGrp="1"/>
          </p:cNvSpPr>
          <p:nvPr/>
        </p:nvSpPr>
        <p:spPr>
          <a:xfrm>
            <a:off x="1906814" y="2121632"/>
            <a:ext cx="10295506" cy="746042"/>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6" name="文本框 25">
            <a:extLst>
              <a:ext uri="{FF2B5EF4-FFF2-40B4-BE49-F238E27FC236}">
                <a16:creationId xmlns:a16="http://schemas.microsoft.com/office/drawing/2014/main" id="{1126C42A-255A-4E30-4C07-1DFEC46006D1}"/>
              </a:ext>
            </a:extLst>
          </p:cNvPr>
          <p:cNvSpPr>
            <a:spLocks noGrp="1"/>
          </p:cNvSpPr>
          <p:nvPr/>
        </p:nvSpPr>
        <p:spPr>
          <a:xfrm>
            <a:off x="3965092" y="2225789"/>
            <a:ext cx="5763116" cy="523220"/>
          </a:xfrm>
          <a:prstGeom prst="rect">
            <a:avLst/>
          </a:prstGeom>
          <a:noFill/>
        </p:spPr>
        <p:txBody>
          <a:bodyPr wrap="none">
            <a:spAutoFit/>
          </a:bodyPr>
          <a:lstStyle/>
          <a:p>
            <a:r>
              <a:rPr sz="2800" spc="100">
                <a:solidFill>
                  <a:schemeClr val="accent1">
                    <a:lumMod val="75000"/>
                  </a:schemeClr>
                </a:solidFill>
                <a:latin typeface="华文中宋"/>
                <a:ea typeface="华文中宋"/>
                <a:cs typeface="华文中宋"/>
              </a:rPr>
              <a:t>从低纬航线出发，从高纬航线返程</a:t>
            </a:r>
          </a:p>
        </p:txBody>
      </p:sp>
      <p:cxnSp>
        <p:nvCxnSpPr>
          <p:cNvPr id="115" name="直接箭头连接符 35"/>
          <p:cNvCxnSpPr/>
          <p:nvPr/>
        </p:nvCxnSpPr>
        <p:spPr>
          <a:xfrm flipH="1">
            <a:off x="-16501186" y="-3807971"/>
            <a:ext cx="704743" cy="55047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接箭头连接符 36"/>
          <p:cNvCxnSpPr/>
          <p:nvPr/>
        </p:nvCxnSpPr>
        <p:spPr>
          <a:xfrm flipH="1">
            <a:off x="-17047551" y="-3862991"/>
            <a:ext cx="704743" cy="55047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直接箭头连接符 37"/>
          <p:cNvCxnSpPr/>
          <p:nvPr/>
        </p:nvCxnSpPr>
        <p:spPr>
          <a:xfrm flipH="1">
            <a:off x="-17761864" y="-3862991"/>
            <a:ext cx="704743" cy="55047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直接箭头连接符 26"/>
          <p:cNvCxnSpPr/>
          <p:nvPr/>
        </p:nvCxnSpPr>
        <p:spPr>
          <a:xfrm flipV="1">
            <a:off x="4313697" y="3264657"/>
            <a:ext cx="862447" cy="354061"/>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直接箭头连接符 28"/>
          <p:cNvCxnSpPr/>
          <p:nvPr/>
        </p:nvCxnSpPr>
        <p:spPr>
          <a:xfrm flipV="1">
            <a:off x="5187856" y="3264657"/>
            <a:ext cx="862447" cy="354061"/>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直接箭头连接符 29"/>
          <p:cNvCxnSpPr/>
          <p:nvPr/>
        </p:nvCxnSpPr>
        <p:spPr>
          <a:xfrm flipV="1">
            <a:off x="5856484" y="3300045"/>
            <a:ext cx="862447" cy="354061"/>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7997187B-2D3E-6260-D0AD-E012704DED34}"/>
              </a:ext>
            </a:extLst>
          </p:cNvPr>
          <p:cNvSpPr>
            <a:spLocks noGrp="1"/>
          </p:cNvSpPr>
          <p:nvPr/>
        </p:nvSpPr>
        <p:spPr>
          <a:xfrm>
            <a:off x="1904434" y="5095235"/>
            <a:ext cx="10287566" cy="746042"/>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2" name="文本框 31">
            <a:extLst>
              <a:ext uri="{FF2B5EF4-FFF2-40B4-BE49-F238E27FC236}">
                <a16:creationId xmlns:a16="http://schemas.microsoft.com/office/drawing/2014/main" id="{B041DAE4-E6C2-AC5D-7190-D320CCB84F5B}"/>
              </a:ext>
            </a:extLst>
          </p:cNvPr>
          <p:cNvSpPr>
            <a:spLocks noGrp="1"/>
          </p:cNvSpPr>
          <p:nvPr/>
        </p:nvSpPr>
        <p:spPr>
          <a:xfrm>
            <a:off x="3114192" y="5188639"/>
            <a:ext cx="7622600" cy="523220"/>
          </a:xfrm>
          <a:prstGeom prst="rect">
            <a:avLst/>
          </a:prstGeom>
          <a:noFill/>
        </p:spPr>
        <p:txBody>
          <a:bodyPr wrap="none">
            <a:spAutoFit/>
          </a:bodyPr>
          <a:lstStyle/>
          <a:p>
            <a:r>
              <a:rPr sz="2800" spc="100">
                <a:solidFill>
                  <a:schemeClr val="accent1">
                    <a:lumMod val="75000"/>
                  </a:schemeClr>
                </a:solidFill>
                <a:latin typeface="华文中宋"/>
                <a:ea typeface="华文中宋"/>
                <a:cs typeface="华文中宋"/>
              </a:rPr>
              <a:t>航行经验：低纬总是吹</a:t>
            </a:r>
            <a:r>
              <a:rPr sz="2800" spc="100">
                <a:solidFill>
                  <a:srgbClr val="C00000"/>
                </a:solidFill>
                <a:latin typeface="华文中宋"/>
                <a:ea typeface="华文中宋"/>
                <a:cs typeface="华文中宋"/>
              </a:rPr>
              <a:t>东风</a:t>
            </a:r>
            <a:r>
              <a:rPr sz="2800" spc="100">
                <a:solidFill>
                  <a:schemeClr val="accent1">
                    <a:lumMod val="75000"/>
                  </a:schemeClr>
                </a:solidFill>
                <a:latin typeface="华文中宋"/>
                <a:ea typeface="华文中宋"/>
                <a:cs typeface="华文中宋"/>
              </a:rPr>
              <a:t>，高纬经常有</a:t>
            </a:r>
            <a:r>
              <a:rPr sz="2800" spc="100">
                <a:solidFill>
                  <a:schemeClr val="accent6">
                    <a:lumMod val="75000"/>
                  </a:schemeClr>
                </a:solidFill>
                <a:latin typeface="华文中宋"/>
                <a:ea typeface="华文中宋"/>
                <a:cs typeface="华文中宋"/>
              </a:rPr>
              <a:t>西风</a:t>
            </a:r>
          </a:p>
        </p:txBody>
      </p:sp>
      <p:sp>
        <p:nvSpPr>
          <p:cNvPr id="46" name="文本框 45">
            <a:extLst>
              <a:ext uri="{FF2B5EF4-FFF2-40B4-BE49-F238E27FC236}">
                <a16:creationId xmlns:a16="http://schemas.microsoft.com/office/drawing/2014/main" id="{BEB5B365-BEF1-C034-0C0F-00A3248F0AD2}"/>
              </a:ext>
            </a:extLst>
          </p:cNvPr>
          <p:cNvSpPr>
            <a:spLocks noGrp="1"/>
          </p:cNvSpPr>
          <p:nvPr/>
        </p:nvSpPr>
        <p:spPr>
          <a:xfrm>
            <a:off x="8883301" y="2183450"/>
            <a:ext cx="1715214" cy="646331"/>
          </a:xfrm>
          <a:prstGeom prst="rect">
            <a:avLst/>
          </a:prstGeom>
          <a:noFill/>
        </p:spPr>
        <p:txBody>
          <a:bodyPr wrap="square">
            <a:spAutoFit/>
          </a:bodyPr>
          <a:lstStyle/>
          <a:p>
            <a:r>
              <a:rPr sz="3600" b="1" spc="100">
                <a:solidFill>
                  <a:schemeClr val="accent1">
                    <a:lumMod val="75000"/>
                  </a:schemeClr>
                </a:solidFill>
                <a:latin typeface="华文中宋"/>
                <a:ea typeface="华文中宋"/>
                <a:cs typeface="华文中宋"/>
              </a:rPr>
              <a:t>成 因 ？</a:t>
            </a:r>
            <a:endParaRPr sz="3600" b="1" spc="100">
              <a:solidFill>
                <a:schemeClr val="accent6">
                  <a:lumMod val="75000"/>
                </a:schemeClr>
              </a:solidFill>
              <a:latin typeface="华文中宋"/>
              <a:ea typeface="华文中宋"/>
              <a:cs typeface="华文中宋"/>
            </a:endParaRPr>
          </a:p>
        </p:txBody>
      </p:sp>
      <p:sp>
        <p:nvSpPr>
          <p:cNvPr id="56" name="任意多边形: 形状 55">
            <a:extLst>
              <a:ext uri="{FF2B5EF4-FFF2-40B4-BE49-F238E27FC236}">
                <a16:creationId xmlns:a16="http://schemas.microsoft.com/office/drawing/2014/main" id="{4E99BBF3-F3BF-51C7-1930-539CE3EE5C4F}"/>
              </a:ext>
            </a:extLst>
          </p:cNvPr>
          <p:cNvSpPr>
            <a:spLocks noGrp="1"/>
          </p:cNvSpPr>
          <p:nvPr/>
        </p:nvSpPr>
        <p:spPr>
          <a:xfrm>
            <a:off x="5373511" y="3589867"/>
            <a:ext cx="4357511" cy="1219200"/>
          </a:xfrm>
          <a:custGeom>
            <a:avLst/>
            <a:gdLst>
              <a:gd name="connsiteX0" fmla="*/ 4357511 w 4357511"/>
              <a:gd name="connsiteY0" fmla="*/ 0 h 1219200"/>
              <a:gd name="connsiteX1" fmla="*/ 4064000 w 4357511"/>
              <a:gd name="connsiteY1" fmla="*/ 327377 h 1219200"/>
              <a:gd name="connsiteX2" fmla="*/ 3544711 w 4357511"/>
              <a:gd name="connsiteY2" fmla="*/ 654755 h 1219200"/>
              <a:gd name="connsiteX3" fmla="*/ 2562578 w 4357511"/>
              <a:gd name="connsiteY3" fmla="*/ 970844 h 1219200"/>
              <a:gd name="connsiteX4" fmla="*/ 1286933 w 4357511"/>
              <a:gd name="connsiteY4" fmla="*/ 1162755 h 1219200"/>
              <a:gd name="connsiteX5" fmla="*/ 406400 w 4357511"/>
              <a:gd name="connsiteY5" fmla="*/ 1207911 h 1219200"/>
              <a:gd name="connsiteX6" fmla="*/ 0 w 4357511"/>
              <a:gd name="connsiteY6" fmla="*/ 1219200 h 1219200"/>
            </a:gdLst>
            <a:ahLst/>
            <a:cxnLst/>
            <a:rect l="l" t="t" r="r" b="b"/>
            <a:pathLst>
              <a:path w="4357511" h="1219200">
                <a:moveTo>
                  <a:pt x="4357511" y="0"/>
                </a:moveTo>
                <a:cubicBezTo>
                  <a:pt x="4278489" y="109125"/>
                  <a:pt x="4199467" y="218251"/>
                  <a:pt x="4064000" y="327377"/>
                </a:cubicBezTo>
                <a:cubicBezTo>
                  <a:pt x="3928533" y="436503"/>
                  <a:pt x="3794948" y="547511"/>
                  <a:pt x="3544711" y="654755"/>
                </a:cubicBezTo>
                <a:cubicBezTo>
                  <a:pt x="3294474" y="762000"/>
                  <a:pt x="2938874" y="886177"/>
                  <a:pt x="2562578" y="970844"/>
                </a:cubicBezTo>
                <a:cubicBezTo>
                  <a:pt x="2186282" y="1055511"/>
                  <a:pt x="1646296" y="1123244"/>
                  <a:pt x="1286933" y="1162755"/>
                </a:cubicBezTo>
                <a:cubicBezTo>
                  <a:pt x="927570" y="1202266"/>
                  <a:pt x="620889" y="1198504"/>
                  <a:pt x="406400" y="1207911"/>
                </a:cubicBezTo>
                <a:cubicBezTo>
                  <a:pt x="191911" y="1217318"/>
                  <a:pt x="95955" y="1218259"/>
                  <a:pt x="0" y="1219200"/>
                </a:cubicBezTo>
              </a:path>
            </a:pathLst>
          </a:custGeom>
          <a:noFill/>
          <a:ln w="76200">
            <a:solidFill>
              <a:srgbClr val="C0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7" name="任意多边形: 形状 56">
            <a:extLst>
              <a:ext uri="{FF2B5EF4-FFF2-40B4-BE49-F238E27FC236}">
                <a16:creationId xmlns:a16="http://schemas.microsoft.com/office/drawing/2014/main" id="{F7880F48-5C86-4780-4080-D32D71F549AC}"/>
              </a:ext>
            </a:extLst>
          </p:cNvPr>
          <p:cNvSpPr>
            <a:spLocks noGrp="1"/>
          </p:cNvSpPr>
          <p:nvPr/>
        </p:nvSpPr>
        <p:spPr>
          <a:xfrm>
            <a:off x="9466650" y="6041191"/>
            <a:ext cx="523115" cy="88866"/>
          </a:xfrm>
          <a:custGeom>
            <a:avLst/>
            <a:gdLst>
              <a:gd name="connsiteX0" fmla="*/ 4357511 w 4357511"/>
              <a:gd name="connsiteY0" fmla="*/ 0 h 1219200"/>
              <a:gd name="connsiteX1" fmla="*/ 4064000 w 4357511"/>
              <a:gd name="connsiteY1" fmla="*/ 327377 h 1219200"/>
              <a:gd name="connsiteX2" fmla="*/ 3544711 w 4357511"/>
              <a:gd name="connsiteY2" fmla="*/ 654755 h 1219200"/>
              <a:gd name="connsiteX3" fmla="*/ 2562578 w 4357511"/>
              <a:gd name="connsiteY3" fmla="*/ 970844 h 1219200"/>
              <a:gd name="connsiteX4" fmla="*/ 1286933 w 4357511"/>
              <a:gd name="connsiteY4" fmla="*/ 1162755 h 1219200"/>
              <a:gd name="connsiteX5" fmla="*/ 406400 w 4357511"/>
              <a:gd name="connsiteY5" fmla="*/ 1207911 h 1219200"/>
              <a:gd name="connsiteX6" fmla="*/ 0 w 4357511"/>
              <a:gd name="connsiteY6" fmla="*/ 1219200 h 1219200"/>
            </a:gdLst>
            <a:ahLst/>
            <a:cxnLst/>
            <a:rect l="l" t="t" r="r" b="b"/>
            <a:pathLst>
              <a:path w="4357511" h="1219200">
                <a:moveTo>
                  <a:pt x="4357511" y="0"/>
                </a:moveTo>
                <a:cubicBezTo>
                  <a:pt x="4278489" y="109125"/>
                  <a:pt x="4199467" y="218251"/>
                  <a:pt x="4064000" y="327377"/>
                </a:cubicBezTo>
                <a:cubicBezTo>
                  <a:pt x="3928533" y="436503"/>
                  <a:pt x="3794948" y="547511"/>
                  <a:pt x="3544711" y="654755"/>
                </a:cubicBezTo>
                <a:cubicBezTo>
                  <a:pt x="3294474" y="762000"/>
                  <a:pt x="2938874" y="886177"/>
                  <a:pt x="2562578" y="970844"/>
                </a:cubicBezTo>
                <a:cubicBezTo>
                  <a:pt x="2186282" y="1055511"/>
                  <a:pt x="1646296" y="1123244"/>
                  <a:pt x="1286933" y="1162755"/>
                </a:cubicBezTo>
                <a:cubicBezTo>
                  <a:pt x="927570" y="1202266"/>
                  <a:pt x="620889" y="1198504"/>
                  <a:pt x="406400" y="1207911"/>
                </a:cubicBezTo>
                <a:cubicBezTo>
                  <a:pt x="191911" y="1217318"/>
                  <a:pt x="95955" y="1218259"/>
                  <a:pt x="0" y="1219200"/>
                </a:cubicBezTo>
              </a:path>
            </a:pathLst>
          </a:custGeom>
          <a:noFill/>
          <a:ln w="38100">
            <a:solidFill>
              <a:srgbClr val="C0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9" name="任意多边形: 形状 58">
            <a:extLst>
              <a:ext uri="{FF2B5EF4-FFF2-40B4-BE49-F238E27FC236}">
                <a16:creationId xmlns:a16="http://schemas.microsoft.com/office/drawing/2014/main" id="{A2141617-0F67-6838-B16D-A0936BCD4BD3}"/>
              </a:ext>
            </a:extLst>
          </p:cNvPr>
          <p:cNvSpPr>
            <a:spLocks noGrp="1"/>
          </p:cNvSpPr>
          <p:nvPr/>
        </p:nvSpPr>
        <p:spPr>
          <a:xfrm>
            <a:off x="4842933" y="3318933"/>
            <a:ext cx="4842934" cy="1286933"/>
          </a:xfrm>
          <a:custGeom>
            <a:avLst/>
            <a:gdLst>
              <a:gd name="connsiteX0" fmla="*/ 0 w 4842934"/>
              <a:gd name="connsiteY0" fmla="*/ 1286933 h 1286933"/>
              <a:gd name="connsiteX1" fmla="*/ 349956 w 4842934"/>
              <a:gd name="connsiteY1" fmla="*/ 1061156 h 1286933"/>
              <a:gd name="connsiteX2" fmla="*/ 1365956 w 4842934"/>
              <a:gd name="connsiteY2" fmla="*/ 835378 h 1286933"/>
              <a:gd name="connsiteX3" fmla="*/ 2381956 w 4842934"/>
              <a:gd name="connsiteY3" fmla="*/ 666044 h 1286933"/>
              <a:gd name="connsiteX4" fmla="*/ 3228622 w 4842934"/>
              <a:gd name="connsiteY4" fmla="*/ 462844 h 1286933"/>
              <a:gd name="connsiteX5" fmla="*/ 4097867 w 4842934"/>
              <a:gd name="connsiteY5" fmla="*/ 135467 h 1286933"/>
              <a:gd name="connsiteX6" fmla="*/ 4842934 w 4842934"/>
              <a:gd name="connsiteY6" fmla="*/ 0 h 1286933"/>
            </a:gdLst>
            <a:ahLst/>
            <a:cxnLst/>
            <a:rect l="l" t="t" r="r" b="b"/>
            <a:pathLst>
              <a:path w="4842934" h="1286933">
                <a:moveTo>
                  <a:pt x="0" y="1286933"/>
                </a:moveTo>
                <a:cubicBezTo>
                  <a:pt x="61148" y="1211674"/>
                  <a:pt x="122297" y="1136415"/>
                  <a:pt x="349956" y="1061156"/>
                </a:cubicBezTo>
                <a:cubicBezTo>
                  <a:pt x="577615" y="985897"/>
                  <a:pt x="1027289" y="901230"/>
                  <a:pt x="1365956" y="835378"/>
                </a:cubicBezTo>
                <a:cubicBezTo>
                  <a:pt x="1704623" y="769526"/>
                  <a:pt x="2071512" y="728133"/>
                  <a:pt x="2381956" y="666044"/>
                </a:cubicBezTo>
                <a:cubicBezTo>
                  <a:pt x="2692400" y="603955"/>
                  <a:pt x="2942637" y="551273"/>
                  <a:pt x="3228622" y="462844"/>
                </a:cubicBezTo>
                <a:cubicBezTo>
                  <a:pt x="3514607" y="374414"/>
                  <a:pt x="3828815" y="212608"/>
                  <a:pt x="4097867" y="135467"/>
                </a:cubicBezTo>
                <a:cubicBezTo>
                  <a:pt x="4366919" y="58326"/>
                  <a:pt x="4604926" y="29163"/>
                  <a:pt x="4842934" y="0"/>
                </a:cubicBezTo>
              </a:path>
            </a:pathLst>
          </a:custGeom>
          <a:noFill/>
          <a:ln w="76200">
            <a:solidFill>
              <a:schemeClr val="accent6">
                <a:lumMod val="7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0" name="任意多边形: 形状 59">
            <a:extLst>
              <a:ext uri="{FF2B5EF4-FFF2-40B4-BE49-F238E27FC236}">
                <a16:creationId xmlns:a16="http://schemas.microsoft.com/office/drawing/2014/main" id="{C7FD81BB-DDED-F0B2-41C5-61E584A4CB34}"/>
              </a:ext>
            </a:extLst>
          </p:cNvPr>
          <p:cNvSpPr>
            <a:spLocks noGrp="1"/>
          </p:cNvSpPr>
          <p:nvPr/>
        </p:nvSpPr>
        <p:spPr>
          <a:xfrm>
            <a:off x="9508907" y="6285764"/>
            <a:ext cx="523116" cy="76792"/>
          </a:xfrm>
          <a:custGeom>
            <a:avLst/>
            <a:gdLst>
              <a:gd name="connsiteX0" fmla="*/ 0 w 4842934"/>
              <a:gd name="connsiteY0" fmla="*/ 1286933 h 1286933"/>
              <a:gd name="connsiteX1" fmla="*/ 349956 w 4842934"/>
              <a:gd name="connsiteY1" fmla="*/ 1061156 h 1286933"/>
              <a:gd name="connsiteX2" fmla="*/ 1365956 w 4842934"/>
              <a:gd name="connsiteY2" fmla="*/ 835378 h 1286933"/>
              <a:gd name="connsiteX3" fmla="*/ 2381956 w 4842934"/>
              <a:gd name="connsiteY3" fmla="*/ 666044 h 1286933"/>
              <a:gd name="connsiteX4" fmla="*/ 3228622 w 4842934"/>
              <a:gd name="connsiteY4" fmla="*/ 462844 h 1286933"/>
              <a:gd name="connsiteX5" fmla="*/ 4097867 w 4842934"/>
              <a:gd name="connsiteY5" fmla="*/ 135467 h 1286933"/>
              <a:gd name="connsiteX6" fmla="*/ 4842934 w 4842934"/>
              <a:gd name="connsiteY6" fmla="*/ 0 h 1286933"/>
            </a:gdLst>
            <a:ahLst/>
            <a:cxnLst/>
            <a:rect l="l" t="t" r="r" b="b"/>
            <a:pathLst>
              <a:path w="4842934" h="1286933">
                <a:moveTo>
                  <a:pt x="0" y="1286933"/>
                </a:moveTo>
                <a:cubicBezTo>
                  <a:pt x="61148" y="1211674"/>
                  <a:pt x="122297" y="1136415"/>
                  <a:pt x="349956" y="1061156"/>
                </a:cubicBezTo>
                <a:cubicBezTo>
                  <a:pt x="577615" y="985897"/>
                  <a:pt x="1027289" y="901230"/>
                  <a:pt x="1365956" y="835378"/>
                </a:cubicBezTo>
                <a:cubicBezTo>
                  <a:pt x="1704623" y="769526"/>
                  <a:pt x="2071512" y="728133"/>
                  <a:pt x="2381956" y="666044"/>
                </a:cubicBezTo>
                <a:cubicBezTo>
                  <a:pt x="2692400" y="603955"/>
                  <a:pt x="2942637" y="551273"/>
                  <a:pt x="3228622" y="462844"/>
                </a:cubicBezTo>
                <a:cubicBezTo>
                  <a:pt x="3514607" y="374414"/>
                  <a:pt x="3828815" y="212608"/>
                  <a:pt x="4097867" y="135467"/>
                </a:cubicBezTo>
                <a:cubicBezTo>
                  <a:pt x="4366919" y="58326"/>
                  <a:pt x="4604926" y="29163"/>
                  <a:pt x="4842934" y="0"/>
                </a:cubicBezTo>
              </a:path>
            </a:pathLst>
          </a:custGeom>
          <a:noFill/>
          <a:ln w="38100">
            <a:solidFill>
              <a:schemeClr val="accent6">
                <a:lumMod val="7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extLst>
      <p:ext uri="{BB962C8B-B14F-4D97-AF65-F5344CB8AC3E}">
        <p14:creationId xmlns:p14="http://schemas.microsoft.com/office/powerpoint/2010/main" val="1783318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CF6324FE-19E0-4042-A649-5D1EF1F77775}"/>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54"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659667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理论实践：搭建气压带和风带模型并标注名称</a:t>
            </a:r>
          </a:p>
        </p:txBody>
      </p:sp>
      <p:sp>
        <p:nvSpPr>
          <p:cNvPr id="25" name="文本框 24">
            <a:extLst>
              <a:ext uri="{FF2B5EF4-FFF2-40B4-BE49-F238E27FC236}">
                <a16:creationId xmlns:a16="http://schemas.microsoft.com/office/drawing/2014/main" id="{636BDFB5-0E2B-21D2-A213-31FC3E64320F}"/>
              </a:ext>
            </a:extLst>
          </p:cNvPr>
          <p:cNvSpPr>
            <a:spLocks noGrp="1"/>
          </p:cNvSpPr>
          <p:nvPr/>
        </p:nvSpPr>
        <p:spPr>
          <a:xfrm>
            <a:off x="2268968" y="930462"/>
            <a:ext cx="9363916" cy="961161"/>
          </a:xfrm>
          <a:prstGeom prst="rect">
            <a:avLst/>
          </a:prstGeom>
          <a:noFill/>
        </p:spPr>
        <p:txBody>
          <a:bodyPr wrap="square">
            <a:spAutoFit/>
          </a:bodyPr>
          <a:lstStyle/>
          <a:p>
            <a:pPr algn="just">
              <a:lnSpc>
                <a:spcPct val="150000"/>
              </a:lnSpc>
              <a:buNone/>
            </a:pPr>
            <a:r>
              <a:rPr sz="2000" b="1" spc="100">
                <a:solidFill>
                  <a:schemeClr val="accent2">
                    <a:lumMod val="50000"/>
                  </a:schemeClr>
                </a:solidFill>
                <a:latin typeface="华文中宋"/>
                <a:ea typeface="华文中宋"/>
                <a:cs typeface="华文中宋"/>
              </a:rPr>
              <a:t>活动：</a:t>
            </a:r>
            <a:r>
              <a:rPr sz="2000" spc="100">
                <a:solidFill>
                  <a:schemeClr val="accent2">
                    <a:lumMod val="50000"/>
                  </a:schemeClr>
                </a:solidFill>
                <a:latin typeface="华文中宋"/>
                <a:ea typeface="华文中宋"/>
                <a:cs typeface="华文中宋"/>
              </a:rPr>
              <a:t>同步老师上课节奏，根据要求</a:t>
            </a:r>
            <a:r>
              <a:rPr sz="2000" b="1" spc="100">
                <a:solidFill>
                  <a:schemeClr val="accent2">
                    <a:lumMod val="50000"/>
                  </a:schemeClr>
                </a:solidFill>
                <a:latin typeface="华文中宋"/>
                <a:ea typeface="华文中宋"/>
                <a:cs typeface="华文中宋"/>
              </a:rPr>
              <a:t>分组合作</a:t>
            </a:r>
            <a:r>
              <a:rPr sz="2000" spc="100">
                <a:solidFill>
                  <a:schemeClr val="accent2">
                    <a:lumMod val="50000"/>
                  </a:schemeClr>
                </a:solidFill>
                <a:latin typeface="华文中宋"/>
                <a:ea typeface="华文中宋"/>
                <a:cs typeface="华文中宋"/>
              </a:rPr>
              <a:t>完成任务——填写或者拼贴出北半球的气压带和风带模型，并标注气压带和风带的名称。</a:t>
            </a:r>
          </a:p>
        </p:txBody>
      </p:sp>
      <p:sp>
        <p:nvSpPr>
          <p:cNvPr id="3" name="箭头: 五边形 2">
            <a:extLst>
              <a:ext uri="{FF2B5EF4-FFF2-40B4-BE49-F238E27FC236}">
                <a16:creationId xmlns:a16="http://schemas.microsoft.com/office/drawing/2014/main" id="{61E15098-4D3A-0B26-55A3-4FE82709405F}"/>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5" name="箭头: 五边形 4">
            <a:extLst>
              <a:ext uri="{FF2B5EF4-FFF2-40B4-BE49-F238E27FC236}">
                <a16:creationId xmlns:a16="http://schemas.microsoft.com/office/drawing/2014/main" id="{1834E20F-DBF0-38CA-FF75-CCF80A4BBD3D}"/>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 name="箭头: 五边形 5">
            <a:extLst>
              <a:ext uri="{FF2B5EF4-FFF2-40B4-BE49-F238E27FC236}">
                <a16:creationId xmlns:a16="http://schemas.microsoft.com/office/drawing/2014/main" id="{887B81F5-05D8-A83F-E2B7-9C770341B617}"/>
              </a:ext>
            </a:extLst>
          </p:cNvPr>
          <p:cNvSpPr>
            <a:spLocks noGrp="1"/>
          </p:cNvSpPr>
          <p:nvPr/>
        </p:nvSpPr>
        <p:spPr>
          <a:xfrm>
            <a:off x="0" y="388692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箭头: 五边形 6">
            <a:extLst>
              <a:ext uri="{FF2B5EF4-FFF2-40B4-BE49-F238E27FC236}">
                <a16:creationId xmlns:a16="http://schemas.microsoft.com/office/drawing/2014/main" id="{025BE046-E9FA-3D1B-46B9-E39BAF7FA2C2}"/>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文本框 7">
            <a:extLst>
              <a:ext uri="{FF2B5EF4-FFF2-40B4-BE49-F238E27FC236}">
                <a16:creationId xmlns:a16="http://schemas.microsoft.com/office/drawing/2014/main" id="{5F05942B-5CED-29CF-8B21-6E3411BF298A}"/>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9" name="文本框 8">
            <a:extLst>
              <a:ext uri="{FF2B5EF4-FFF2-40B4-BE49-F238E27FC236}">
                <a16:creationId xmlns:a16="http://schemas.microsoft.com/office/drawing/2014/main" id="{A23AEDB3-7110-4CE3-71EB-6EA2AD17D362}"/>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10" name="文本框 9">
            <a:extLst>
              <a:ext uri="{FF2B5EF4-FFF2-40B4-BE49-F238E27FC236}">
                <a16:creationId xmlns:a16="http://schemas.microsoft.com/office/drawing/2014/main" id="{0D03F55B-C5E5-401D-AF20-79EB5CB55808}"/>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15" name="文本框 14">
            <a:extLst>
              <a:ext uri="{FF2B5EF4-FFF2-40B4-BE49-F238E27FC236}">
                <a16:creationId xmlns:a16="http://schemas.microsoft.com/office/drawing/2014/main" id="{614B8DAD-B3B3-964D-CC1A-6D3997334C6E}"/>
              </a:ext>
            </a:extLst>
          </p:cNvPr>
          <p:cNvSpPr>
            <a:spLocks noGrp="1"/>
          </p:cNvSpPr>
          <p:nvPr/>
        </p:nvSpPr>
        <p:spPr>
          <a:xfrm>
            <a:off x="103007" y="3961653"/>
            <a:ext cx="1659429" cy="461665"/>
          </a:xfrm>
          <a:prstGeom prst="rect">
            <a:avLst/>
          </a:prstGeom>
          <a:noFill/>
        </p:spPr>
        <p:txBody>
          <a:bodyPr wrap="none">
            <a:spAutoFit/>
          </a:bodyPr>
          <a:lstStyle/>
          <a:p>
            <a:r>
              <a:rPr sz="2400" spc="100">
                <a:solidFill>
                  <a:srgbClr val="2A4982"/>
                </a:solidFill>
                <a:latin typeface="华文中宋"/>
                <a:ea typeface="华文中宋"/>
                <a:cs typeface="华文中宋"/>
              </a:rPr>
              <a:t>问题探究</a:t>
            </a:r>
            <a:r>
              <a:rPr sz="1400" spc="100">
                <a:solidFill>
                  <a:srgbClr val="2A4982"/>
                </a:solidFill>
                <a:latin typeface="华文中宋"/>
                <a:ea typeface="华文中宋"/>
                <a:cs typeface="华文中宋"/>
              </a:rPr>
              <a:t>②</a:t>
            </a:r>
            <a:endParaRPr sz="2400" spc="100">
              <a:solidFill>
                <a:srgbClr val="2A4982"/>
              </a:solidFill>
              <a:latin typeface="华文中宋"/>
              <a:ea typeface="华文中宋"/>
              <a:cs typeface="华文中宋"/>
            </a:endParaRPr>
          </a:p>
        </p:txBody>
      </p:sp>
      <p:sp>
        <p:nvSpPr>
          <p:cNvPr id="12" name="矩形 11">
            <a:extLst>
              <a:ext uri="{FF2B5EF4-FFF2-40B4-BE49-F238E27FC236}">
                <a16:creationId xmlns:a16="http://schemas.microsoft.com/office/drawing/2014/main" id="{F011B65B-2DA5-DB3E-6E4A-96B573F8E255}"/>
              </a:ext>
            </a:extLst>
          </p:cNvPr>
          <p:cNvSpPr>
            <a:spLocks noGrp="1"/>
          </p:cNvSpPr>
          <p:nvPr/>
        </p:nvSpPr>
        <p:spPr>
          <a:xfrm>
            <a:off x="2370914" y="2590800"/>
            <a:ext cx="4116977" cy="4005804"/>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矩形 12">
            <a:extLst>
              <a:ext uri="{FF2B5EF4-FFF2-40B4-BE49-F238E27FC236}">
                <a16:creationId xmlns:a16="http://schemas.microsoft.com/office/drawing/2014/main" id="{55875709-D832-3C8A-40C9-FFB14E648303}"/>
              </a:ext>
            </a:extLst>
          </p:cNvPr>
          <p:cNvSpPr>
            <a:spLocks noGrp="1"/>
          </p:cNvSpPr>
          <p:nvPr/>
        </p:nvSpPr>
        <p:spPr>
          <a:xfrm>
            <a:off x="6757857" y="2590662"/>
            <a:ext cx="4875027" cy="3984032"/>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矩形 13">
            <a:extLst>
              <a:ext uri="{FF2B5EF4-FFF2-40B4-BE49-F238E27FC236}">
                <a16:creationId xmlns:a16="http://schemas.microsoft.com/office/drawing/2014/main" id="{389BE178-61FC-9FED-7D24-CB7CFED8D698}"/>
              </a:ext>
            </a:extLst>
          </p:cNvPr>
          <p:cNvSpPr>
            <a:spLocks noGrp="1"/>
          </p:cNvSpPr>
          <p:nvPr/>
        </p:nvSpPr>
        <p:spPr>
          <a:xfrm>
            <a:off x="2370915" y="2048323"/>
            <a:ext cx="3028405" cy="542339"/>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文本框 16">
            <a:extLst>
              <a:ext uri="{FF2B5EF4-FFF2-40B4-BE49-F238E27FC236}">
                <a16:creationId xmlns:a16="http://schemas.microsoft.com/office/drawing/2014/main" id="{C2EFA545-2BCF-CA9F-6166-92AB8506A8D0}"/>
              </a:ext>
            </a:extLst>
          </p:cNvPr>
          <p:cNvSpPr>
            <a:spLocks noGrp="1"/>
          </p:cNvSpPr>
          <p:nvPr/>
        </p:nvSpPr>
        <p:spPr>
          <a:xfrm>
            <a:off x="2457881" y="2002349"/>
            <a:ext cx="3278777"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一组：学案绘制示意图</a:t>
            </a:r>
          </a:p>
        </p:txBody>
      </p:sp>
      <p:sp>
        <p:nvSpPr>
          <p:cNvPr id="18" name="矩形 17">
            <a:extLst>
              <a:ext uri="{FF2B5EF4-FFF2-40B4-BE49-F238E27FC236}">
                <a16:creationId xmlns:a16="http://schemas.microsoft.com/office/drawing/2014/main" id="{1E075D8D-165B-380E-7474-04924AB4CCC9}"/>
              </a:ext>
            </a:extLst>
          </p:cNvPr>
          <p:cNvSpPr>
            <a:spLocks noGrp="1"/>
          </p:cNvSpPr>
          <p:nvPr/>
        </p:nvSpPr>
        <p:spPr>
          <a:xfrm>
            <a:off x="6768743" y="2043246"/>
            <a:ext cx="3028405" cy="542339"/>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文本框 18">
            <a:extLst>
              <a:ext uri="{FF2B5EF4-FFF2-40B4-BE49-F238E27FC236}">
                <a16:creationId xmlns:a16="http://schemas.microsoft.com/office/drawing/2014/main" id="{81EE25B7-3062-CC0F-EB32-A10E480FB534}"/>
              </a:ext>
            </a:extLst>
          </p:cNvPr>
          <p:cNvSpPr>
            <a:spLocks noGrp="1"/>
          </p:cNvSpPr>
          <p:nvPr/>
        </p:nvSpPr>
        <p:spPr>
          <a:xfrm>
            <a:off x="6714191" y="2008158"/>
            <a:ext cx="3278777"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另一组：教具拼贴立体型</a:t>
            </a:r>
          </a:p>
        </p:txBody>
      </p:sp>
      <p:pic>
        <p:nvPicPr>
          <p:cNvPr id="71" name="图片 20"/>
          <p:cNvPicPr>
            <a:picLocks noChangeAspect="1"/>
          </p:cNvPicPr>
          <p:nvPr/>
        </p:nvPicPr>
        <p:blipFill>
          <a:blip r:embed="rId4"/>
          <a:stretch>
            <a:fillRect/>
          </a:stretch>
        </p:blipFill>
        <p:spPr>
          <a:xfrm>
            <a:off x="2593369" y="4615478"/>
            <a:ext cx="3796553" cy="1915093"/>
          </a:xfrm>
          <a:prstGeom prst="rect">
            <a:avLst/>
          </a:prstGeom>
        </p:spPr>
      </p:pic>
      <p:pic>
        <p:nvPicPr>
          <p:cNvPr id="72" name="图片 21"/>
          <p:cNvPicPr>
            <a:picLocks noChangeAspect="1"/>
          </p:cNvPicPr>
          <p:nvPr/>
        </p:nvPicPr>
        <p:blipFill>
          <a:blip r:embed="rId5"/>
          <a:stretch>
            <a:fillRect/>
          </a:stretch>
        </p:blipFill>
        <p:spPr>
          <a:xfrm>
            <a:off x="2932085" y="2762158"/>
            <a:ext cx="3119120" cy="1661160"/>
          </a:xfrm>
          <a:prstGeom prst="rect">
            <a:avLst/>
          </a:prstGeom>
        </p:spPr>
      </p:pic>
      <p:pic>
        <p:nvPicPr>
          <p:cNvPr id="73" name="图片 22"/>
          <p:cNvPicPr>
            <a:picLocks noChangeAspect="1"/>
          </p:cNvPicPr>
          <p:nvPr/>
        </p:nvPicPr>
        <p:blipFill rotWithShape="1">
          <a:blip r:embed="rId6"/>
          <a:srcRect l="4334" t="9438" r="4358" b="27961"/>
          <a:stretch/>
        </p:blipFill>
        <p:spPr>
          <a:xfrm>
            <a:off x="6935315" y="2749009"/>
            <a:ext cx="3255433" cy="1674309"/>
          </a:xfrm>
          <a:prstGeom prst="rect">
            <a:avLst/>
          </a:prstGeom>
          <a:ln>
            <a:noFill/>
          </a:ln>
        </p:spPr>
      </p:pic>
      <p:pic>
        <p:nvPicPr>
          <p:cNvPr id="74" name="图片 25"/>
          <p:cNvPicPr>
            <a:picLocks noChangeAspect="1"/>
          </p:cNvPicPr>
          <p:nvPr/>
        </p:nvPicPr>
        <p:blipFill rotWithShape="1">
          <a:blip r:embed="rId7"/>
          <a:srcRect l="3678" t="2568" b="10175"/>
          <a:stretch/>
        </p:blipFill>
        <p:spPr>
          <a:xfrm>
            <a:off x="8171708" y="4199348"/>
            <a:ext cx="3298756" cy="2241104"/>
          </a:xfrm>
          <a:prstGeom prst="rect">
            <a:avLst/>
          </a:prstGeom>
          <a:ln>
            <a:noFill/>
          </a:ln>
        </p:spPr>
      </p:pic>
      <p:sp>
        <p:nvSpPr>
          <p:cNvPr id="27" name="文本框 26">
            <a:extLst>
              <a:ext uri="{FF2B5EF4-FFF2-40B4-BE49-F238E27FC236}">
                <a16:creationId xmlns:a16="http://schemas.microsoft.com/office/drawing/2014/main" id="{ACC33A16-22E8-266D-4189-5D05AC6D6174}"/>
              </a:ext>
            </a:extLst>
          </p:cNvPr>
          <p:cNvSpPr>
            <a:spLocks noGrp="1"/>
          </p:cNvSpPr>
          <p:nvPr/>
        </p:nvSpPr>
        <p:spPr>
          <a:xfrm>
            <a:off x="2229474" y="2636636"/>
            <a:ext cx="2046353" cy="523220"/>
          </a:xfrm>
          <a:prstGeom prst="rect">
            <a:avLst/>
          </a:prstGeom>
          <a:noFill/>
        </p:spPr>
        <p:txBody>
          <a:bodyPr wrap="square">
            <a:spAutoFit/>
          </a:bodyPr>
          <a:lstStyle/>
          <a:p>
            <a:pPr algn="ctr">
              <a:buNone/>
            </a:pPr>
            <a:r>
              <a:rPr sz="1400">
                <a:solidFill>
                  <a:schemeClr val="accent1">
                    <a:lumMod val="75000"/>
                  </a:schemeClr>
                </a:solidFill>
                <a:latin typeface="楷体"/>
                <a:ea typeface="楷体"/>
                <a:cs typeface="楷体"/>
              </a:rPr>
              <a:t>单圈环流平面示意图（待绘制）</a:t>
            </a:r>
          </a:p>
        </p:txBody>
      </p:sp>
      <p:sp>
        <p:nvSpPr>
          <p:cNvPr id="28" name="文本框 27">
            <a:extLst>
              <a:ext uri="{FF2B5EF4-FFF2-40B4-BE49-F238E27FC236}">
                <a16:creationId xmlns:a16="http://schemas.microsoft.com/office/drawing/2014/main" id="{C722316C-4968-A36D-D673-85D3AD37F434}"/>
              </a:ext>
            </a:extLst>
          </p:cNvPr>
          <p:cNvSpPr>
            <a:spLocks noGrp="1"/>
          </p:cNvSpPr>
          <p:nvPr/>
        </p:nvSpPr>
        <p:spPr>
          <a:xfrm>
            <a:off x="2229474" y="4497904"/>
            <a:ext cx="2046353" cy="523220"/>
          </a:xfrm>
          <a:prstGeom prst="rect">
            <a:avLst/>
          </a:prstGeom>
          <a:noFill/>
        </p:spPr>
        <p:txBody>
          <a:bodyPr wrap="square">
            <a:spAutoFit/>
          </a:bodyPr>
          <a:lstStyle/>
          <a:p>
            <a:pPr algn="ctr">
              <a:buNone/>
            </a:pPr>
            <a:r>
              <a:rPr sz="1400">
                <a:solidFill>
                  <a:schemeClr val="accent1">
                    <a:lumMod val="75000"/>
                  </a:schemeClr>
                </a:solidFill>
                <a:latin typeface="楷体"/>
                <a:ea typeface="楷体"/>
                <a:cs typeface="楷体"/>
              </a:rPr>
              <a:t>三圈环流平面示意图（待绘制）</a:t>
            </a:r>
          </a:p>
        </p:txBody>
      </p:sp>
      <p:sp>
        <p:nvSpPr>
          <p:cNvPr id="29" name="文本框 28">
            <a:extLst>
              <a:ext uri="{FF2B5EF4-FFF2-40B4-BE49-F238E27FC236}">
                <a16:creationId xmlns:a16="http://schemas.microsoft.com/office/drawing/2014/main" id="{40EB7019-8252-AFF8-ACAA-FA127A7F7ABB}"/>
              </a:ext>
            </a:extLst>
          </p:cNvPr>
          <p:cNvSpPr>
            <a:spLocks noGrp="1"/>
          </p:cNvSpPr>
          <p:nvPr/>
        </p:nvSpPr>
        <p:spPr>
          <a:xfrm>
            <a:off x="9877016" y="3133395"/>
            <a:ext cx="2046353" cy="523220"/>
          </a:xfrm>
          <a:prstGeom prst="rect">
            <a:avLst/>
          </a:prstGeom>
          <a:noFill/>
        </p:spPr>
        <p:txBody>
          <a:bodyPr wrap="square">
            <a:spAutoFit/>
          </a:bodyPr>
          <a:lstStyle/>
          <a:p>
            <a:pPr algn="ctr">
              <a:buNone/>
            </a:pPr>
            <a:r>
              <a:rPr sz="1400">
                <a:solidFill>
                  <a:schemeClr val="accent1">
                    <a:lumMod val="75000"/>
                  </a:schemeClr>
                </a:solidFill>
                <a:latin typeface="楷体"/>
                <a:ea typeface="楷体"/>
                <a:cs typeface="楷体"/>
              </a:rPr>
              <a:t>←立体模型框架</a:t>
            </a:r>
          </a:p>
          <a:p>
            <a:pPr algn="ctr">
              <a:buNone/>
            </a:pPr>
            <a:r>
              <a:rPr sz="1400">
                <a:solidFill>
                  <a:schemeClr val="accent1">
                    <a:lumMod val="75000"/>
                  </a:schemeClr>
                </a:solidFill>
                <a:latin typeface="楷体"/>
                <a:ea typeface="楷体"/>
                <a:cs typeface="楷体"/>
              </a:rPr>
              <a:t>（未拼贴）</a:t>
            </a:r>
          </a:p>
        </p:txBody>
      </p:sp>
      <p:sp>
        <p:nvSpPr>
          <p:cNvPr id="30" name="文本框 29">
            <a:extLst>
              <a:ext uri="{FF2B5EF4-FFF2-40B4-BE49-F238E27FC236}">
                <a16:creationId xmlns:a16="http://schemas.microsoft.com/office/drawing/2014/main" id="{C4D03C12-1620-1288-6EA2-627A37DCED4C}"/>
              </a:ext>
            </a:extLst>
          </p:cNvPr>
          <p:cNvSpPr>
            <a:spLocks noGrp="1"/>
          </p:cNvSpPr>
          <p:nvPr/>
        </p:nvSpPr>
        <p:spPr>
          <a:xfrm>
            <a:off x="6487891" y="5170275"/>
            <a:ext cx="2046353" cy="523220"/>
          </a:xfrm>
          <a:prstGeom prst="rect">
            <a:avLst/>
          </a:prstGeom>
          <a:noFill/>
        </p:spPr>
        <p:txBody>
          <a:bodyPr wrap="square">
            <a:spAutoFit/>
          </a:bodyPr>
          <a:lstStyle/>
          <a:p>
            <a:pPr algn="ctr">
              <a:buNone/>
            </a:pPr>
            <a:r>
              <a:rPr sz="1400">
                <a:solidFill>
                  <a:schemeClr val="accent1">
                    <a:lumMod val="75000"/>
                  </a:schemeClr>
                </a:solidFill>
                <a:latin typeface="楷体"/>
                <a:ea typeface="楷体"/>
                <a:cs typeface="楷体"/>
              </a:rPr>
              <a:t>立体模型框架→</a:t>
            </a:r>
          </a:p>
          <a:p>
            <a:pPr algn="ctr">
              <a:buNone/>
            </a:pPr>
            <a:r>
              <a:rPr sz="1400">
                <a:solidFill>
                  <a:schemeClr val="accent1">
                    <a:lumMod val="75000"/>
                  </a:schemeClr>
                </a:solidFill>
                <a:latin typeface="楷体"/>
                <a:ea typeface="楷体"/>
                <a:cs typeface="楷体"/>
              </a:rPr>
              <a:t>（拼贴后）</a:t>
            </a:r>
          </a:p>
        </p:txBody>
      </p:sp>
    </p:spTree>
    <p:extLst>
      <p:ext uri="{BB962C8B-B14F-4D97-AF65-F5344CB8AC3E}">
        <p14:creationId xmlns:p14="http://schemas.microsoft.com/office/powerpoint/2010/main" val="3285277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328B2368-3446-4FCB-9A67-D1EECAA479AB}"/>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39"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879080"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初步探索：发现与热力环流的联系，构建单圈环流模型</a:t>
            </a:r>
          </a:p>
        </p:txBody>
      </p:sp>
      <p:pic>
        <p:nvPicPr>
          <p:cNvPr id="141" name="图片 12"/>
          <p:cNvPicPr>
            <a:picLocks noChangeAspect="1"/>
          </p:cNvPicPr>
          <p:nvPr/>
        </p:nvPicPr>
        <p:blipFill rotWithShape="1">
          <a:blip r:embed="rId4"/>
          <a:srcRect r="11985"/>
          <a:stretch/>
        </p:blipFill>
        <p:spPr>
          <a:xfrm>
            <a:off x="8615111" y="2534958"/>
            <a:ext cx="3753778" cy="4326759"/>
          </a:xfrm>
          <a:prstGeom prst="rect">
            <a:avLst/>
          </a:prstGeom>
        </p:spPr>
      </p:pic>
      <p:sp>
        <p:nvSpPr>
          <p:cNvPr id="17" name="文本框 16">
            <a:extLst>
              <a:ext uri="{FF2B5EF4-FFF2-40B4-BE49-F238E27FC236}">
                <a16:creationId xmlns:a16="http://schemas.microsoft.com/office/drawing/2014/main" id="{8FE508F5-C88A-847D-E1FE-9657D1E9E82B}"/>
              </a:ext>
            </a:extLst>
          </p:cNvPr>
          <p:cNvSpPr>
            <a:spLocks noGrp="1"/>
          </p:cNvSpPr>
          <p:nvPr/>
        </p:nvSpPr>
        <p:spPr>
          <a:xfrm>
            <a:off x="11693326" y="2731183"/>
            <a:ext cx="457200" cy="1754326"/>
          </a:xfrm>
          <a:prstGeom prst="rect">
            <a:avLst/>
          </a:prstGeom>
          <a:noFill/>
        </p:spPr>
        <p:txBody>
          <a:bodyPr wrap="square">
            <a:spAutoFit/>
          </a:bodyPr>
          <a:lstStyle/>
          <a:p>
            <a:r>
              <a:rPr spc="100">
                <a:solidFill>
                  <a:srgbClr val="2A4982"/>
                </a:solidFill>
                <a:latin typeface="华文中宋"/>
                <a:ea typeface="华文中宋"/>
                <a:cs typeface="华文中宋"/>
              </a:rPr>
              <a:t>埃德蒙·哈雷</a:t>
            </a:r>
          </a:p>
        </p:txBody>
      </p:sp>
      <p:sp>
        <p:nvSpPr>
          <p:cNvPr id="19" name="文本框 18">
            <a:extLst>
              <a:ext uri="{FF2B5EF4-FFF2-40B4-BE49-F238E27FC236}">
                <a16:creationId xmlns:a16="http://schemas.microsoft.com/office/drawing/2014/main" id="{F99C8AD5-28F9-29BD-0758-82C6111D3097}"/>
              </a:ext>
            </a:extLst>
          </p:cNvPr>
          <p:cNvSpPr>
            <a:spLocks noGrp="1"/>
          </p:cNvSpPr>
          <p:nvPr/>
        </p:nvSpPr>
        <p:spPr>
          <a:xfrm>
            <a:off x="11299919" y="2571542"/>
            <a:ext cx="400110" cy="1645424"/>
          </a:xfrm>
          <a:prstGeom prst="rect">
            <a:avLst/>
          </a:prstGeom>
          <a:noFill/>
        </p:spPr>
        <p:txBody>
          <a:bodyPr vert="eaVert" wrap="square">
            <a:spAutoFit/>
          </a:bodyPr>
          <a:lstStyle/>
          <a:p>
            <a:r>
              <a:rPr sz="1400" spc="100">
                <a:solidFill>
                  <a:schemeClr val="tx2">
                    <a:lumMod val="40000"/>
                    <a:lumOff val="60000"/>
                  </a:schemeClr>
                </a:solidFill>
                <a:latin typeface="华文中宋"/>
                <a:ea typeface="华文中宋"/>
                <a:cs typeface="华文中宋"/>
              </a:rPr>
              <a:t>英国天文学家</a:t>
            </a:r>
          </a:p>
        </p:txBody>
      </p:sp>
      <p:sp>
        <p:nvSpPr>
          <p:cNvPr id="21" name="文本框 20">
            <a:extLst>
              <a:ext uri="{FF2B5EF4-FFF2-40B4-BE49-F238E27FC236}">
                <a16:creationId xmlns:a16="http://schemas.microsoft.com/office/drawing/2014/main" id="{DA4EB7D0-3CC5-545B-88EB-9E51C4191AA0}"/>
              </a:ext>
            </a:extLst>
          </p:cNvPr>
          <p:cNvSpPr>
            <a:spLocks noGrp="1"/>
          </p:cNvSpPr>
          <p:nvPr/>
        </p:nvSpPr>
        <p:spPr>
          <a:xfrm>
            <a:off x="2268968" y="930462"/>
            <a:ext cx="8406729"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17世纪末，哈雷结合远洋科考经历，总结热带海域的风带规律——</a:t>
            </a:r>
          </a:p>
        </p:txBody>
      </p:sp>
      <p:sp>
        <p:nvSpPr>
          <p:cNvPr id="22" name="文本框 21">
            <a:extLst>
              <a:ext uri="{FF2B5EF4-FFF2-40B4-BE49-F238E27FC236}">
                <a16:creationId xmlns:a16="http://schemas.microsoft.com/office/drawing/2014/main" id="{E6DB3ADC-9CF7-32D1-5180-2DE0FE8586D4}"/>
              </a:ext>
            </a:extLst>
          </p:cNvPr>
          <p:cNvSpPr>
            <a:spLocks noGrp="1"/>
          </p:cNvSpPr>
          <p:nvPr/>
        </p:nvSpPr>
        <p:spPr>
          <a:xfrm>
            <a:off x="2268968" y="1400638"/>
            <a:ext cx="7245146" cy="580928"/>
          </a:xfrm>
          <a:prstGeom prst="rect">
            <a:avLst/>
          </a:prstGeom>
          <a:noFill/>
        </p:spPr>
        <p:txBody>
          <a:bodyPr wrap="square">
            <a:spAutoFit/>
          </a:bodyPr>
          <a:lstStyle/>
          <a:p>
            <a:pPr algn="just">
              <a:lnSpc>
                <a:spcPct val="150000"/>
              </a:lnSpc>
              <a:buNone/>
            </a:pPr>
            <a:r>
              <a:rPr sz="2400" spc="100">
                <a:solidFill>
                  <a:schemeClr val="accent1">
                    <a:lumMod val="75000"/>
                  </a:schemeClr>
                </a:solidFill>
                <a:latin typeface="华文中宋"/>
                <a:ea typeface="华文中宋"/>
                <a:cs typeface="华文中宋"/>
              </a:rPr>
              <a:t>南北两侧气流流向</a:t>
            </a:r>
            <a:r>
              <a:rPr sz="2400" spc="100">
                <a:solidFill>
                  <a:srgbClr val="C00000"/>
                </a:solidFill>
                <a:latin typeface="华文中宋"/>
                <a:ea typeface="华文中宋"/>
                <a:cs typeface="华文中宋"/>
              </a:rPr>
              <a:t>赤道</a:t>
            </a:r>
            <a:r>
              <a:rPr sz="2400" spc="100">
                <a:solidFill>
                  <a:schemeClr val="accent1">
                    <a:lumMod val="75000"/>
                  </a:schemeClr>
                </a:solidFill>
                <a:latin typeface="华文中宋"/>
                <a:ea typeface="华文中宋"/>
                <a:cs typeface="华文中宋"/>
              </a:rPr>
              <a:t>，在赤道地区</a:t>
            </a:r>
            <a:r>
              <a:rPr sz="2400" spc="100">
                <a:solidFill>
                  <a:srgbClr val="C00000"/>
                </a:solidFill>
                <a:latin typeface="华文中宋"/>
                <a:ea typeface="华文中宋"/>
                <a:cs typeface="华文中宋"/>
              </a:rPr>
              <a:t>辐合上升</a:t>
            </a:r>
            <a:r>
              <a:rPr sz="2400" spc="100">
                <a:solidFill>
                  <a:schemeClr val="accent1">
                    <a:lumMod val="75000"/>
                  </a:schemeClr>
                </a:solidFill>
                <a:latin typeface="华文中宋"/>
                <a:ea typeface="华文中宋"/>
                <a:cs typeface="华文中宋"/>
              </a:rPr>
              <a:t>。</a:t>
            </a:r>
          </a:p>
        </p:txBody>
      </p:sp>
      <p:sp>
        <p:nvSpPr>
          <p:cNvPr id="12" name="箭头: 五边形 11">
            <a:extLst>
              <a:ext uri="{FF2B5EF4-FFF2-40B4-BE49-F238E27FC236}">
                <a16:creationId xmlns:a16="http://schemas.microsoft.com/office/drawing/2014/main" id="{2745A57E-B5CC-7408-0630-72D9E42B4737}"/>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4" name="箭头: 五边形 13">
            <a:extLst>
              <a:ext uri="{FF2B5EF4-FFF2-40B4-BE49-F238E27FC236}">
                <a16:creationId xmlns:a16="http://schemas.microsoft.com/office/drawing/2014/main" id="{31356087-754D-3886-1395-E0DFE760A86C}"/>
              </a:ext>
            </a:extLst>
          </p:cNvPr>
          <p:cNvSpPr>
            <a:spLocks noGrp="1"/>
          </p:cNvSpPr>
          <p:nvPr/>
        </p:nvSpPr>
        <p:spPr>
          <a:xfrm>
            <a:off x="0" y="2749009"/>
            <a:ext cx="1894114" cy="624840"/>
          </a:xfrm>
          <a:prstGeom prst="homePlat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箭头: 五边形 15">
            <a:extLst>
              <a:ext uri="{FF2B5EF4-FFF2-40B4-BE49-F238E27FC236}">
                <a16:creationId xmlns:a16="http://schemas.microsoft.com/office/drawing/2014/main" id="{0FC3EC0E-585F-0D19-84C8-1FDDEE19C75D}"/>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3" name="箭头: 五边形 22">
            <a:extLst>
              <a:ext uri="{FF2B5EF4-FFF2-40B4-BE49-F238E27FC236}">
                <a16:creationId xmlns:a16="http://schemas.microsoft.com/office/drawing/2014/main" id="{AF5D7FA0-AED5-7027-842C-9B5CF9901598}"/>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5" name="文本框 24">
            <a:extLst>
              <a:ext uri="{FF2B5EF4-FFF2-40B4-BE49-F238E27FC236}">
                <a16:creationId xmlns:a16="http://schemas.microsoft.com/office/drawing/2014/main" id="{F70ED157-C4D1-D734-0504-486219EBE356}"/>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27" name="文本框 26">
            <a:extLst>
              <a:ext uri="{FF2B5EF4-FFF2-40B4-BE49-F238E27FC236}">
                <a16:creationId xmlns:a16="http://schemas.microsoft.com/office/drawing/2014/main" id="{85221D3C-EF0F-0BBB-F415-C16B8B990826}"/>
              </a:ext>
            </a:extLst>
          </p:cNvPr>
          <p:cNvSpPr>
            <a:spLocks noGrp="1"/>
          </p:cNvSpPr>
          <p:nvPr/>
        </p:nvSpPr>
        <p:spPr>
          <a:xfrm>
            <a:off x="84706" y="2823734"/>
            <a:ext cx="165942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问题探究</a:t>
            </a:r>
            <a:r>
              <a:rPr sz="1400" spc="100">
                <a:solidFill>
                  <a:schemeClr val="accent1">
                    <a:lumMod val="75000"/>
                  </a:schemeClr>
                </a:solidFill>
                <a:latin typeface="华文中宋"/>
                <a:ea typeface="华文中宋"/>
                <a:cs typeface="华文中宋"/>
              </a:rPr>
              <a:t>①</a:t>
            </a:r>
            <a:endParaRPr sz="2400" spc="100">
              <a:solidFill>
                <a:schemeClr val="accent1">
                  <a:lumMod val="75000"/>
                </a:schemeClr>
              </a:solidFill>
              <a:latin typeface="华文中宋"/>
              <a:ea typeface="华文中宋"/>
              <a:cs typeface="华文中宋"/>
            </a:endParaRPr>
          </a:p>
        </p:txBody>
      </p:sp>
      <p:sp>
        <p:nvSpPr>
          <p:cNvPr id="30" name="文本框 29">
            <a:extLst>
              <a:ext uri="{FF2B5EF4-FFF2-40B4-BE49-F238E27FC236}">
                <a16:creationId xmlns:a16="http://schemas.microsoft.com/office/drawing/2014/main" id="{58192D45-31FD-5A14-C735-1D2FD50C2B65}"/>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33" name="文本框 32">
            <a:extLst>
              <a:ext uri="{FF2B5EF4-FFF2-40B4-BE49-F238E27FC236}">
                <a16:creationId xmlns:a16="http://schemas.microsoft.com/office/drawing/2014/main" id="{E75CB6DA-4B30-DCDF-A79B-63CC2F743793}"/>
              </a:ext>
            </a:extLst>
          </p:cNvPr>
          <p:cNvSpPr>
            <a:spLocks noGrp="1"/>
          </p:cNvSpPr>
          <p:nvPr/>
        </p:nvSpPr>
        <p:spPr>
          <a:xfrm>
            <a:off x="103007" y="3961653"/>
            <a:ext cx="165942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②</a:t>
            </a:r>
            <a:endParaRPr sz="2400" spc="100">
              <a:solidFill>
                <a:schemeClr val="tx2">
                  <a:lumMod val="20000"/>
                  <a:lumOff val="80000"/>
                </a:schemeClr>
              </a:solidFill>
              <a:latin typeface="华文中宋"/>
              <a:ea typeface="华文中宋"/>
              <a:cs typeface="华文中宋"/>
            </a:endParaRPr>
          </a:p>
        </p:txBody>
      </p:sp>
      <p:pic>
        <p:nvPicPr>
          <p:cNvPr id="154" name="图片 99"/>
          <p:cNvPicPr>
            <a:picLocks noChangeAspect="1"/>
          </p:cNvPicPr>
          <p:nvPr/>
        </p:nvPicPr>
        <p:blipFill>
          <a:blip r:embed="rId5"/>
          <a:stretch>
            <a:fillRect/>
          </a:stretch>
        </p:blipFill>
        <p:spPr>
          <a:xfrm>
            <a:off x="3385576" y="4490760"/>
            <a:ext cx="5096789" cy="3852422"/>
          </a:xfrm>
          <a:prstGeom prst="rect">
            <a:avLst/>
          </a:prstGeom>
        </p:spPr>
      </p:pic>
      <p:pic>
        <p:nvPicPr>
          <p:cNvPr id="155" name="图片 100"/>
          <p:cNvPicPr>
            <a:picLocks noChangeAspect="1"/>
          </p:cNvPicPr>
          <p:nvPr/>
        </p:nvPicPr>
        <p:blipFill>
          <a:blip r:embed="rId6"/>
          <a:srcRect/>
          <a:stretch/>
        </p:blipFill>
        <p:spPr>
          <a:xfrm>
            <a:off x="3387495" y="4489482"/>
            <a:ext cx="5096788" cy="3852422"/>
          </a:xfrm>
          <a:prstGeom prst="rect">
            <a:avLst/>
          </a:prstGeom>
          <a:ln w="38100">
            <a:solidFill>
              <a:schemeClr val="bg1"/>
            </a:solidFill>
          </a:ln>
        </p:spPr>
      </p:pic>
      <p:sp>
        <p:nvSpPr>
          <p:cNvPr id="99" name="矩形 98">
            <a:extLst>
              <a:ext uri="{FF2B5EF4-FFF2-40B4-BE49-F238E27FC236}">
                <a16:creationId xmlns:a16="http://schemas.microsoft.com/office/drawing/2014/main" id="{9E87763B-3B55-E4CD-9FEB-37947B534951}"/>
              </a:ext>
            </a:extLst>
          </p:cNvPr>
          <p:cNvSpPr>
            <a:spLocks noGrp="1"/>
          </p:cNvSpPr>
          <p:nvPr/>
        </p:nvSpPr>
        <p:spPr>
          <a:xfrm>
            <a:off x="3426859" y="6433072"/>
            <a:ext cx="4976142" cy="1987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2" name="文本框 101">
            <a:extLst>
              <a:ext uri="{FF2B5EF4-FFF2-40B4-BE49-F238E27FC236}">
                <a16:creationId xmlns:a16="http://schemas.microsoft.com/office/drawing/2014/main" id="{45325ABE-2FFA-657C-6379-2B3FB41879A9}"/>
              </a:ext>
            </a:extLst>
          </p:cNvPr>
          <p:cNvSpPr>
            <a:spLocks noGrp="1"/>
          </p:cNvSpPr>
          <p:nvPr/>
        </p:nvSpPr>
        <p:spPr>
          <a:xfrm>
            <a:off x="4490022" y="6367756"/>
            <a:ext cx="3052355"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图3 单圈环流模型（北半球）</a:t>
            </a:r>
          </a:p>
        </p:txBody>
      </p:sp>
      <p:sp>
        <p:nvSpPr>
          <p:cNvPr id="110" name="直接连接符 109">
            <a:extLst>
              <a:ext uri="{FF2B5EF4-FFF2-40B4-BE49-F238E27FC236}">
                <a16:creationId xmlns:a16="http://schemas.microsoft.com/office/drawing/2014/main" id="{90CD0969-04ED-42A0-8E18-D81EB1F313FC}"/>
              </a:ext>
            </a:extLst>
          </p:cNvPr>
          <p:cNvSpPr>
            <a:spLocks noGrp="1"/>
          </p:cNvSpPr>
          <p:nvPr/>
        </p:nvSpPr>
        <p:spPr>
          <a:xfrm>
            <a:off x="4092350" y="6315550"/>
            <a:ext cx="3636511"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111" name="文本框 110">
            <a:extLst>
              <a:ext uri="{FF2B5EF4-FFF2-40B4-BE49-F238E27FC236}">
                <a16:creationId xmlns:a16="http://schemas.microsoft.com/office/drawing/2014/main" id="{24599954-BF89-1738-844A-F587DA52685E}"/>
              </a:ext>
            </a:extLst>
          </p:cNvPr>
          <p:cNvSpPr>
            <a:spLocks noGrp="1"/>
          </p:cNvSpPr>
          <p:nvPr/>
        </p:nvSpPr>
        <p:spPr>
          <a:xfrm>
            <a:off x="5214764" y="6136341"/>
            <a:ext cx="1592256" cy="338554"/>
          </a:xfrm>
          <a:prstGeom prst="rect">
            <a:avLst/>
          </a:prstGeom>
          <a:noFill/>
        </p:spPr>
        <p:txBody>
          <a:bodyPr wrap="square">
            <a:spAutoFit/>
          </a:bodyPr>
          <a:lstStyle/>
          <a:p>
            <a:r>
              <a:rPr sz="1600" spc="100">
                <a:solidFill>
                  <a:srgbClr val="FF0000"/>
                </a:solidFill>
                <a:latin typeface="Times New Roman"/>
                <a:ea typeface="Times New Roman"/>
                <a:cs typeface="Times New Roman"/>
              </a:rPr>
              <a:t>赤道低气压带</a:t>
            </a:r>
            <a:endParaRPr sz="1600">
              <a:solidFill>
                <a:srgbClr val="FF0000"/>
              </a:solidFill>
              <a:latin typeface="Times New Roman"/>
              <a:ea typeface="Times New Roman"/>
              <a:cs typeface="Times New Roman"/>
            </a:endParaRPr>
          </a:p>
        </p:txBody>
      </p:sp>
      <p:sp>
        <p:nvSpPr>
          <p:cNvPr id="112" name="直接连接符 111">
            <a:extLst>
              <a:ext uri="{FF2B5EF4-FFF2-40B4-BE49-F238E27FC236}">
                <a16:creationId xmlns:a16="http://schemas.microsoft.com/office/drawing/2014/main" id="{95E74F40-6ACC-447B-8167-ACD20D7916B3}"/>
              </a:ext>
            </a:extLst>
          </p:cNvPr>
          <p:cNvSpPr>
            <a:spLocks noGrp="1"/>
          </p:cNvSpPr>
          <p:nvPr/>
        </p:nvSpPr>
        <p:spPr>
          <a:xfrm>
            <a:off x="5293787" y="4597540"/>
            <a:ext cx="1199511"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113" name="文本框 112">
            <a:extLst>
              <a:ext uri="{FF2B5EF4-FFF2-40B4-BE49-F238E27FC236}">
                <a16:creationId xmlns:a16="http://schemas.microsoft.com/office/drawing/2014/main" id="{C349B050-E5A5-8644-15C4-9A8901A19819}"/>
              </a:ext>
            </a:extLst>
          </p:cNvPr>
          <p:cNvSpPr>
            <a:spLocks noGrp="1"/>
          </p:cNvSpPr>
          <p:nvPr/>
        </p:nvSpPr>
        <p:spPr>
          <a:xfrm>
            <a:off x="5238517" y="4423474"/>
            <a:ext cx="1504964"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121" name="文本框 120">
            <a:extLst>
              <a:ext uri="{FF2B5EF4-FFF2-40B4-BE49-F238E27FC236}">
                <a16:creationId xmlns:a16="http://schemas.microsoft.com/office/drawing/2014/main" id="{C357510F-9A5E-0F08-85C9-55040440774D}"/>
              </a:ext>
            </a:extLst>
          </p:cNvPr>
          <p:cNvSpPr>
            <a:spLocks noGrp="1"/>
          </p:cNvSpPr>
          <p:nvPr/>
        </p:nvSpPr>
        <p:spPr>
          <a:xfrm>
            <a:off x="10030467" y="1339946"/>
            <a:ext cx="1695233" cy="874278"/>
          </a:xfrm>
          <a:prstGeom prst="rect">
            <a:avLst/>
          </a:prstGeom>
          <a:noFill/>
        </p:spPr>
        <p:txBody>
          <a:bodyPr wrap="square">
            <a:spAutoFit/>
          </a:bodyPr>
          <a:lstStyle/>
          <a:p>
            <a:pPr>
              <a:lnSpc>
                <a:spcPct val="150000"/>
              </a:lnSpc>
              <a:buNone/>
            </a:pPr>
            <a:r>
              <a:rPr spc="100">
                <a:solidFill>
                  <a:schemeClr val="tx2">
                    <a:lumMod val="40000"/>
                    <a:lumOff val="60000"/>
                  </a:schemeClr>
                </a:solidFill>
                <a:latin typeface="华文中宋"/>
                <a:ea typeface="华文中宋"/>
                <a:cs typeface="华文中宋"/>
              </a:rPr>
              <a:t>假定地表均一</a:t>
            </a:r>
          </a:p>
          <a:p>
            <a:pPr>
              <a:lnSpc>
                <a:spcPct val="150000"/>
              </a:lnSpc>
              <a:buNone/>
            </a:pPr>
            <a:r>
              <a:rPr spc="100">
                <a:solidFill>
                  <a:schemeClr val="tx2">
                    <a:lumMod val="40000"/>
                    <a:lumOff val="60000"/>
                  </a:schemeClr>
                </a:solidFill>
                <a:latin typeface="华文中宋"/>
                <a:ea typeface="华文中宋"/>
                <a:cs typeface="华文中宋"/>
              </a:rPr>
              <a:t>以北半球为例</a:t>
            </a:r>
          </a:p>
        </p:txBody>
      </p:sp>
      <p:sp>
        <p:nvSpPr>
          <p:cNvPr id="54" name="任意多边形: 形状 53">
            <a:extLst>
              <a:ext uri="{FF2B5EF4-FFF2-40B4-BE49-F238E27FC236}">
                <a16:creationId xmlns:a16="http://schemas.microsoft.com/office/drawing/2014/main" id="{4AC58177-A404-976A-91CA-E524CCB65C75}"/>
              </a:ext>
            </a:extLst>
          </p:cNvPr>
          <p:cNvSpPr>
            <a:spLocks noGrp="1"/>
          </p:cNvSpPr>
          <p:nvPr/>
        </p:nvSpPr>
        <p:spPr>
          <a:xfrm flipV="1">
            <a:off x="4961708" y="2946217"/>
            <a:ext cx="2597973" cy="473942"/>
          </a:xfrm>
          <a:custGeom>
            <a:avLst/>
            <a:gdLst>
              <a:gd name="connsiteX0" fmla="*/ 6031 w 2857500"/>
              <a:gd name="connsiteY0" fmla="*/ 0 h 535179"/>
              <a:gd name="connsiteX1" fmla="*/ 2851470 w 2857500"/>
              <a:gd name="connsiteY1" fmla="*/ 0 h 535179"/>
              <a:gd name="connsiteX2" fmla="*/ 2857500 w 2857500"/>
              <a:gd name="connsiteY2" fmla="*/ 21508 h 535179"/>
              <a:gd name="connsiteX3" fmla="*/ 1428750 w 2857500"/>
              <a:gd name="connsiteY3" fmla="*/ 535179 h 535179"/>
              <a:gd name="connsiteX4" fmla="*/ 0 w 2857500"/>
              <a:gd name="connsiteY4" fmla="*/ 21508 h 535179"/>
            </a:gdLst>
            <a:ahLst/>
            <a:cxnLst/>
            <a:rect l="l" t="t" r="r" b="b"/>
            <a:pathLst>
              <a:path w="2857500" h="535179">
                <a:moveTo>
                  <a:pt x="6031" y="0"/>
                </a:moveTo>
                <a:lnTo>
                  <a:pt x="2851470" y="0"/>
                </a:lnTo>
                <a:lnTo>
                  <a:pt x="2857500" y="21508"/>
                </a:lnTo>
                <a:cubicBezTo>
                  <a:pt x="2857500" y="305201"/>
                  <a:pt x="2217827" y="535179"/>
                  <a:pt x="1428750" y="535179"/>
                </a:cubicBezTo>
                <a:cubicBezTo>
                  <a:pt x="639673" y="535179"/>
                  <a:pt x="0" y="305201"/>
                  <a:pt x="0" y="21508"/>
                </a:cubicBezTo>
                <a:close/>
              </a:path>
            </a:pathLst>
          </a:custGeom>
          <a:solidFill>
            <a:schemeClr val="bg1">
              <a:alpha val="82000"/>
            </a:schemeClr>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wrap="square" anchor="ctr">
            <a:noAutofit/>
          </a:bodyPr>
          <a:lstStyle/>
          <a:p>
            <a:pPr algn="ctr">
              <a:buNone/>
            </a:pPr>
            <a:endParaRPr/>
          </a:p>
        </p:txBody>
      </p:sp>
      <p:sp>
        <p:nvSpPr>
          <p:cNvPr id="55" name="任意多边形: 形状 54">
            <a:extLst>
              <a:ext uri="{FF2B5EF4-FFF2-40B4-BE49-F238E27FC236}">
                <a16:creationId xmlns:a16="http://schemas.microsoft.com/office/drawing/2014/main" id="{3AC2427E-4CF2-D7F3-4688-8531612477A9}"/>
              </a:ext>
            </a:extLst>
          </p:cNvPr>
          <p:cNvSpPr>
            <a:spLocks noGrp="1"/>
          </p:cNvSpPr>
          <p:nvPr/>
        </p:nvSpPr>
        <p:spPr>
          <a:xfrm>
            <a:off x="4961708" y="3420160"/>
            <a:ext cx="2597973" cy="473942"/>
          </a:xfrm>
          <a:custGeom>
            <a:avLst/>
            <a:gdLst>
              <a:gd name="connsiteX0" fmla="*/ 6031 w 2857500"/>
              <a:gd name="connsiteY0" fmla="*/ 0 h 535179"/>
              <a:gd name="connsiteX1" fmla="*/ 2851470 w 2857500"/>
              <a:gd name="connsiteY1" fmla="*/ 0 h 535179"/>
              <a:gd name="connsiteX2" fmla="*/ 2857500 w 2857500"/>
              <a:gd name="connsiteY2" fmla="*/ 21508 h 535179"/>
              <a:gd name="connsiteX3" fmla="*/ 1428750 w 2857500"/>
              <a:gd name="connsiteY3" fmla="*/ 535179 h 535179"/>
              <a:gd name="connsiteX4" fmla="*/ 0 w 2857500"/>
              <a:gd name="connsiteY4" fmla="*/ 21508 h 535179"/>
            </a:gdLst>
            <a:ahLst/>
            <a:cxnLst/>
            <a:rect l="l" t="t" r="r" b="b"/>
            <a:pathLst>
              <a:path w="2857500" h="535179">
                <a:moveTo>
                  <a:pt x="6031" y="0"/>
                </a:moveTo>
                <a:lnTo>
                  <a:pt x="2851470" y="0"/>
                </a:lnTo>
                <a:lnTo>
                  <a:pt x="2857500" y="21508"/>
                </a:lnTo>
                <a:cubicBezTo>
                  <a:pt x="2857500" y="305201"/>
                  <a:pt x="2217827" y="535179"/>
                  <a:pt x="1428750" y="535179"/>
                </a:cubicBezTo>
                <a:cubicBezTo>
                  <a:pt x="639673" y="535179"/>
                  <a:pt x="0" y="305201"/>
                  <a:pt x="0" y="21508"/>
                </a:cubicBezTo>
                <a:close/>
              </a:path>
            </a:pathLst>
          </a:custGeom>
          <a:solidFill>
            <a:schemeClr val="bg1">
              <a:alpha val="82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wrap="square" anchor="ctr">
            <a:noAutofit/>
          </a:bodyPr>
          <a:lstStyle/>
          <a:p>
            <a:pPr algn="ctr">
              <a:buNone/>
            </a:pPr>
            <a:endParaRPr/>
          </a:p>
        </p:txBody>
      </p:sp>
      <p:sp>
        <p:nvSpPr>
          <p:cNvPr id="51" name="任意多边形: 形状 50">
            <a:extLst>
              <a:ext uri="{FF2B5EF4-FFF2-40B4-BE49-F238E27FC236}">
                <a16:creationId xmlns:a16="http://schemas.microsoft.com/office/drawing/2014/main" id="{3840BB7D-96F7-59A1-FF1B-37829D816F0F}"/>
              </a:ext>
            </a:extLst>
          </p:cNvPr>
          <p:cNvSpPr>
            <a:spLocks noGrp="1"/>
          </p:cNvSpPr>
          <p:nvPr/>
        </p:nvSpPr>
        <p:spPr>
          <a:xfrm>
            <a:off x="4961708" y="2219353"/>
            <a:ext cx="2597846" cy="1200807"/>
          </a:xfrm>
          <a:custGeom>
            <a:avLst/>
            <a:gdLst>
              <a:gd name="connsiteX0" fmla="*/ 1428680 w 2857361"/>
              <a:gd name="connsiteY0" fmla="*/ 0 h 1355959"/>
              <a:gd name="connsiteX1" fmla="*/ 2853832 w 2857361"/>
              <a:gd name="connsiteY1" fmla="*/ 1286079 h 1355959"/>
              <a:gd name="connsiteX2" fmla="*/ 2857361 w 2857361"/>
              <a:gd name="connsiteY2" fmla="*/ 1355959 h 1355959"/>
              <a:gd name="connsiteX3" fmla="*/ 0 w 2857361"/>
              <a:gd name="connsiteY3" fmla="*/ 1355959 h 1355959"/>
              <a:gd name="connsiteX4" fmla="*/ 3528 w 2857361"/>
              <a:gd name="connsiteY4" fmla="*/ 1286079 h 1355959"/>
              <a:gd name="connsiteX5" fmla="*/ 1428680 w 2857361"/>
              <a:gd name="connsiteY5" fmla="*/ 0 h 1355959"/>
            </a:gdLst>
            <a:ahLst/>
            <a:cxnLst/>
            <a:rect l="l" t="t" r="r" b="b"/>
            <a:pathLst>
              <a:path w="2857361" h="1355959">
                <a:moveTo>
                  <a:pt x="1428680" y="0"/>
                </a:moveTo>
                <a:cubicBezTo>
                  <a:pt x="2170406" y="0"/>
                  <a:pt x="2780471" y="563708"/>
                  <a:pt x="2853832" y="1286079"/>
                </a:cubicBezTo>
                <a:lnTo>
                  <a:pt x="2857361" y="1355959"/>
                </a:lnTo>
                <a:lnTo>
                  <a:pt x="0" y="1355959"/>
                </a:lnTo>
                <a:lnTo>
                  <a:pt x="3528" y="1286079"/>
                </a:lnTo>
                <a:cubicBezTo>
                  <a:pt x="76889" y="563708"/>
                  <a:pt x="686955" y="0"/>
                  <a:pt x="1428680" y="0"/>
                </a:cubicBezTo>
                <a:close/>
              </a:path>
            </a:pathLst>
          </a:custGeom>
          <a:solidFill>
            <a:schemeClr val="accent1">
              <a:lumMod val="75000"/>
              <a:alpha val="75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anchor="ctr">
            <a:noAutofit/>
          </a:bodyPr>
          <a:lstStyle/>
          <a:p>
            <a:pPr algn="ctr">
              <a:buNone/>
            </a:pPr>
            <a:endParaRPr/>
          </a:p>
        </p:txBody>
      </p:sp>
      <p:sp>
        <p:nvSpPr>
          <p:cNvPr id="58" name="文本框 57">
            <a:extLst>
              <a:ext uri="{FF2B5EF4-FFF2-40B4-BE49-F238E27FC236}">
                <a16:creationId xmlns:a16="http://schemas.microsoft.com/office/drawing/2014/main" id="{74D67C99-F5F4-949B-067E-1B0876F175A4}"/>
              </a:ext>
            </a:extLst>
          </p:cNvPr>
          <p:cNvSpPr>
            <a:spLocks noGrp="1"/>
          </p:cNvSpPr>
          <p:nvPr/>
        </p:nvSpPr>
        <p:spPr>
          <a:xfrm>
            <a:off x="4677851" y="2942290"/>
            <a:ext cx="303823" cy="299894"/>
          </a:xfrm>
          <a:prstGeom prst="rect">
            <a:avLst/>
          </a:prstGeom>
          <a:noFill/>
        </p:spPr>
        <p:txBody>
          <a:bodyPr wrap="none">
            <a:spAutoFit/>
          </a:bodyPr>
          <a:lstStyle/>
          <a:p>
            <a:r>
              <a:rPr sz="2400" b="1">
                <a:solidFill>
                  <a:srgbClr val="C00000"/>
                </a:solidFill>
                <a:latin typeface="Times New Roman"/>
                <a:ea typeface="Times New Roman"/>
                <a:cs typeface="Times New Roman"/>
              </a:rPr>
              <a:t>0°</a:t>
            </a:r>
          </a:p>
        </p:txBody>
      </p:sp>
      <p:sp>
        <p:nvSpPr>
          <p:cNvPr id="59" name="箭头: 下 58">
            <a:extLst>
              <a:ext uri="{FF2B5EF4-FFF2-40B4-BE49-F238E27FC236}">
                <a16:creationId xmlns:a16="http://schemas.microsoft.com/office/drawing/2014/main" id="{734DA259-86BE-D973-88F2-B1DD2DC5222B}"/>
              </a:ext>
            </a:extLst>
          </p:cNvPr>
          <p:cNvSpPr>
            <a:spLocks noGrp="1"/>
          </p:cNvSpPr>
          <p:nvPr/>
        </p:nvSpPr>
        <p:spPr>
          <a:xfrm rot="5400000">
            <a:off x="4449586" y="3082580"/>
            <a:ext cx="248480" cy="675157"/>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1" name="箭头: 下 60">
            <a:extLst>
              <a:ext uri="{FF2B5EF4-FFF2-40B4-BE49-F238E27FC236}">
                <a16:creationId xmlns:a16="http://schemas.microsoft.com/office/drawing/2014/main" id="{51433169-6DD2-BCB8-F0E7-6128E2113309}"/>
              </a:ext>
            </a:extLst>
          </p:cNvPr>
          <p:cNvSpPr>
            <a:spLocks noGrp="1"/>
          </p:cNvSpPr>
          <p:nvPr/>
        </p:nvSpPr>
        <p:spPr>
          <a:xfrm rot="16200000">
            <a:off x="7823197" y="3088667"/>
            <a:ext cx="248480" cy="675157"/>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0" name="任意多边形: 形状 79">
            <a:extLst>
              <a:ext uri="{FF2B5EF4-FFF2-40B4-BE49-F238E27FC236}">
                <a16:creationId xmlns:a16="http://schemas.microsoft.com/office/drawing/2014/main" id="{84D4EFD5-4600-F9CB-7378-84AA24572CB1}"/>
              </a:ext>
            </a:extLst>
          </p:cNvPr>
          <p:cNvSpPr>
            <a:spLocks noGrp="1"/>
          </p:cNvSpPr>
          <p:nvPr/>
        </p:nvSpPr>
        <p:spPr>
          <a:xfrm rot="21244014">
            <a:off x="6754564" y="2947517"/>
            <a:ext cx="277481" cy="842714"/>
          </a:xfrm>
          <a:custGeom>
            <a:avLst/>
            <a:gdLst>
              <a:gd name="connsiteX0" fmla="*/ 0 w 655262"/>
              <a:gd name="connsiteY0" fmla="*/ 0 h 1493134"/>
              <a:gd name="connsiteX1" fmla="*/ 134844 w 655262"/>
              <a:gd name="connsiteY1" fmla="*/ 0 h 1493134"/>
              <a:gd name="connsiteX2" fmla="*/ 504346 w 655262"/>
              <a:gd name="connsiteY2" fmla="*/ 1191301 h 1493134"/>
              <a:gd name="connsiteX3" fmla="*/ 655262 w 655262"/>
              <a:gd name="connsiteY3" fmla="*/ 1191302 h 1493134"/>
              <a:gd name="connsiteX4" fmla="*/ 361219 w 655262"/>
              <a:gd name="connsiteY4" fmla="*/ 1493134 h 1493134"/>
              <a:gd name="connsiteX5" fmla="*/ 51597 w 655262"/>
              <a:gd name="connsiteY5" fmla="*/ 1191302 h 1493134"/>
              <a:gd name="connsiteX6" fmla="*/ 202513 w 655262"/>
              <a:gd name="connsiteY6" fmla="*/ 1191302 h 1493134"/>
              <a:gd name="connsiteX7" fmla="*/ 185640 w 655262"/>
              <a:gd name="connsiteY7" fmla="*/ 968080 h 1493134"/>
              <a:gd name="connsiteX8" fmla="*/ 179912 w 655262"/>
              <a:gd name="connsiteY8" fmla="*/ 911888 h 1493134"/>
              <a:gd name="connsiteX9" fmla="*/ 157227 w 655262"/>
              <a:gd name="connsiteY9" fmla="*/ 732619 h 1493134"/>
              <a:gd name="connsiteX10" fmla="*/ 153724 w 655262"/>
              <a:gd name="connsiteY10" fmla="*/ 707362 h 1493134"/>
              <a:gd name="connsiteX11" fmla="*/ 120352 w 655262"/>
              <a:gd name="connsiteY11" fmla="*/ 528114 h 1493134"/>
              <a:gd name="connsiteX12" fmla="*/ 110720 w 655262"/>
              <a:gd name="connsiteY12" fmla="*/ 485970 h 1493134"/>
              <a:gd name="connsiteX13" fmla="*/ 77000 w 655262"/>
              <a:gd name="connsiteY13" fmla="*/ 357245 h 1493134"/>
              <a:gd name="connsiteX14" fmla="*/ 68750 w 655262"/>
              <a:gd name="connsiteY14" fmla="*/ 328593 h 1493134"/>
              <a:gd name="connsiteX15" fmla="*/ 22799 w 655262"/>
              <a:gd name="connsiteY15" fmla="*/ 204221 h 1493134"/>
              <a:gd name="connsiteX16" fmla="*/ 0 w 655262"/>
              <a:gd name="connsiteY16" fmla="*/ 156137 h 1493134"/>
            </a:gdLst>
            <a:ahLst/>
            <a:cxnLst/>
            <a:rect l="l" t="t" r="r" b="b"/>
            <a:pathLst>
              <a:path w="655262" h="1493134">
                <a:moveTo>
                  <a:pt x="0" y="0"/>
                </a:moveTo>
                <a:lnTo>
                  <a:pt x="134844" y="0"/>
                </a:lnTo>
                <a:cubicBezTo>
                  <a:pt x="313819" y="0"/>
                  <a:pt x="468167" y="497628"/>
                  <a:pt x="504346" y="1191301"/>
                </a:cubicBezTo>
                <a:lnTo>
                  <a:pt x="655262" y="1191302"/>
                </a:lnTo>
                <a:lnTo>
                  <a:pt x="361219" y="1493134"/>
                </a:lnTo>
                <a:lnTo>
                  <a:pt x="51597" y="1191302"/>
                </a:lnTo>
                <a:lnTo>
                  <a:pt x="202513" y="1191302"/>
                </a:lnTo>
                <a:lnTo>
                  <a:pt x="185640" y="968080"/>
                </a:lnTo>
                <a:lnTo>
                  <a:pt x="179912" y="911888"/>
                </a:lnTo>
                <a:lnTo>
                  <a:pt x="157227" y="732619"/>
                </a:lnTo>
                <a:lnTo>
                  <a:pt x="153724" y="707362"/>
                </a:lnTo>
                <a:lnTo>
                  <a:pt x="120352" y="528114"/>
                </a:lnTo>
                <a:lnTo>
                  <a:pt x="110720" y="485970"/>
                </a:lnTo>
                <a:lnTo>
                  <a:pt x="77000" y="357245"/>
                </a:lnTo>
                <a:lnTo>
                  <a:pt x="68750" y="328593"/>
                </a:lnTo>
                <a:lnTo>
                  <a:pt x="22799" y="204221"/>
                </a:lnTo>
                <a:lnTo>
                  <a:pt x="0" y="156137"/>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anchor="ctr">
            <a:noAutofit/>
          </a:bodyPr>
          <a:lstStyle/>
          <a:p>
            <a:pPr algn="ctr">
              <a:buNone/>
            </a:pPr>
            <a:endParaRPr>
              <a:solidFill>
                <a:schemeClr val="tx1"/>
              </a:solidFill>
            </a:endParaRPr>
          </a:p>
        </p:txBody>
      </p:sp>
      <p:sp>
        <p:nvSpPr>
          <p:cNvPr id="81" name="任意多边形: 形状 80">
            <a:extLst>
              <a:ext uri="{FF2B5EF4-FFF2-40B4-BE49-F238E27FC236}">
                <a16:creationId xmlns:a16="http://schemas.microsoft.com/office/drawing/2014/main" id="{B062632D-C63E-F56D-6AA8-25D8D6CD75D5}"/>
              </a:ext>
            </a:extLst>
          </p:cNvPr>
          <p:cNvSpPr>
            <a:spLocks noGrp="1"/>
          </p:cNvSpPr>
          <p:nvPr/>
        </p:nvSpPr>
        <p:spPr>
          <a:xfrm rot="355986" flipH="1">
            <a:off x="5494200" y="2947518"/>
            <a:ext cx="277481" cy="842714"/>
          </a:xfrm>
          <a:custGeom>
            <a:avLst/>
            <a:gdLst>
              <a:gd name="connsiteX0" fmla="*/ 0 w 655262"/>
              <a:gd name="connsiteY0" fmla="*/ 0 h 1493134"/>
              <a:gd name="connsiteX1" fmla="*/ 134844 w 655262"/>
              <a:gd name="connsiteY1" fmla="*/ 0 h 1493134"/>
              <a:gd name="connsiteX2" fmla="*/ 504346 w 655262"/>
              <a:gd name="connsiteY2" fmla="*/ 1191301 h 1493134"/>
              <a:gd name="connsiteX3" fmla="*/ 655262 w 655262"/>
              <a:gd name="connsiteY3" fmla="*/ 1191302 h 1493134"/>
              <a:gd name="connsiteX4" fmla="*/ 361219 w 655262"/>
              <a:gd name="connsiteY4" fmla="*/ 1493134 h 1493134"/>
              <a:gd name="connsiteX5" fmla="*/ 51597 w 655262"/>
              <a:gd name="connsiteY5" fmla="*/ 1191302 h 1493134"/>
              <a:gd name="connsiteX6" fmla="*/ 202513 w 655262"/>
              <a:gd name="connsiteY6" fmla="*/ 1191302 h 1493134"/>
              <a:gd name="connsiteX7" fmla="*/ 185640 w 655262"/>
              <a:gd name="connsiteY7" fmla="*/ 968080 h 1493134"/>
              <a:gd name="connsiteX8" fmla="*/ 179912 w 655262"/>
              <a:gd name="connsiteY8" fmla="*/ 911888 h 1493134"/>
              <a:gd name="connsiteX9" fmla="*/ 157227 w 655262"/>
              <a:gd name="connsiteY9" fmla="*/ 732619 h 1493134"/>
              <a:gd name="connsiteX10" fmla="*/ 153724 w 655262"/>
              <a:gd name="connsiteY10" fmla="*/ 707362 h 1493134"/>
              <a:gd name="connsiteX11" fmla="*/ 120352 w 655262"/>
              <a:gd name="connsiteY11" fmla="*/ 528114 h 1493134"/>
              <a:gd name="connsiteX12" fmla="*/ 110720 w 655262"/>
              <a:gd name="connsiteY12" fmla="*/ 485970 h 1493134"/>
              <a:gd name="connsiteX13" fmla="*/ 77000 w 655262"/>
              <a:gd name="connsiteY13" fmla="*/ 357245 h 1493134"/>
              <a:gd name="connsiteX14" fmla="*/ 68750 w 655262"/>
              <a:gd name="connsiteY14" fmla="*/ 328593 h 1493134"/>
              <a:gd name="connsiteX15" fmla="*/ 22799 w 655262"/>
              <a:gd name="connsiteY15" fmla="*/ 204221 h 1493134"/>
              <a:gd name="connsiteX16" fmla="*/ 0 w 655262"/>
              <a:gd name="connsiteY16" fmla="*/ 156137 h 1493134"/>
            </a:gdLst>
            <a:ahLst/>
            <a:cxnLst/>
            <a:rect l="l" t="t" r="r" b="b"/>
            <a:pathLst>
              <a:path w="655262" h="1493134">
                <a:moveTo>
                  <a:pt x="0" y="0"/>
                </a:moveTo>
                <a:lnTo>
                  <a:pt x="134844" y="0"/>
                </a:lnTo>
                <a:cubicBezTo>
                  <a:pt x="313819" y="0"/>
                  <a:pt x="468167" y="497628"/>
                  <a:pt x="504346" y="1191301"/>
                </a:cubicBezTo>
                <a:lnTo>
                  <a:pt x="655262" y="1191302"/>
                </a:lnTo>
                <a:lnTo>
                  <a:pt x="361219" y="1493134"/>
                </a:lnTo>
                <a:lnTo>
                  <a:pt x="51597" y="1191302"/>
                </a:lnTo>
                <a:lnTo>
                  <a:pt x="202513" y="1191302"/>
                </a:lnTo>
                <a:lnTo>
                  <a:pt x="185640" y="968080"/>
                </a:lnTo>
                <a:lnTo>
                  <a:pt x="179912" y="911888"/>
                </a:lnTo>
                <a:lnTo>
                  <a:pt x="157227" y="732619"/>
                </a:lnTo>
                <a:lnTo>
                  <a:pt x="153724" y="707362"/>
                </a:lnTo>
                <a:lnTo>
                  <a:pt x="120352" y="528114"/>
                </a:lnTo>
                <a:lnTo>
                  <a:pt x="110720" y="485970"/>
                </a:lnTo>
                <a:lnTo>
                  <a:pt x="77000" y="357245"/>
                </a:lnTo>
                <a:lnTo>
                  <a:pt x="68750" y="328593"/>
                </a:lnTo>
                <a:lnTo>
                  <a:pt x="22799" y="204221"/>
                </a:lnTo>
                <a:lnTo>
                  <a:pt x="0" y="156137"/>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anchor="ctr">
            <a:noAutofit/>
          </a:bodyPr>
          <a:lstStyle/>
          <a:p>
            <a:pPr algn="ctr">
              <a:buNone/>
            </a:pPr>
            <a:endParaRPr>
              <a:solidFill>
                <a:schemeClr val="tx1"/>
              </a:solidFill>
            </a:endParaRPr>
          </a:p>
        </p:txBody>
      </p:sp>
      <p:sp>
        <p:nvSpPr>
          <p:cNvPr id="122" name="文本框 121">
            <a:extLst>
              <a:ext uri="{FF2B5EF4-FFF2-40B4-BE49-F238E27FC236}">
                <a16:creationId xmlns:a16="http://schemas.microsoft.com/office/drawing/2014/main" id="{8C879094-015E-C817-26FC-75258B051D94}"/>
              </a:ext>
            </a:extLst>
          </p:cNvPr>
          <p:cNvSpPr>
            <a:spLocks noGrp="1"/>
          </p:cNvSpPr>
          <p:nvPr/>
        </p:nvSpPr>
        <p:spPr>
          <a:xfrm>
            <a:off x="4521689" y="3861545"/>
            <a:ext cx="3568117"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图2 哈雷科考成果示意图（北半球）</a:t>
            </a:r>
          </a:p>
        </p:txBody>
      </p:sp>
      <p:sp>
        <p:nvSpPr>
          <p:cNvPr id="127" name="对话气泡: 椭圆形 126">
            <a:extLst>
              <a:ext uri="{FF2B5EF4-FFF2-40B4-BE49-F238E27FC236}">
                <a16:creationId xmlns:a16="http://schemas.microsoft.com/office/drawing/2014/main" id="{6428E838-0E51-B0F7-EA99-841692319D37}"/>
              </a:ext>
            </a:extLst>
          </p:cNvPr>
          <p:cNvSpPr>
            <a:spLocks noGrp="1"/>
          </p:cNvSpPr>
          <p:nvPr/>
        </p:nvSpPr>
        <p:spPr>
          <a:xfrm flipH="1">
            <a:off x="8088922" y="2266249"/>
            <a:ext cx="2213326" cy="865434"/>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b="1">
                <a:solidFill>
                  <a:srgbClr val="C00000"/>
                </a:solidFill>
                <a:latin typeface="华文仿宋"/>
                <a:ea typeface="华文仿宋"/>
                <a:cs typeface="华文仿宋"/>
              </a:rPr>
              <a:t>热力环流</a:t>
            </a:r>
            <a:r>
              <a:rPr sz="1600">
                <a:solidFill>
                  <a:srgbClr val="2A4982"/>
                </a:solidFill>
                <a:latin typeface="华文仿宋"/>
                <a:ea typeface="华文仿宋"/>
                <a:cs typeface="华文仿宋"/>
              </a:rPr>
              <a:t>原理</a:t>
            </a:r>
          </a:p>
          <a:p>
            <a:pPr algn="ctr">
              <a:buNone/>
            </a:pPr>
            <a:r>
              <a:rPr sz="1600">
                <a:solidFill>
                  <a:srgbClr val="2A4982"/>
                </a:solidFill>
                <a:latin typeface="华文仿宋"/>
                <a:ea typeface="华文仿宋"/>
                <a:cs typeface="华文仿宋"/>
              </a:rPr>
              <a:t>能否解释？</a:t>
            </a:r>
          </a:p>
        </p:txBody>
      </p:sp>
      <p:sp>
        <p:nvSpPr>
          <p:cNvPr id="3" name="文本框 2">
            <a:extLst>
              <a:ext uri="{FF2B5EF4-FFF2-40B4-BE49-F238E27FC236}">
                <a16:creationId xmlns:a16="http://schemas.microsoft.com/office/drawing/2014/main" id="{BCEA9FDF-025D-B6E4-24CF-548CA86F31C4}"/>
              </a:ext>
            </a:extLst>
          </p:cNvPr>
          <p:cNvSpPr>
            <a:spLocks noGrp="1"/>
          </p:cNvSpPr>
          <p:nvPr/>
        </p:nvSpPr>
        <p:spPr>
          <a:xfrm>
            <a:off x="2339908" y="2073078"/>
            <a:ext cx="1777008" cy="2536272"/>
          </a:xfrm>
          <a:prstGeom prst="rect">
            <a:avLst/>
          </a:prstGeom>
          <a:noFill/>
        </p:spPr>
        <p:txBody>
          <a:bodyPr wrap="square">
            <a:spAutoFit/>
          </a:bodyPr>
          <a:lstStyle/>
          <a:p>
            <a:pPr algn="just">
              <a:lnSpc>
                <a:spcPct val="150000"/>
              </a:lnSpc>
              <a:buNone/>
            </a:pPr>
            <a:r>
              <a:rPr b="1" spc="100">
                <a:solidFill>
                  <a:schemeClr val="accent2">
                    <a:lumMod val="50000"/>
                  </a:schemeClr>
                </a:solidFill>
                <a:latin typeface="华文中宋"/>
                <a:ea typeface="华文中宋"/>
                <a:cs typeface="华文中宋"/>
              </a:rPr>
              <a:t>问题2：</a:t>
            </a:r>
          </a:p>
          <a:p>
            <a:pPr algn="just">
              <a:lnSpc>
                <a:spcPct val="150000"/>
              </a:lnSpc>
              <a:buNone/>
            </a:pPr>
            <a:r>
              <a:rPr spc="100">
                <a:solidFill>
                  <a:schemeClr val="accent2">
                    <a:lumMod val="50000"/>
                  </a:schemeClr>
                </a:solidFill>
                <a:latin typeface="华文中宋"/>
                <a:ea typeface="华文中宋"/>
                <a:cs typeface="华文中宋"/>
              </a:rPr>
              <a:t>请尝试将热力环流理论应用至地球大气，绘制/拼贴单圈环流示意图。</a:t>
            </a:r>
          </a:p>
        </p:txBody>
      </p:sp>
    </p:spTree>
    <p:extLst>
      <p:ext uri="{BB962C8B-B14F-4D97-AF65-F5344CB8AC3E}">
        <p14:creationId xmlns:p14="http://schemas.microsoft.com/office/powerpoint/2010/main" val="40894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25D895CD-5E6E-4207-AC9A-9E27A73CAFF9}"/>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99"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5584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矛盾与发展：“马纬度”现象与单圈环流模型的冲突</a:t>
            </a:r>
          </a:p>
        </p:txBody>
      </p:sp>
      <p:pic>
        <p:nvPicPr>
          <p:cNvPr id="101" name="图片 20"/>
          <p:cNvPicPr>
            <a:picLocks noChangeAspect="1"/>
          </p:cNvPicPr>
          <p:nvPr/>
        </p:nvPicPr>
        <p:blipFill>
          <a:blip r:embed="rId4"/>
          <a:stretch>
            <a:fillRect/>
          </a:stretch>
        </p:blipFill>
        <p:spPr>
          <a:xfrm>
            <a:off x="7044914" y="1478318"/>
            <a:ext cx="5063944" cy="3827595"/>
          </a:xfrm>
          <a:prstGeom prst="rect">
            <a:avLst/>
          </a:prstGeom>
        </p:spPr>
      </p:pic>
      <p:pic>
        <p:nvPicPr>
          <p:cNvPr id="102" name="图片 21"/>
          <p:cNvPicPr>
            <a:picLocks noChangeAspect="1"/>
          </p:cNvPicPr>
          <p:nvPr/>
        </p:nvPicPr>
        <p:blipFill>
          <a:blip r:embed="rId5"/>
          <a:srcRect/>
          <a:stretch/>
        </p:blipFill>
        <p:spPr>
          <a:xfrm>
            <a:off x="7046821" y="1477049"/>
            <a:ext cx="5063943" cy="3827595"/>
          </a:xfrm>
          <a:prstGeom prst="rect">
            <a:avLst/>
          </a:prstGeom>
          <a:ln w="38100">
            <a:solidFill>
              <a:schemeClr val="bg1"/>
            </a:solidFill>
          </a:ln>
        </p:spPr>
      </p:pic>
      <p:sp>
        <p:nvSpPr>
          <p:cNvPr id="19" name="矩形 18">
            <a:extLst>
              <a:ext uri="{FF2B5EF4-FFF2-40B4-BE49-F238E27FC236}">
                <a16:creationId xmlns:a16="http://schemas.microsoft.com/office/drawing/2014/main" id="{83C97BDE-B6CB-FC8A-3DE5-D40908CBE7CD}"/>
              </a:ext>
            </a:extLst>
          </p:cNvPr>
          <p:cNvSpPr>
            <a:spLocks noGrp="1"/>
          </p:cNvSpPr>
          <p:nvPr/>
        </p:nvSpPr>
        <p:spPr>
          <a:xfrm>
            <a:off x="7085932" y="3408114"/>
            <a:ext cx="4944074" cy="1974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3" name="文本框 22">
            <a:extLst>
              <a:ext uri="{FF2B5EF4-FFF2-40B4-BE49-F238E27FC236}">
                <a16:creationId xmlns:a16="http://schemas.microsoft.com/office/drawing/2014/main" id="{6883EAEF-5849-FEF1-57CB-D0403AFF33C5}"/>
              </a:ext>
            </a:extLst>
          </p:cNvPr>
          <p:cNvSpPr>
            <a:spLocks noGrp="1"/>
          </p:cNvSpPr>
          <p:nvPr/>
        </p:nvSpPr>
        <p:spPr>
          <a:xfrm>
            <a:off x="8253438" y="3377897"/>
            <a:ext cx="3229292"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图3 单圈环流模型（北半球）</a:t>
            </a:r>
          </a:p>
        </p:txBody>
      </p:sp>
      <p:sp>
        <p:nvSpPr>
          <p:cNvPr id="25" name="文本框 24">
            <a:extLst>
              <a:ext uri="{FF2B5EF4-FFF2-40B4-BE49-F238E27FC236}">
                <a16:creationId xmlns:a16="http://schemas.microsoft.com/office/drawing/2014/main" id="{636BDFB5-0E2B-21D2-A213-31FC3E64320F}"/>
              </a:ext>
            </a:extLst>
          </p:cNvPr>
          <p:cNvSpPr>
            <a:spLocks noGrp="1"/>
          </p:cNvSpPr>
          <p:nvPr/>
        </p:nvSpPr>
        <p:spPr>
          <a:xfrm>
            <a:off x="2268968" y="930462"/>
            <a:ext cx="8406729" cy="499496"/>
          </a:xfrm>
          <a:prstGeom prst="rect">
            <a:avLst/>
          </a:prstGeom>
          <a:noFill/>
        </p:spPr>
        <p:txBody>
          <a:bodyPr wrap="square">
            <a:spAutoFit/>
          </a:bodyPr>
          <a:lstStyle/>
          <a:p>
            <a:pPr algn="just">
              <a:lnSpc>
                <a:spcPct val="150000"/>
              </a:lnSpc>
              <a:buNone/>
            </a:pPr>
            <a:r>
              <a:rPr sz="2000" b="1" spc="100">
                <a:solidFill>
                  <a:schemeClr val="accent2">
                    <a:lumMod val="50000"/>
                  </a:schemeClr>
                </a:solidFill>
                <a:latin typeface="华文中宋"/>
                <a:ea typeface="华文中宋"/>
                <a:cs typeface="华文中宋"/>
              </a:rPr>
              <a:t>问题3：</a:t>
            </a:r>
            <a:r>
              <a:rPr sz="2000" spc="100">
                <a:solidFill>
                  <a:schemeClr val="accent2">
                    <a:lumMod val="50000"/>
                  </a:schemeClr>
                </a:solidFill>
                <a:latin typeface="华文中宋"/>
                <a:ea typeface="华文中宋"/>
                <a:cs typeface="华文中宋"/>
              </a:rPr>
              <a:t>阅读材料，思考单圈环流模型与下述现象的矛盾所在。</a:t>
            </a:r>
          </a:p>
        </p:txBody>
      </p:sp>
      <p:sp>
        <p:nvSpPr>
          <p:cNvPr id="26" name="文本框 25">
            <a:extLst>
              <a:ext uri="{FF2B5EF4-FFF2-40B4-BE49-F238E27FC236}">
                <a16:creationId xmlns:a16="http://schemas.microsoft.com/office/drawing/2014/main" id="{62F55607-1A22-4687-8A6B-E804D20477D6}"/>
              </a:ext>
            </a:extLst>
          </p:cNvPr>
          <p:cNvSpPr>
            <a:spLocks noGrp="1"/>
          </p:cNvSpPr>
          <p:nvPr/>
        </p:nvSpPr>
        <p:spPr>
          <a:xfrm>
            <a:off x="2268968" y="1372520"/>
            <a:ext cx="4812056" cy="2346155"/>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大航海时期，当船只行驶到</a:t>
            </a:r>
            <a:r>
              <a:rPr sz="2000" spc="100">
                <a:solidFill>
                  <a:srgbClr val="C00000"/>
                </a:solidFill>
                <a:latin typeface="华文中宋"/>
                <a:ea typeface="华文中宋"/>
                <a:cs typeface="华文中宋"/>
              </a:rPr>
              <a:t>北纬30°</a:t>
            </a:r>
            <a:r>
              <a:rPr sz="2000" spc="100">
                <a:solidFill>
                  <a:schemeClr val="accent1">
                    <a:lumMod val="75000"/>
                  </a:schemeClr>
                </a:solidFill>
                <a:latin typeface="华文中宋"/>
                <a:ea typeface="华文中宋"/>
                <a:cs typeface="华文中宋"/>
              </a:rPr>
              <a:t>附近时，</a:t>
            </a:r>
            <a:r>
              <a:rPr sz="2000" spc="100">
                <a:solidFill>
                  <a:srgbClr val="2A4982"/>
                </a:solidFill>
                <a:latin typeface="华文中宋"/>
                <a:ea typeface="华文中宋"/>
                <a:cs typeface="华文中宋"/>
              </a:rPr>
              <a:t>海面通常</a:t>
            </a:r>
            <a:r>
              <a:rPr sz="2000" spc="100">
                <a:solidFill>
                  <a:srgbClr val="C00000"/>
                </a:solidFill>
                <a:latin typeface="华文中宋"/>
                <a:ea typeface="华文中宋"/>
                <a:cs typeface="华文中宋"/>
              </a:rPr>
              <a:t>风平浪静</a:t>
            </a:r>
            <a:r>
              <a:rPr sz="2000" spc="100">
                <a:solidFill>
                  <a:schemeClr val="accent1">
                    <a:lumMod val="75000"/>
                  </a:schemeClr>
                </a:solidFill>
                <a:latin typeface="华文中宋"/>
                <a:ea typeface="华文中宋"/>
                <a:cs typeface="华文中宋"/>
              </a:rPr>
              <a:t>，船只陷入难以前进的困境。所运输的马匹常常因缺粮而饿死，船员只能将其抛入海中。</a:t>
            </a:r>
            <a:r>
              <a:rPr sz="2000" spc="100">
                <a:solidFill>
                  <a:srgbClr val="2A4982"/>
                </a:solidFill>
                <a:latin typeface="华文中宋"/>
                <a:ea typeface="华文中宋"/>
                <a:cs typeface="华文中宋"/>
              </a:rPr>
              <a:t>北纬30°</a:t>
            </a:r>
            <a:r>
              <a:rPr sz="2000" spc="100">
                <a:solidFill>
                  <a:schemeClr val="accent1">
                    <a:lumMod val="75000"/>
                  </a:schemeClr>
                </a:solidFill>
                <a:latin typeface="华文中宋"/>
                <a:ea typeface="华文中宋"/>
                <a:cs typeface="华文中宋"/>
              </a:rPr>
              <a:t>因此得名为“马纬度”。</a:t>
            </a:r>
          </a:p>
        </p:txBody>
      </p:sp>
      <p:sp>
        <p:nvSpPr>
          <p:cNvPr id="29" name="直接连接符 28">
            <a:extLst>
              <a:ext uri="{FF2B5EF4-FFF2-40B4-BE49-F238E27FC236}">
                <a16:creationId xmlns:a16="http://schemas.microsoft.com/office/drawing/2014/main" id="{85F73BEF-E21F-46CD-AEB6-8F140A97B8BB}"/>
              </a:ext>
            </a:extLst>
          </p:cNvPr>
          <p:cNvSpPr>
            <a:spLocks noGrp="1"/>
          </p:cNvSpPr>
          <p:nvPr/>
        </p:nvSpPr>
        <p:spPr>
          <a:xfrm>
            <a:off x="8120743" y="2422298"/>
            <a:ext cx="2841171"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4" name="文本框 33">
            <a:extLst>
              <a:ext uri="{FF2B5EF4-FFF2-40B4-BE49-F238E27FC236}">
                <a16:creationId xmlns:a16="http://schemas.microsoft.com/office/drawing/2014/main" id="{32856ECD-D43B-2E95-B841-890E7987F34C}"/>
              </a:ext>
            </a:extLst>
          </p:cNvPr>
          <p:cNvSpPr>
            <a:spLocks noGrp="1"/>
          </p:cNvSpPr>
          <p:nvPr/>
        </p:nvSpPr>
        <p:spPr>
          <a:xfrm>
            <a:off x="8636000" y="2254240"/>
            <a:ext cx="2203381" cy="338554"/>
          </a:xfrm>
          <a:prstGeom prst="rect">
            <a:avLst/>
          </a:prstGeom>
          <a:noFill/>
        </p:spPr>
        <p:txBody>
          <a:bodyPr wrap="square">
            <a:spAutoFit/>
          </a:bodyPr>
          <a:lstStyle/>
          <a:p>
            <a:r>
              <a:rPr sz="1600" spc="100">
                <a:solidFill>
                  <a:srgbClr val="C00000"/>
                </a:solidFill>
                <a:latin typeface="Times New Roman"/>
                <a:ea typeface="Times New Roman"/>
                <a:cs typeface="Times New Roman"/>
              </a:rPr>
              <a:t>30°N附近(马纬度）</a:t>
            </a:r>
            <a:endParaRPr sz="1600">
              <a:solidFill>
                <a:srgbClr val="C00000"/>
              </a:solidFill>
              <a:latin typeface="Times New Roman"/>
              <a:ea typeface="Times New Roman"/>
              <a:cs typeface="Times New Roman"/>
            </a:endParaRPr>
          </a:p>
        </p:txBody>
      </p:sp>
      <p:sp>
        <p:nvSpPr>
          <p:cNvPr id="38" name="箭头: 燕尾形 37">
            <a:extLst>
              <a:ext uri="{FF2B5EF4-FFF2-40B4-BE49-F238E27FC236}">
                <a16:creationId xmlns:a16="http://schemas.microsoft.com/office/drawing/2014/main" id="{6110B0F0-7CF1-640B-77B0-80B140FA5C83}"/>
              </a:ext>
            </a:extLst>
          </p:cNvPr>
          <p:cNvSpPr>
            <a:spLocks noGrp="1"/>
          </p:cNvSpPr>
          <p:nvPr/>
        </p:nvSpPr>
        <p:spPr>
          <a:xfrm rot="5400000">
            <a:off x="9517614" y="3797323"/>
            <a:ext cx="334761" cy="297634"/>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3" name="文本框 42">
            <a:extLst>
              <a:ext uri="{FF2B5EF4-FFF2-40B4-BE49-F238E27FC236}">
                <a16:creationId xmlns:a16="http://schemas.microsoft.com/office/drawing/2014/main" id="{28596E07-670B-5415-3DF4-7895242BED6C}"/>
              </a:ext>
            </a:extLst>
          </p:cNvPr>
          <p:cNvSpPr>
            <a:spLocks noGrp="1"/>
          </p:cNvSpPr>
          <p:nvPr/>
        </p:nvSpPr>
        <p:spPr>
          <a:xfrm>
            <a:off x="2654807" y="4057055"/>
            <a:ext cx="3859836" cy="580928"/>
          </a:xfrm>
          <a:prstGeom prst="rect">
            <a:avLst/>
          </a:prstGeom>
          <a:noFill/>
        </p:spPr>
        <p:txBody>
          <a:bodyPr wrap="square">
            <a:spAutoFit/>
          </a:bodyPr>
          <a:lstStyle/>
          <a:p>
            <a:pPr algn="just">
              <a:lnSpc>
                <a:spcPct val="150000"/>
              </a:lnSpc>
              <a:buNone/>
            </a:pPr>
            <a:r>
              <a:rPr sz="2400" spc="100">
                <a:solidFill>
                  <a:schemeClr val="accent1">
                    <a:lumMod val="75000"/>
                  </a:schemeClr>
                </a:solidFill>
                <a:latin typeface="华文中宋"/>
                <a:ea typeface="华文中宋"/>
                <a:cs typeface="华文中宋"/>
              </a:rPr>
              <a:t>北纬30°附近是</a:t>
            </a:r>
            <a:r>
              <a:rPr sz="2400" spc="100">
                <a:solidFill>
                  <a:srgbClr val="C00000"/>
                </a:solidFill>
                <a:latin typeface="华文中宋"/>
                <a:ea typeface="华文中宋"/>
                <a:cs typeface="华文中宋"/>
              </a:rPr>
              <a:t>无风带</a:t>
            </a:r>
          </a:p>
        </p:txBody>
      </p:sp>
      <p:sp>
        <p:nvSpPr>
          <p:cNvPr id="44" name="文本框 43">
            <a:extLst>
              <a:ext uri="{FF2B5EF4-FFF2-40B4-BE49-F238E27FC236}">
                <a16:creationId xmlns:a16="http://schemas.microsoft.com/office/drawing/2014/main" id="{B5C7C5A8-DCAB-89BE-CAD6-AD7742A2C1C1}"/>
              </a:ext>
            </a:extLst>
          </p:cNvPr>
          <p:cNvSpPr>
            <a:spLocks noGrp="1"/>
          </p:cNvSpPr>
          <p:nvPr/>
        </p:nvSpPr>
        <p:spPr>
          <a:xfrm>
            <a:off x="8006849" y="4362474"/>
            <a:ext cx="3859835" cy="1042593"/>
          </a:xfrm>
          <a:prstGeom prst="rect">
            <a:avLst/>
          </a:prstGeom>
          <a:noFill/>
        </p:spPr>
        <p:txBody>
          <a:bodyPr wrap="square">
            <a:spAutoFit/>
          </a:bodyPr>
          <a:lstStyle/>
          <a:p>
            <a:pPr algn="ctr">
              <a:lnSpc>
                <a:spcPct val="150000"/>
              </a:lnSpc>
              <a:buNone/>
            </a:pPr>
            <a:r>
              <a:rPr sz="2000" spc="100">
                <a:solidFill>
                  <a:schemeClr val="accent1">
                    <a:lumMod val="75000"/>
                  </a:schemeClr>
                </a:solidFill>
                <a:latin typeface="华文中宋"/>
                <a:ea typeface="华文中宋"/>
                <a:cs typeface="华文中宋"/>
              </a:rPr>
              <a:t>在北半球，从两极到赤道始终</a:t>
            </a:r>
          </a:p>
          <a:p>
            <a:pPr algn="ctr">
              <a:lnSpc>
                <a:spcPct val="150000"/>
              </a:lnSpc>
              <a:buNone/>
            </a:pPr>
            <a:r>
              <a:rPr sz="2400" spc="100">
                <a:solidFill>
                  <a:srgbClr val="C00000"/>
                </a:solidFill>
                <a:latin typeface="华文中宋"/>
                <a:ea typeface="华文中宋"/>
                <a:cs typeface="华文中宋"/>
              </a:rPr>
              <a:t>盛行北风</a:t>
            </a:r>
          </a:p>
        </p:txBody>
      </p:sp>
      <p:sp>
        <p:nvSpPr>
          <p:cNvPr id="45" name="箭头: 左右 44">
            <a:extLst>
              <a:ext uri="{FF2B5EF4-FFF2-40B4-BE49-F238E27FC236}">
                <a16:creationId xmlns:a16="http://schemas.microsoft.com/office/drawing/2014/main" id="{77F70639-29E4-BD70-D9FC-710E654E89D0}"/>
              </a:ext>
            </a:extLst>
          </p:cNvPr>
          <p:cNvSpPr>
            <a:spLocks noGrp="1"/>
          </p:cNvSpPr>
          <p:nvPr/>
        </p:nvSpPr>
        <p:spPr>
          <a:xfrm>
            <a:off x="6501574" y="4600609"/>
            <a:ext cx="1326569" cy="346606"/>
          </a:xfrm>
          <a:prstGeom prst="lef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6" name="文本框 45">
            <a:extLst>
              <a:ext uri="{FF2B5EF4-FFF2-40B4-BE49-F238E27FC236}">
                <a16:creationId xmlns:a16="http://schemas.microsoft.com/office/drawing/2014/main" id="{6A79A348-0BF7-9FC1-4A5A-83B71FF9C0CC}"/>
              </a:ext>
            </a:extLst>
          </p:cNvPr>
          <p:cNvSpPr>
            <a:spLocks noGrp="1"/>
          </p:cNvSpPr>
          <p:nvPr/>
        </p:nvSpPr>
        <p:spPr>
          <a:xfrm>
            <a:off x="6737597" y="4086267"/>
            <a:ext cx="882743" cy="580928"/>
          </a:xfrm>
          <a:prstGeom prst="rect">
            <a:avLst/>
          </a:prstGeom>
          <a:noFill/>
        </p:spPr>
        <p:txBody>
          <a:bodyPr wrap="square">
            <a:spAutoFit/>
          </a:bodyPr>
          <a:lstStyle/>
          <a:p>
            <a:pPr algn="just">
              <a:lnSpc>
                <a:spcPct val="150000"/>
              </a:lnSpc>
              <a:buNone/>
            </a:pPr>
            <a:r>
              <a:rPr sz="2400" spc="100">
                <a:solidFill>
                  <a:srgbClr val="C00000"/>
                </a:solidFill>
                <a:latin typeface="华文中宋"/>
                <a:ea typeface="华文中宋"/>
                <a:cs typeface="华文中宋"/>
              </a:rPr>
              <a:t>矛盾</a:t>
            </a:r>
          </a:p>
        </p:txBody>
      </p:sp>
      <p:sp>
        <p:nvSpPr>
          <p:cNvPr id="49" name="文本框 48">
            <a:extLst>
              <a:ext uri="{FF2B5EF4-FFF2-40B4-BE49-F238E27FC236}">
                <a16:creationId xmlns:a16="http://schemas.microsoft.com/office/drawing/2014/main" id="{57450E52-F7DF-E81F-D7B5-45E74BED2FEA}"/>
              </a:ext>
            </a:extLst>
          </p:cNvPr>
          <p:cNvSpPr>
            <a:spLocks noGrp="1"/>
          </p:cNvSpPr>
          <p:nvPr/>
        </p:nvSpPr>
        <p:spPr>
          <a:xfrm>
            <a:off x="2875196" y="4552620"/>
            <a:ext cx="3113902" cy="458780"/>
          </a:xfrm>
          <a:prstGeom prst="rect">
            <a:avLst/>
          </a:prstGeom>
          <a:noFill/>
        </p:spPr>
        <p:txBody>
          <a:bodyPr wrap="square">
            <a:spAutoFit/>
          </a:bodyPr>
          <a:lstStyle/>
          <a:p>
            <a:pPr algn="just">
              <a:lnSpc>
                <a:spcPct val="150000"/>
              </a:lnSpc>
              <a:buNone/>
            </a:pPr>
            <a:r>
              <a:rPr spc="100">
                <a:solidFill>
                  <a:schemeClr val="accent1">
                    <a:lumMod val="75000"/>
                  </a:schemeClr>
                </a:solidFill>
                <a:latin typeface="华文中宋"/>
                <a:ea typeface="华文中宋"/>
                <a:cs typeface="华文中宋"/>
              </a:rPr>
              <a:t>欧洲附近海域盛行西南风</a:t>
            </a:r>
            <a:endParaRPr spc="100">
              <a:solidFill>
                <a:schemeClr val="accent2">
                  <a:lumMod val="75000"/>
                </a:schemeClr>
              </a:solidFill>
              <a:latin typeface="华文中宋"/>
              <a:ea typeface="华文中宋"/>
              <a:cs typeface="华文中宋"/>
            </a:endParaRPr>
          </a:p>
        </p:txBody>
      </p:sp>
      <p:sp>
        <p:nvSpPr>
          <p:cNvPr id="50" name="文本框 49">
            <a:extLst>
              <a:ext uri="{FF2B5EF4-FFF2-40B4-BE49-F238E27FC236}">
                <a16:creationId xmlns:a16="http://schemas.microsoft.com/office/drawing/2014/main" id="{7090E1F9-1CFC-17EA-94C1-CE676558E612}"/>
              </a:ext>
            </a:extLst>
          </p:cNvPr>
          <p:cNvSpPr>
            <a:spLocks noGrp="1"/>
          </p:cNvSpPr>
          <p:nvPr/>
        </p:nvSpPr>
        <p:spPr>
          <a:xfrm>
            <a:off x="2511025" y="4918154"/>
            <a:ext cx="3859835" cy="458780"/>
          </a:xfrm>
          <a:prstGeom prst="rect">
            <a:avLst/>
          </a:prstGeom>
          <a:noFill/>
        </p:spPr>
        <p:txBody>
          <a:bodyPr wrap="square">
            <a:spAutoFit/>
          </a:bodyPr>
          <a:lstStyle/>
          <a:p>
            <a:pPr algn="just">
              <a:lnSpc>
                <a:spcPct val="150000"/>
              </a:lnSpc>
              <a:buNone/>
            </a:pPr>
            <a:r>
              <a:rPr spc="100">
                <a:solidFill>
                  <a:schemeClr val="accent1">
                    <a:lumMod val="75000"/>
                  </a:schemeClr>
                </a:solidFill>
                <a:latin typeface="华文中宋"/>
                <a:ea typeface="华文中宋"/>
                <a:cs typeface="华文中宋"/>
              </a:rPr>
              <a:t>北纬热带海域盛行东北风而非北风</a:t>
            </a:r>
            <a:endParaRPr spc="100">
              <a:solidFill>
                <a:schemeClr val="accent2">
                  <a:lumMod val="75000"/>
                </a:schemeClr>
              </a:solidFill>
              <a:latin typeface="华文中宋"/>
              <a:ea typeface="华文中宋"/>
              <a:cs typeface="华文中宋"/>
            </a:endParaRPr>
          </a:p>
        </p:txBody>
      </p:sp>
      <p:sp>
        <p:nvSpPr>
          <p:cNvPr id="51" name="文本框 50">
            <a:extLst>
              <a:ext uri="{FF2B5EF4-FFF2-40B4-BE49-F238E27FC236}">
                <a16:creationId xmlns:a16="http://schemas.microsoft.com/office/drawing/2014/main" id="{86788D48-6116-B090-CC30-674E53501A1B}"/>
              </a:ext>
            </a:extLst>
          </p:cNvPr>
          <p:cNvSpPr>
            <a:spLocks noGrp="1"/>
          </p:cNvSpPr>
          <p:nvPr/>
        </p:nvSpPr>
        <p:spPr>
          <a:xfrm>
            <a:off x="3972672" y="5284462"/>
            <a:ext cx="685582" cy="377347"/>
          </a:xfrm>
          <a:prstGeom prst="rect">
            <a:avLst/>
          </a:prstGeom>
          <a:noFill/>
        </p:spPr>
        <p:txBody>
          <a:bodyPr wrap="square">
            <a:spAutoFit/>
          </a:bodyPr>
          <a:lstStyle/>
          <a:p>
            <a:pPr algn="just">
              <a:lnSpc>
                <a:spcPct val="150000"/>
              </a:lnSpc>
              <a:buNone/>
            </a:pPr>
            <a:r>
              <a:rPr sz="1400" b="1" spc="100">
                <a:solidFill>
                  <a:schemeClr val="accent1">
                    <a:lumMod val="75000"/>
                  </a:schemeClr>
                </a:solidFill>
                <a:latin typeface="华文中宋"/>
                <a:ea typeface="华文中宋"/>
                <a:cs typeface="华文中宋"/>
              </a:rPr>
              <a:t>……</a:t>
            </a:r>
            <a:endParaRPr sz="1400" b="1" spc="100">
              <a:solidFill>
                <a:schemeClr val="accent2">
                  <a:lumMod val="75000"/>
                </a:schemeClr>
              </a:solidFill>
              <a:latin typeface="华文中宋"/>
              <a:ea typeface="华文中宋"/>
              <a:cs typeface="华文中宋"/>
            </a:endParaRPr>
          </a:p>
        </p:txBody>
      </p:sp>
      <p:sp>
        <p:nvSpPr>
          <p:cNvPr id="52" name="文本框 51">
            <a:extLst>
              <a:ext uri="{FF2B5EF4-FFF2-40B4-BE49-F238E27FC236}">
                <a16:creationId xmlns:a16="http://schemas.microsoft.com/office/drawing/2014/main" id="{A86FA2AE-22F9-74D4-B19F-58FE02A21C53}"/>
              </a:ext>
            </a:extLst>
          </p:cNvPr>
          <p:cNvSpPr>
            <a:spLocks noGrp="1"/>
          </p:cNvSpPr>
          <p:nvPr/>
        </p:nvSpPr>
        <p:spPr>
          <a:xfrm>
            <a:off x="2930528" y="5666652"/>
            <a:ext cx="8228774" cy="580928"/>
          </a:xfrm>
          <a:prstGeom prst="rect">
            <a:avLst/>
          </a:prstGeom>
          <a:noFill/>
        </p:spPr>
        <p:txBody>
          <a:bodyPr wrap="square">
            <a:spAutoFit/>
          </a:bodyPr>
          <a:lstStyle/>
          <a:p>
            <a:pPr algn="ctr">
              <a:lnSpc>
                <a:spcPct val="150000"/>
              </a:lnSpc>
              <a:buNone/>
            </a:pPr>
            <a:r>
              <a:rPr sz="2400" spc="100">
                <a:solidFill>
                  <a:schemeClr val="accent1">
                    <a:lumMod val="75000"/>
                  </a:schemeClr>
                </a:solidFill>
                <a:latin typeface="华文中宋"/>
                <a:ea typeface="华文中宋"/>
                <a:cs typeface="华文中宋"/>
              </a:rPr>
              <a:t>在现有模型的基础上，该如何进一步发展大气环流理论？</a:t>
            </a:r>
            <a:endParaRPr sz="2400" spc="100">
              <a:solidFill>
                <a:schemeClr val="accent2">
                  <a:lumMod val="75000"/>
                </a:schemeClr>
              </a:solidFill>
              <a:latin typeface="华文中宋"/>
              <a:ea typeface="华文中宋"/>
              <a:cs typeface="华文中宋"/>
            </a:endParaRPr>
          </a:p>
        </p:txBody>
      </p:sp>
      <p:sp>
        <p:nvSpPr>
          <p:cNvPr id="53" name="直接连接符 52">
            <a:extLst>
              <a:ext uri="{FF2B5EF4-FFF2-40B4-BE49-F238E27FC236}">
                <a16:creationId xmlns:a16="http://schemas.microsoft.com/office/drawing/2014/main" id="{2DA9995C-4470-4F6F-A443-5022D14D570B}"/>
              </a:ext>
            </a:extLst>
          </p:cNvPr>
          <p:cNvSpPr>
            <a:spLocks noGrp="1"/>
          </p:cNvSpPr>
          <p:nvPr/>
        </p:nvSpPr>
        <p:spPr>
          <a:xfrm flipV="1">
            <a:off x="7700711" y="3341191"/>
            <a:ext cx="3663975" cy="5199"/>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4" name="文本框 53">
            <a:extLst>
              <a:ext uri="{FF2B5EF4-FFF2-40B4-BE49-F238E27FC236}">
                <a16:creationId xmlns:a16="http://schemas.microsoft.com/office/drawing/2014/main" id="{FA4FF1F6-1D14-63A3-4D60-BF54180AC5E4}"/>
              </a:ext>
            </a:extLst>
          </p:cNvPr>
          <p:cNvSpPr>
            <a:spLocks noGrp="1"/>
          </p:cNvSpPr>
          <p:nvPr/>
        </p:nvSpPr>
        <p:spPr>
          <a:xfrm>
            <a:off x="8889767" y="3167181"/>
            <a:ext cx="1592256" cy="338554"/>
          </a:xfrm>
          <a:prstGeom prst="rect">
            <a:avLst/>
          </a:prstGeom>
          <a:noFill/>
        </p:spPr>
        <p:txBody>
          <a:bodyPr wrap="square">
            <a:spAutoFit/>
          </a:bodyPr>
          <a:lstStyle/>
          <a:p>
            <a:r>
              <a:rPr sz="1600" spc="100">
                <a:solidFill>
                  <a:srgbClr val="FF0000"/>
                </a:solidFill>
                <a:latin typeface="Times New Roman"/>
                <a:ea typeface="Times New Roman"/>
                <a:cs typeface="Times New Roman"/>
              </a:rPr>
              <a:t>赤道低气压带</a:t>
            </a:r>
            <a:endParaRPr sz="1600">
              <a:solidFill>
                <a:srgbClr val="FF0000"/>
              </a:solidFill>
              <a:latin typeface="Times New Roman"/>
              <a:ea typeface="Times New Roman"/>
              <a:cs typeface="Times New Roman"/>
            </a:endParaRPr>
          </a:p>
        </p:txBody>
      </p:sp>
      <p:cxnSp>
        <p:nvCxnSpPr>
          <p:cNvPr id="120" name="直接连接符 54"/>
          <p:cNvCxnSpPr>
            <a:stCxn id="56" idx="1"/>
          </p:cNvCxnSpPr>
          <p:nvPr/>
        </p:nvCxnSpPr>
        <p:spPr>
          <a:xfrm>
            <a:off x="8934923" y="1675194"/>
            <a:ext cx="1236366" cy="10621"/>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id="{BDE617F3-2EC3-167E-D1E9-A5D103D06D5F}"/>
              </a:ext>
            </a:extLst>
          </p:cNvPr>
          <p:cNvSpPr>
            <a:spLocks noGrp="1"/>
          </p:cNvSpPr>
          <p:nvPr/>
        </p:nvSpPr>
        <p:spPr>
          <a:xfrm>
            <a:off x="8934923" y="1521305"/>
            <a:ext cx="1389179"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12" name="箭头: 五边形 11">
            <a:extLst>
              <a:ext uri="{FF2B5EF4-FFF2-40B4-BE49-F238E27FC236}">
                <a16:creationId xmlns:a16="http://schemas.microsoft.com/office/drawing/2014/main" id="{3ADC6F36-4CA6-2829-EA02-D82AB7372CC9}"/>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3" name="箭头: 五边形 12">
            <a:extLst>
              <a:ext uri="{FF2B5EF4-FFF2-40B4-BE49-F238E27FC236}">
                <a16:creationId xmlns:a16="http://schemas.microsoft.com/office/drawing/2014/main" id="{27C0A12B-B027-B1A8-4220-FE6401329BD6}"/>
              </a:ext>
            </a:extLst>
          </p:cNvPr>
          <p:cNvSpPr>
            <a:spLocks noGrp="1"/>
          </p:cNvSpPr>
          <p:nvPr/>
        </p:nvSpPr>
        <p:spPr>
          <a:xfrm>
            <a:off x="0" y="2749009"/>
            <a:ext cx="1894114" cy="624840"/>
          </a:xfrm>
          <a:prstGeom prst="homePlat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箭头: 五边形 13">
            <a:extLst>
              <a:ext uri="{FF2B5EF4-FFF2-40B4-BE49-F238E27FC236}">
                <a16:creationId xmlns:a16="http://schemas.microsoft.com/office/drawing/2014/main" id="{09D32A88-AAAA-E1D5-A967-437E97B9FA2E}"/>
              </a:ext>
            </a:extLst>
          </p:cNvPr>
          <p:cNvSpPr>
            <a:spLocks noGrp="1"/>
          </p:cNvSpPr>
          <p:nvPr/>
        </p:nvSpPr>
        <p:spPr>
          <a:xfrm>
            <a:off x="0" y="388692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箭头: 五边形 15">
            <a:extLst>
              <a:ext uri="{FF2B5EF4-FFF2-40B4-BE49-F238E27FC236}">
                <a16:creationId xmlns:a16="http://schemas.microsoft.com/office/drawing/2014/main" id="{83BA0A83-B08B-AA1B-3931-CA51D5E45B50}"/>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7" name="文本框 26">
            <a:extLst>
              <a:ext uri="{FF2B5EF4-FFF2-40B4-BE49-F238E27FC236}">
                <a16:creationId xmlns:a16="http://schemas.microsoft.com/office/drawing/2014/main" id="{86323BCE-8CE7-B841-239B-30BC8FB37FEE}"/>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30" name="文本框 29">
            <a:extLst>
              <a:ext uri="{FF2B5EF4-FFF2-40B4-BE49-F238E27FC236}">
                <a16:creationId xmlns:a16="http://schemas.microsoft.com/office/drawing/2014/main" id="{FBB71BAD-2F81-90BE-E88B-3C95B7672608}"/>
              </a:ext>
            </a:extLst>
          </p:cNvPr>
          <p:cNvSpPr>
            <a:spLocks noGrp="1"/>
          </p:cNvSpPr>
          <p:nvPr/>
        </p:nvSpPr>
        <p:spPr>
          <a:xfrm>
            <a:off x="84706" y="2823734"/>
            <a:ext cx="165942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问题探究</a:t>
            </a:r>
            <a:r>
              <a:rPr sz="1400" spc="100">
                <a:solidFill>
                  <a:schemeClr val="accent1">
                    <a:lumMod val="75000"/>
                  </a:schemeClr>
                </a:solidFill>
                <a:latin typeface="华文中宋"/>
                <a:ea typeface="华文中宋"/>
                <a:cs typeface="华文中宋"/>
              </a:rPr>
              <a:t>①</a:t>
            </a:r>
            <a:endParaRPr sz="2400" spc="100">
              <a:solidFill>
                <a:schemeClr val="accent1">
                  <a:lumMod val="75000"/>
                </a:schemeClr>
              </a:solidFill>
              <a:latin typeface="华文中宋"/>
              <a:ea typeface="华文中宋"/>
              <a:cs typeface="华文中宋"/>
            </a:endParaRPr>
          </a:p>
        </p:txBody>
      </p:sp>
      <p:sp>
        <p:nvSpPr>
          <p:cNvPr id="32" name="文本框 31">
            <a:extLst>
              <a:ext uri="{FF2B5EF4-FFF2-40B4-BE49-F238E27FC236}">
                <a16:creationId xmlns:a16="http://schemas.microsoft.com/office/drawing/2014/main" id="{53C87257-8AB2-A84F-09E5-023E3D99C3A0}"/>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33" name="文本框 32">
            <a:extLst>
              <a:ext uri="{FF2B5EF4-FFF2-40B4-BE49-F238E27FC236}">
                <a16:creationId xmlns:a16="http://schemas.microsoft.com/office/drawing/2014/main" id="{1EC7E50A-221B-9887-D2A0-BB1448075FB6}"/>
              </a:ext>
            </a:extLst>
          </p:cNvPr>
          <p:cNvSpPr>
            <a:spLocks noGrp="1"/>
          </p:cNvSpPr>
          <p:nvPr/>
        </p:nvSpPr>
        <p:spPr>
          <a:xfrm>
            <a:off x="103007" y="3961653"/>
            <a:ext cx="1659429"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②</a:t>
            </a:r>
            <a:endParaRPr sz="2400" spc="100">
              <a:solidFill>
                <a:schemeClr val="tx2">
                  <a:lumMod val="20000"/>
                  <a:lumOff val="80000"/>
                </a:schemeClr>
              </a:solidFill>
              <a:latin typeface="华文中宋"/>
              <a:ea typeface="华文中宋"/>
              <a:cs typeface="华文中宋"/>
            </a:endParaRPr>
          </a:p>
        </p:txBody>
      </p:sp>
      <p:sp>
        <p:nvSpPr>
          <p:cNvPr id="48" name="箭头: 燕尾形 47">
            <a:extLst>
              <a:ext uri="{FF2B5EF4-FFF2-40B4-BE49-F238E27FC236}">
                <a16:creationId xmlns:a16="http://schemas.microsoft.com/office/drawing/2014/main" id="{16B8430F-260E-CC4D-5430-69880B5D475B}"/>
              </a:ext>
            </a:extLst>
          </p:cNvPr>
          <p:cNvSpPr>
            <a:spLocks noGrp="1"/>
          </p:cNvSpPr>
          <p:nvPr/>
        </p:nvSpPr>
        <p:spPr>
          <a:xfrm rot="5400000">
            <a:off x="3954107" y="3797324"/>
            <a:ext cx="334761" cy="297634"/>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矩形 4">
            <a:extLst>
              <a:ext uri="{FF2B5EF4-FFF2-40B4-BE49-F238E27FC236}">
                <a16:creationId xmlns:a16="http://schemas.microsoft.com/office/drawing/2014/main" id="{EF13B10B-160D-1CD4-A86F-B8372B4183DB}"/>
              </a:ext>
            </a:extLst>
          </p:cNvPr>
          <p:cNvSpPr>
            <a:spLocks noGrp="1"/>
          </p:cNvSpPr>
          <p:nvPr/>
        </p:nvSpPr>
        <p:spPr>
          <a:xfrm>
            <a:off x="2164080" y="4157774"/>
            <a:ext cx="4256735" cy="1495156"/>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 name="矩形 5">
            <a:extLst>
              <a:ext uri="{FF2B5EF4-FFF2-40B4-BE49-F238E27FC236}">
                <a16:creationId xmlns:a16="http://schemas.microsoft.com/office/drawing/2014/main" id="{75051ACA-797F-DA1C-571F-191391F9CA2B}"/>
              </a:ext>
            </a:extLst>
          </p:cNvPr>
          <p:cNvSpPr>
            <a:spLocks noGrp="1"/>
          </p:cNvSpPr>
          <p:nvPr/>
        </p:nvSpPr>
        <p:spPr>
          <a:xfrm>
            <a:off x="7984271" y="4155608"/>
            <a:ext cx="3882413" cy="1495156"/>
          </a:xfrm>
          <a:prstGeom prst="rect">
            <a:avLst/>
          </a:prstGeom>
          <a:noFill/>
          <a:ln w="19050">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文本框 2">
            <a:extLst>
              <a:ext uri="{FF2B5EF4-FFF2-40B4-BE49-F238E27FC236}">
                <a16:creationId xmlns:a16="http://schemas.microsoft.com/office/drawing/2014/main" id="{1504432C-953C-BF98-13F3-6C0344119BFA}"/>
              </a:ext>
            </a:extLst>
          </p:cNvPr>
          <p:cNvSpPr>
            <a:spLocks noGrp="1"/>
          </p:cNvSpPr>
          <p:nvPr/>
        </p:nvSpPr>
        <p:spPr>
          <a:xfrm>
            <a:off x="2855499" y="6264765"/>
            <a:ext cx="8797033" cy="458780"/>
          </a:xfrm>
          <a:prstGeom prst="rect">
            <a:avLst/>
          </a:prstGeom>
          <a:noFill/>
        </p:spPr>
        <p:txBody>
          <a:bodyPr wrap="square">
            <a:spAutoFit/>
          </a:bodyPr>
          <a:lstStyle/>
          <a:p>
            <a:pPr algn="just">
              <a:lnSpc>
                <a:spcPct val="150000"/>
              </a:lnSpc>
              <a:buNone/>
            </a:pPr>
            <a:r>
              <a:rPr b="1" spc="100">
                <a:solidFill>
                  <a:schemeClr val="accent2">
                    <a:lumMod val="50000"/>
                  </a:schemeClr>
                </a:solidFill>
                <a:latin typeface="华文中宋"/>
                <a:ea typeface="华文中宋"/>
                <a:cs typeface="华文中宋"/>
              </a:rPr>
              <a:t>问题4：</a:t>
            </a:r>
            <a:r>
              <a:rPr spc="100">
                <a:solidFill>
                  <a:schemeClr val="accent2">
                    <a:lumMod val="50000"/>
                  </a:schemeClr>
                </a:solidFill>
                <a:latin typeface="华文中宋"/>
                <a:ea typeface="华文中宋"/>
                <a:cs typeface="华文中宋"/>
              </a:rPr>
              <a:t>请根据教师授课内容，在学案或模型上同步绘制/拼贴三圈环流示意图。</a:t>
            </a:r>
          </a:p>
        </p:txBody>
      </p:sp>
    </p:spTree>
    <p:extLst>
      <p:ext uri="{BB962C8B-B14F-4D97-AF65-F5344CB8AC3E}">
        <p14:creationId xmlns:p14="http://schemas.microsoft.com/office/powerpoint/2010/main" val="2050892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4FF70A7C-34B4-41C6-AC67-93D275132665}"/>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40"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5584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矛盾与发展：地转偏向力的应用与低纬环流圈的发现</a:t>
            </a:r>
          </a:p>
        </p:txBody>
      </p:sp>
      <p:pic>
        <p:nvPicPr>
          <p:cNvPr id="142" name="图片 12"/>
          <p:cNvPicPr>
            <a:picLocks noChangeAspect="1"/>
          </p:cNvPicPr>
          <p:nvPr/>
        </p:nvPicPr>
        <p:blipFill rotWithShape="1">
          <a:blip r:embed="rId4"/>
          <a:srcRect l="3337"/>
          <a:stretch/>
        </p:blipFill>
        <p:spPr>
          <a:xfrm flipH="1">
            <a:off x="8670469" y="2808439"/>
            <a:ext cx="3565075" cy="4051602"/>
          </a:xfrm>
          <a:prstGeom prst="rect">
            <a:avLst/>
          </a:prstGeom>
        </p:spPr>
      </p:pic>
      <p:sp>
        <p:nvSpPr>
          <p:cNvPr id="14" name="文本框 13">
            <a:extLst>
              <a:ext uri="{FF2B5EF4-FFF2-40B4-BE49-F238E27FC236}">
                <a16:creationId xmlns:a16="http://schemas.microsoft.com/office/drawing/2014/main" id="{07A86CF6-926C-6B09-5158-1BA08058D2BE}"/>
              </a:ext>
            </a:extLst>
          </p:cNvPr>
          <p:cNvSpPr>
            <a:spLocks noGrp="1"/>
          </p:cNvSpPr>
          <p:nvPr/>
        </p:nvSpPr>
        <p:spPr>
          <a:xfrm>
            <a:off x="11645822" y="3311299"/>
            <a:ext cx="457200" cy="1754326"/>
          </a:xfrm>
          <a:prstGeom prst="rect">
            <a:avLst/>
          </a:prstGeom>
          <a:noFill/>
        </p:spPr>
        <p:txBody>
          <a:bodyPr wrap="square">
            <a:spAutoFit/>
          </a:bodyPr>
          <a:lstStyle/>
          <a:p>
            <a:r>
              <a:rPr spc="100">
                <a:solidFill>
                  <a:srgbClr val="2A4982"/>
                </a:solidFill>
                <a:latin typeface="华文中宋"/>
                <a:ea typeface="华文中宋"/>
                <a:cs typeface="华文中宋"/>
              </a:rPr>
              <a:t>乔治·哈德莱</a:t>
            </a:r>
          </a:p>
        </p:txBody>
      </p:sp>
      <p:sp>
        <p:nvSpPr>
          <p:cNvPr id="17" name="文本框 16">
            <a:extLst>
              <a:ext uri="{FF2B5EF4-FFF2-40B4-BE49-F238E27FC236}">
                <a16:creationId xmlns:a16="http://schemas.microsoft.com/office/drawing/2014/main" id="{26DB7ABC-96B1-F5BB-66D0-C1CE206DB998}"/>
              </a:ext>
            </a:extLst>
          </p:cNvPr>
          <p:cNvSpPr>
            <a:spLocks noGrp="1"/>
          </p:cNvSpPr>
          <p:nvPr/>
        </p:nvSpPr>
        <p:spPr>
          <a:xfrm>
            <a:off x="11277466" y="2941193"/>
            <a:ext cx="400110" cy="1754326"/>
          </a:xfrm>
          <a:prstGeom prst="rect">
            <a:avLst/>
          </a:prstGeom>
          <a:noFill/>
        </p:spPr>
        <p:txBody>
          <a:bodyPr vert="eaVert" wrap="square">
            <a:spAutoFit/>
          </a:bodyPr>
          <a:lstStyle>
            <a:lvl1pPr>
              <a:buNone/>
              <a:defRPr sz="1400" spc="100">
                <a:solidFill>
                  <a:schemeClr val="tx2">
                    <a:lumMod val="40000"/>
                    <a:lumOff val="60000"/>
                  </a:schemeClr>
                </a:solidFill>
                <a:latin typeface="华文中宋"/>
                <a:ea typeface="华文中宋"/>
                <a:cs typeface="华文中宋"/>
              </a:defRPr>
            </a:lvl1pPr>
          </a:lstStyle>
          <a:p>
            <a:r>
              <a:t>英国气象学家</a:t>
            </a:r>
            <a:endParaRPr/>
          </a:p>
        </p:txBody>
      </p:sp>
      <p:sp>
        <p:nvSpPr>
          <p:cNvPr id="18" name="文本框 17">
            <a:extLst>
              <a:ext uri="{FF2B5EF4-FFF2-40B4-BE49-F238E27FC236}">
                <a16:creationId xmlns:a16="http://schemas.microsoft.com/office/drawing/2014/main" id="{1EC0EA98-C35C-0BDD-66D5-753A21130BAA}"/>
              </a:ext>
            </a:extLst>
          </p:cNvPr>
          <p:cNvSpPr>
            <a:spLocks noGrp="1"/>
          </p:cNvSpPr>
          <p:nvPr/>
        </p:nvSpPr>
        <p:spPr>
          <a:xfrm>
            <a:off x="2268968" y="930463"/>
            <a:ext cx="9408608"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18世纪初，哈德莱意识到地球自转的影响，修正原有的单圈环流理论——</a:t>
            </a:r>
          </a:p>
        </p:txBody>
      </p:sp>
      <p:sp>
        <p:nvSpPr>
          <p:cNvPr id="12" name="箭头: 五边形 11">
            <a:extLst>
              <a:ext uri="{FF2B5EF4-FFF2-40B4-BE49-F238E27FC236}">
                <a16:creationId xmlns:a16="http://schemas.microsoft.com/office/drawing/2014/main" id="{FD9F8ED1-B553-ABA6-27BA-7B85A58BC548}"/>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32" name="箭头: 五边形 31">
            <a:extLst>
              <a:ext uri="{FF2B5EF4-FFF2-40B4-BE49-F238E27FC236}">
                <a16:creationId xmlns:a16="http://schemas.microsoft.com/office/drawing/2014/main" id="{29FCE4EA-9055-FB55-89EE-539F00835701}"/>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7" name="箭头: 五边形 36">
            <a:extLst>
              <a:ext uri="{FF2B5EF4-FFF2-40B4-BE49-F238E27FC236}">
                <a16:creationId xmlns:a16="http://schemas.microsoft.com/office/drawing/2014/main" id="{B6357ACD-E39B-84CF-5DBC-CBA38BC53EF4}"/>
              </a:ext>
            </a:extLst>
          </p:cNvPr>
          <p:cNvSpPr>
            <a:spLocks noGrp="1"/>
          </p:cNvSpPr>
          <p:nvPr/>
        </p:nvSpPr>
        <p:spPr>
          <a:xfrm>
            <a:off x="0" y="388692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箭头: 五边形 37">
            <a:extLst>
              <a:ext uri="{FF2B5EF4-FFF2-40B4-BE49-F238E27FC236}">
                <a16:creationId xmlns:a16="http://schemas.microsoft.com/office/drawing/2014/main" id="{44EED404-7A85-276B-CF83-EE89075D0AB5}"/>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50" name="图片 78"/>
          <p:cNvPicPr>
            <a:picLocks noChangeAspect="1"/>
          </p:cNvPicPr>
          <p:nvPr/>
        </p:nvPicPr>
        <p:blipFill>
          <a:blip r:embed="rId5"/>
          <a:stretch>
            <a:fillRect/>
          </a:stretch>
        </p:blipFill>
        <p:spPr>
          <a:xfrm>
            <a:off x="2920879" y="1696859"/>
            <a:ext cx="5063944" cy="3827595"/>
          </a:xfrm>
          <a:prstGeom prst="rect">
            <a:avLst/>
          </a:prstGeom>
        </p:spPr>
      </p:pic>
      <p:pic>
        <p:nvPicPr>
          <p:cNvPr id="151" name="图片 79"/>
          <p:cNvPicPr>
            <a:picLocks noChangeAspect="1"/>
          </p:cNvPicPr>
          <p:nvPr/>
        </p:nvPicPr>
        <p:blipFill>
          <a:blip r:embed="rId6"/>
          <a:srcRect/>
          <a:stretch/>
        </p:blipFill>
        <p:spPr>
          <a:xfrm>
            <a:off x="2922786" y="1695590"/>
            <a:ext cx="5063943" cy="3827595"/>
          </a:xfrm>
          <a:prstGeom prst="rect">
            <a:avLst/>
          </a:prstGeom>
          <a:ln w="38100">
            <a:solidFill>
              <a:schemeClr val="bg1"/>
            </a:solidFill>
          </a:ln>
        </p:spPr>
      </p:pic>
      <p:sp>
        <p:nvSpPr>
          <p:cNvPr id="78" name="矩形 77">
            <a:extLst>
              <a:ext uri="{FF2B5EF4-FFF2-40B4-BE49-F238E27FC236}">
                <a16:creationId xmlns:a16="http://schemas.microsoft.com/office/drawing/2014/main" id="{0E70A816-DADE-44CD-2BDF-341622EA0CBF}"/>
              </a:ext>
            </a:extLst>
          </p:cNvPr>
          <p:cNvSpPr>
            <a:spLocks noGrp="1"/>
          </p:cNvSpPr>
          <p:nvPr/>
        </p:nvSpPr>
        <p:spPr>
          <a:xfrm>
            <a:off x="2961897" y="3626655"/>
            <a:ext cx="4944074" cy="1974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1" name="文本框 80">
            <a:extLst>
              <a:ext uri="{FF2B5EF4-FFF2-40B4-BE49-F238E27FC236}">
                <a16:creationId xmlns:a16="http://schemas.microsoft.com/office/drawing/2014/main" id="{DF6D293E-205E-9B3F-CA23-83B5FF5E62FD}"/>
              </a:ext>
            </a:extLst>
          </p:cNvPr>
          <p:cNvSpPr>
            <a:spLocks noGrp="1"/>
          </p:cNvSpPr>
          <p:nvPr/>
        </p:nvSpPr>
        <p:spPr>
          <a:xfrm>
            <a:off x="4129403" y="3596438"/>
            <a:ext cx="3229292"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图3 单圈环流模型（北半球）</a:t>
            </a:r>
          </a:p>
        </p:txBody>
      </p:sp>
      <p:sp>
        <p:nvSpPr>
          <p:cNvPr id="84" name="直接连接符 83">
            <a:extLst>
              <a:ext uri="{FF2B5EF4-FFF2-40B4-BE49-F238E27FC236}">
                <a16:creationId xmlns:a16="http://schemas.microsoft.com/office/drawing/2014/main" id="{9C4CA6F3-1F62-4A2E-AB6A-186BFA2E4EE3}"/>
              </a:ext>
            </a:extLst>
          </p:cNvPr>
          <p:cNvSpPr>
            <a:spLocks noGrp="1"/>
          </p:cNvSpPr>
          <p:nvPr/>
        </p:nvSpPr>
        <p:spPr>
          <a:xfrm flipV="1">
            <a:off x="3576676" y="3559732"/>
            <a:ext cx="3663975" cy="5199"/>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85" name="文本框 84">
            <a:extLst>
              <a:ext uri="{FF2B5EF4-FFF2-40B4-BE49-F238E27FC236}">
                <a16:creationId xmlns:a16="http://schemas.microsoft.com/office/drawing/2014/main" id="{091D0145-CF9E-A7D2-2D86-97DA7D9B9826}"/>
              </a:ext>
            </a:extLst>
          </p:cNvPr>
          <p:cNvSpPr>
            <a:spLocks noGrp="1"/>
          </p:cNvSpPr>
          <p:nvPr/>
        </p:nvSpPr>
        <p:spPr>
          <a:xfrm>
            <a:off x="4765732" y="3385722"/>
            <a:ext cx="1592256" cy="338554"/>
          </a:xfrm>
          <a:prstGeom prst="rect">
            <a:avLst/>
          </a:prstGeom>
          <a:noFill/>
        </p:spPr>
        <p:txBody>
          <a:bodyPr wrap="square">
            <a:spAutoFit/>
          </a:bodyPr>
          <a:lstStyle/>
          <a:p>
            <a:r>
              <a:rPr sz="1600" spc="100">
                <a:solidFill>
                  <a:srgbClr val="FF0000"/>
                </a:solidFill>
                <a:latin typeface="Times New Roman"/>
                <a:ea typeface="Times New Roman"/>
                <a:cs typeface="Times New Roman"/>
              </a:rPr>
              <a:t>赤道低气压带</a:t>
            </a:r>
            <a:endParaRPr sz="1600">
              <a:solidFill>
                <a:srgbClr val="FF0000"/>
              </a:solidFill>
              <a:latin typeface="Times New Roman"/>
              <a:ea typeface="Times New Roman"/>
              <a:cs typeface="Times New Roman"/>
            </a:endParaRPr>
          </a:p>
        </p:txBody>
      </p:sp>
      <p:cxnSp>
        <p:nvCxnSpPr>
          <p:cNvPr id="156" name="直接连接符 85"/>
          <p:cNvCxnSpPr>
            <a:stCxn id="87" idx="1"/>
          </p:cNvCxnSpPr>
          <p:nvPr/>
        </p:nvCxnSpPr>
        <p:spPr>
          <a:xfrm>
            <a:off x="4778230" y="1893735"/>
            <a:ext cx="1236366" cy="10621"/>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87" name="文本框 86">
            <a:extLst>
              <a:ext uri="{FF2B5EF4-FFF2-40B4-BE49-F238E27FC236}">
                <a16:creationId xmlns:a16="http://schemas.microsoft.com/office/drawing/2014/main" id="{74C6E612-49A9-D0A6-A8E2-3C3A61568E75}"/>
              </a:ext>
            </a:extLst>
          </p:cNvPr>
          <p:cNvSpPr>
            <a:spLocks noGrp="1"/>
          </p:cNvSpPr>
          <p:nvPr/>
        </p:nvSpPr>
        <p:spPr>
          <a:xfrm>
            <a:off x="4778230" y="1739846"/>
            <a:ext cx="1389179"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pic>
        <p:nvPicPr>
          <p:cNvPr id="158" name="图片 20"/>
          <p:cNvPicPr>
            <a:picLocks noChangeAspect="1"/>
          </p:cNvPicPr>
          <p:nvPr/>
        </p:nvPicPr>
        <p:blipFill>
          <a:blip r:embed="rId7"/>
          <a:stretch>
            <a:fillRect/>
          </a:stretch>
        </p:blipFill>
        <p:spPr>
          <a:xfrm>
            <a:off x="2605878" y="4191086"/>
            <a:ext cx="5663162" cy="4165726"/>
          </a:xfrm>
          <a:prstGeom prst="rect">
            <a:avLst/>
          </a:prstGeom>
        </p:spPr>
      </p:pic>
      <p:sp>
        <p:nvSpPr>
          <p:cNvPr id="22" name="矩形 21">
            <a:extLst>
              <a:ext uri="{FF2B5EF4-FFF2-40B4-BE49-F238E27FC236}">
                <a16:creationId xmlns:a16="http://schemas.microsoft.com/office/drawing/2014/main" id="{1F0C8912-24C8-512D-8CC5-DA64935866CC}"/>
              </a:ext>
            </a:extLst>
          </p:cNvPr>
          <p:cNvSpPr>
            <a:spLocks noGrp="1"/>
          </p:cNvSpPr>
          <p:nvPr/>
        </p:nvSpPr>
        <p:spPr>
          <a:xfrm>
            <a:off x="2662226" y="6291782"/>
            <a:ext cx="5663162" cy="20627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5" name="文本框 24">
            <a:extLst>
              <a:ext uri="{FF2B5EF4-FFF2-40B4-BE49-F238E27FC236}">
                <a16:creationId xmlns:a16="http://schemas.microsoft.com/office/drawing/2014/main" id="{71010E3F-4070-9E20-AAE6-404EB199F56E}"/>
              </a:ext>
            </a:extLst>
          </p:cNvPr>
          <p:cNvSpPr>
            <a:spLocks noGrp="1"/>
          </p:cNvSpPr>
          <p:nvPr/>
        </p:nvSpPr>
        <p:spPr>
          <a:xfrm>
            <a:off x="3442602" y="6303247"/>
            <a:ext cx="4177402"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图4 低纬环流圈又称哈德莱环流（北半球）</a:t>
            </a:r>
          </a:p>
        </p:txBody>
      </p:sp>
      <p:sp>
        <p:nvSpPr>
          <p:cNvPr id="29" name="直接连接符 28">
            <a:extLst>
              <a:ext uri="{FF2B5EF4-FFF2-40B4-BE49-F238E27FC236}">
                <a16:creationId xmlns:a16="http://schemas.microsoft.com/office/drawing/2014/main" id="{AC2E9026-0F72-420D-A2CF-76B21F287996}"/>
              </a:ext>
            </a:extLst>
          </p:cNvPr>
          <p:cNvSpPr>
            <a:spLocks noGrp="1"/>
          </p:cNvSpPr>
          <p:nvPr/>
        </p:nvSpPr>
        <p:spPr>
          <a:xfrm>
            <a:off x="3520877" y="6265223"/>
            <a:ext cx="3941082"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3" name="直接连接符 32">
            <a:extLst>
              <a:ext uri="{FF2B5EF4-FFF2-40B4-BE49-F238E27FC236}">
                <a16:creationId xmlns:a16="http://schemas.microsoft.com/office/drawing/2014/main" id="{BE63EE92-2F99-4264-AE21-8729B0DA7259}"/>
              </a:ext>
            </a:extLst>
          </p:cNvPr>
          <p:cNvSpPr>
            <a:spLocks noGrp="1"/>
          </p:cNvSpPr>
          <p:nvPr/>
        </p:nvSpPr>
        <p:spPr>
          <a:xfrm>
            <a:off x="4489879" y="5349020"/>
            <a:ext cx="2172182"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4" name="文本框 33">
            <a:extLst>
              <a:ext uri="{FF2B5EF4-FFF2-40B4-BE49-F238E27FC236}">
                <a16:creationId xmlns:a16="http://schemas.microsoft.com/office/drawing/2014/main" id="{5F864A6F-06A9-40D7-EA91-A09A362945A8}"/>
              </a:ext>
            </a:extLst>
          </p:cNvPr>
          <p:cNvSpPr>
            <a:spLocks noGrp="1"/>
          </p:cNvSpPr>
          <p:nvPr/>
        </p:nvSpPr>
        <p:spPr>
          <a:xfrm>
            <a:off x="4691747" y="5166108"/>
            <a:ext cx="1699734" cy="338554"/>
          </a:xfrm>
          <a:prstGeom prst="rect">
            <a:avLst/>
          </a:prstGeom>
          <a:noFill/>
        </p:spPr>
        <p:txBody>
          <a:bodyPr wrap="square">
            <a:spAutoFit/>
          </a:bodyPr>
          <a:lstStyle/>
          <a:p>
            <a:r>
              <a:rPr sz="1600" spc="100">
                <a:solidFill>
                  <a:srgbClr val="C00000"/>
                </a:solidFill>
                <a:latin typeface="Times New Roman"/>
                <a:ea typeface="Times New Roman"/>
                <a:cs typeface="Times New Roman"/>
              </a:rPr>
              <a:t>副热带高气压带</a:t>
            </a:r>
            <a:endParaRPr sz="1600">
              <a:solidFill>
                <a:srgbClr val="C00000"/>
              </a:solidFill>
              <a:latin typeface="Times New Roman"/>
              <a:ea typeface="Times New Roman"/>
              <a:cs typeface="Times New Roman"/>
            </a:endParaRPr>
          </a:p>
        </p:txBody>
      </p:sp>
      <p:sp>
        <p:nvSpPr>
          <p:cNvPr id="35" name="直接连接符 34">
            <a:extLst>
              <a:ext uri="{FF2B5EF4-FFF2-40B4-BE49-F238E27FC236}">
                <a16:creationId xmlns:a16="http://schemas.microsoft.com/office/drawing/2014/main" id="{9B1BB402-9903-4158-8DBA-197BD3DA5974}"/>
              </a:ext>
            </a:extLst>
          </p:cNvPr>
          <p:cNvSpPr>
            <a:spLocks noGrp="1"/>
          </p:cNvSpPr>
          <p:nvPr/>
        </p:nvSpPr>
        <p:spPr>
          <a:xfrm>
            <a:off x="4284177" y="5825503"/>
            <a:ext cx="2590087"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6" name="文本框 35">
            <a:extLst>
              <a:ext uri="{FF2B5EF4-FFF2-40B4-BE49-F238E27FC236}">
                <a16:creationId xmlns:a16="http://schemas.microsoft.com/office/drawing/2014/main" id="{5E07F60C-27C8-712F-C849-E00DAE95C818}"/>
              </a:ext>
            </a:extLst>
          </p:cNvPr>
          <p:cNvSpPr>
            <a:spLocks noGrp="1"/>
          </p:cNvSpPr>
          <p:nvPr/>
        </p:nvSpPr>
        <p:spPr>
          <a:xfrm>
            <a:off x="4891326" y="5636002"/>
            <a:ext cx="1308969" cy="338554"/>
          </a:xfrm>
          <a:prstGeom prst="rect">
            <a:avLst/>
          </a:prstGeom>
          <a:noFill/>
        </p:spPr>
        <p:txBody>
          <a:bodyPr wrap="square">
            <a:spAutoFit/>
          </a:bodyPr>
          <a:lstStyle/>
          <a:p>
            <a:r>
              <a:rPr sz="1600" spc="100">
                <a:solidFill>
                  <a:srgbClr val="C00000"/>
                </a:solidFill>
                <a:latin typeface="Times New Roman"/>
                <a:ea typeface="Times New Roman"/>
                <a:cs typeface="Times New Roman"/>
              </a:rPr>
              <a:t>东北信风带</a:t>
            </a:r>
            <a:endParaRPr sz="1600">
              <a:solidFill>
                <a:srgbClr val="C00000"/>
              </a:solidFill>
              <a:latin typeface="Times New Roman"/>
              <a:ea typeface="Times New Roman"/>
              <a:cs typeface="Times New Roman"/>
            </a:endParaRPr>
          </a:p>
        </p:txBody>
      </p:sp>
      <p:sp>
        <p:nvSpPr>
          <p:cNvPr id="54" name="直接连接符 53">
            <a:extLst>
              <a:ext uri="{FF2B5EF4-FFF2-40B4-BE49-F238E27FC236}">
                <a16:creationId xmlns:a16="http://schemas.microsoft.com/office/drawing/2014/main" id="{3424977C-65D6-4968-942E-4CCF0AB78A1D}"/>
              </a:ext>
            </a:extLst>
          </p:cNvPr>
          <p:cNvSpPr>
            <a:spLocks noGrp="1"/>
          </p:cNvSpPr>
          <p:nvPr/>
        </p:nvSpPr>
        <p:spPr>
          <a:xfrm>
            <a:off x="4929746" y="4273064"/>
            <a:ext cx="1292321"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5" name="文本框 54">
            <a:extLst>
              <a:ext uri="{FF2B5EF4-FFF2-40B4-BE49-F238E27FC236}">
                <a16:creationId xmlns:a16="http://schemas.microsoft.com/office/drawing/2014/main" id="{DE09475F-025B-3ADE-0969-5B69DE9CDC51}"/>
              </a:ext>
            </a:extLst>
          </p:cNvPr>
          <p:cNvSpPr>
            <a:spLocks noGrp="1"/>
          </p:cNvSpPr>
          <p:nvPr/>
        </p:nvSpPr>
        <p:spPr>
          <a:xfrm>
            <a:off x="4929746" y="4140947"/>
            <a:ext cx="1401182"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30" name="文本框 29">
            <a:extLst>
              <a:ext uri="{FF2B5EF4-FFF2-40B4-BE49-F238E27FC236}">
                <a16:creationId xmlns:a16="http://schemas.microsoft.com/office/drawing/2014/main" id="{843CDF72-F415-DC54-635D-D8FC222BE7DD}"/>
              </a:ext>
            </a:extLst>
          </p:cNvPr>
          <p:cNvSpPr>
            <a:spLocks noGrp="1"/>
          </p:cNvSpPr>
          <p:nvPr/>
        </p:nvSpPr>
        <p:spPr>
          <a:xfrm>
            <a:off x="4766455" y="6075658"/>
            <a:ext cx="1592256" cy="338554"/>
          </a:xfrm>
          <a:prstGeom prst="rect">
            <a:avLst/>
          </a:prstGeom>
          <a:noFill/>
        </p:spPr>
        <p:txBody>
          <a:bodyPr wrap="square">
            <a:spAutoFit/>
          </a:bodyPr>
          <a:lstStyle/>
          <a:p>
            <a:r>
              <a:rPr sz="1600" spc="100">
                <a:solidFill>
                  <a:srgbClr val="FF0000"/>
                </a:solidFill>
                <a:latin typeface="Times New Roman"/>
                <a:ea typeface="Times New Roman"/>
                <a:cs typeface="Times New Roman"/>
              </a:rPr>
              <a:t>赤道低气压带</a:t>
            </a:r>
            <a:endParaRPr sz="1600">
              <a:solidFill>
                <a:srgbClr val="FF0000"/>
              </a:solidFill>
              <a:latin typeface="Times New Roman"/>
              <a:ea typeface="Times New Roman"/>
              <a:cs typeface="Times New Roman"/>
            </a:endParaRPr>
          </a:p>
        </p:txBody>
      </p:sp>
      <p:sp>
        <p:nvSpPr>
          <p:cNvPr id="43" name="文本框 42">
            <a:extLst>
              <a:ext uri="{FF2B5EF4-FFF2-40B4-BE49-F238E27FC236}">
                <a16:creationId xmlns:a16="http://schemas.microsoft.com/office/drawing/2014/main" id="{F53F4417-55CC-47D3-2132-7E54A0856F3D}"/>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44" name="文本框 43">
            <a:extLst>
              <a:ext uri="{FF2B5EF4-FFF2-40B4-BE49-F238E27FC236}">
                <a16:creationId xmlns:a16="http://schemas.microsoft.com/office/drawing/2014/main" id="{927DDDC8-6083-A49F-C4A7-4CA50603CAB7}"/>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45" name="文本框 44">
            <a:extLst>
              <a:ext uri="{FF2B5EF4-FFF2-40B4-BE49-F238E27FC236}">
                <a16:creationId xmlns:a16="http://schemas.microsoft.com/office/drawing/2014/main" id="{F92E89E0-3DDB-9444-6DD1-03250F1CD0A3}"/>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46" name="文本框 45">
            <a:extLst>
              <a:ext uri="{FF2B5EF4-FFF2-40B4-BE49-F238E27FC236}">
                <a16:creationId xmlns:a16="http://schemas.microsoft.com/office/drawing/2014/main" id="{9C5B72FA-AD3C-C81F-281B-2EEA5E445679}"/>
              </a:ext>
            </a:extLst>
          </p:cNvPr>
          <p:cNvSpPr>
            <a:spLocks noGrp="1"/>
          </p:cNvSpPr>
          <p:nvPr/>
        </p:nvSpPr>
        <p:spPr>
          <a:xfrm>
            <a:off x="103007" y="3961653"/>
            <a:ext cx="1659429" cy="461665"/>
          </a:xfrm>
          <a:prstGeom prst="rect">
            <a:avLst/>
          </a:prstGeom>
          <a:noFill/>
        </p:spPr>
        <p:txBody>
          <a:bodyPr wrap="none">
            <a:spAutoFit/>
          </a:bodyPr>
          <a:lstStyle/>
          <a:p>
            <a:r>
              <a:rPr sz="2400" spc="100">
                <a:solidFill>
                  <a:srgbClr val="2A4982"/>
                </a:solidFill>
                <a:latin typeface="华文中宋"/>
                <a:ea typeface="华文中宋"/>
                <a:cs typeface="华文中宋"/>
              </a:rPr>
              <a:t>问题探究</a:t>
            </a:r>
            <a:r>
              <a:rPr sz="1400" spc="100">
                <a:solidFill>
                  <a:srgbClr val="2A4982"/>
                </a:solidFill>
                <a:latin typeface="华文中宋"/>
                <a:ea typeface="华文中宋"/>
                <a:cs typeface="华文中宋"/>
              </a:rPr>
              <a:t>②</a:t>
            </a:r>
            <a:endParaRPr sz="2400" spc="100">
              <a:solidFill>
                <a:srgbClr val="2A4982"/>
              </a:solidFill>
              <a:latin typeface="华文中宋"/>
              <a:ea typeface="华文中宋"/>
              <a:cs typeface="华文中宋"/>
            </a:endParaRPr>
          </a:p>
        </p:txBody>
      </p:sp>
      <p:sp>
        <p:nvSpPr>
          <p:cNvPr id="91" name="直接连接符 90">
            <a:extLst>
              <a:ext uri="{FF2B5EF4-FFF2-40B4-BE49-F238E27FC236}">
                <a16:creationId xmlns:a16="http://schemas.microsoft.com/office/drawing/2014/main" id="{DC6F8285-48F1-4305-B03A-8CDBFA457338}"/>
              </a:ext>
            </a:extLst>
          </p:cNvPr>
          <p:cNvSpPr>
            <a:spLocks noGrp="1"/>
          </p:cNvSpPr>
          <p:nvPr/>
        </p:nvSpPr>
        <p:spPr>
          <a:xfrm>
            <a:off x="3116265" y="2770206"/>
            <a:ext cx="5226443" cy="5575"/>
          </a:xfrm>
          <a:prstGeom prst="line">
            <a:avLst/>
          </a:prstGeom>
          <a:ln w="381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93" name="文本框 92">
            <a:extLst>
              <a:ext uri="{FF2B5EF4-FFF2-40B4-BE49-F238E27FC236}">
                <a16:creationId xmlns:a16="http://schemas.microsoft.com/office/drawing/2014/main" id="{E62D1E77-26A1-627C-B6E3-499DE890C101}"/>
              </a:ext>
            </a:extLst>
          </p:cNvPr>
          <p:cNvSpPr>
            <a:spLocks noGrp="1"/>
          </p:cNvSpPr>
          <p:nvPr/>
        </p:nvSpPr>
        <p:spPr>
          <a:xfrm>
            <a:off x="3031015" y="2579555"/>
            <a:ext cx="5006173" cy="369332"/>
          </a:xfrm>
          <a:prstGeom prst="rect">
            <a:avLst/>
          </a:prstGeom>
          <a:noFill/>
        </p:spPr>
        <p:txBody>
          <a:bodyPr wrap="square">
            <a:spAutoFit/>
          </a:bodyPr>
          <a:lstStyle/>
          <a:p>
            <a:r>
              <a:rPr b="1" spc="100">
                <a:solidFill>
                  <a:schemeClr val="accent2">
                    <a:lumMod val="75000"/>
                  </a:schemeClr>
                </a:solidFill>
                <a:latin typeface="Times New Roman"/>
                <a:ea typeface="Times New Roman"/>
                <a:cs typeface="Times New Roman"/>
              </a:rPr>
              <a:t>30°N</a:t>
            </a:r>
            <a:r>
              <a:rPr spc="100">
                <a:solidFill>
                  <a:schemeClr val="accent2">
                    <a:lumMod val="75000"/>
                  </a:schemeClr>
                </a:solidFill>
                <a:latin typeface="Times New Roman"/>
                <a:ea typeface="Times New Roman"/>
                <a:cs typeface="Times New Roman"/>
              </a:rPr>
              <a:t>附近偏转为西风，堆积下沉形成高压带</a:t>
            </a:r>
            <a:endParaRPr>
              <a:solidFill>
                <a:schemeClr val="accent2">
                  <a:lumMod val="75000"/>
                </a:schemeClr>
              </a:solidFill>
              <a:latin typeface="Times New Roman"/>
              <a:ea typeface="Times New Roman"/>
              <a:cs typeface="Times New Roman"/>
            </a:endParaRPr>
          </a:p>
        </p:txBody>
      </p:sp>
      <p:sp>
        <p:nvSpPr>
          <p:cNvPr id="95" name="文本框 94">
            <a:extLst>
              <a:ext uri="{FF2B5EF4-FFF2-40B4-BE49-F238E27FC236}">
                <a16:creationId xmlns:a16="http://schemas.microsoft.com/office/drawing/2014/main" id="{7C7AFA89-3286-A7C0-1312-5F17370341E1}"/>
              </a:ext>
            </a:extLst>
          </p:cNvPr>
          <p:cNvSpPr>
            <a:spLocks noGrp="1"/>
          </p:cNvSpPr>
          <p:nvPr/>
        </p:nvSpPr>
        <p:spPr>
          <a:xfrm>
            <a:off x="2536323" y="3936627"/>
            <a:ext cx="1722754" cy="458780"/>
          </a:xfrm>
          <a:prstGeom prst="rect">
            <a:avLst/>
          </a:prstGeom>
          <a:noFill/>
        </p:spPr>
        <p:txBody>
          <a:bodyPr wrap="square">
            <a:spAutoFit/>
          </a:bodyPr>
          <a:lstStyle/>
          <a:p>
            <a:pPr algn="ctr">
              <a:lnSpc>
                <a:spcPct val="150000"/>
              </a:lnSpc>
              <a:buNone/>
            </a:pPr>
            <a:r>
              <a:rPr spc="100">
                <a:solidFill>
                  <a:schemeClr val="accent1">
                    <a:lumMod val="75000"/>
                  </a:schemeClr>
                </a:solidFill>
                <a:latin typeface="华文中宋"/>
                <a:ea typeface="华文中宋"/>
                <a:cs typeface="华文中宋"/>
              </a:rPr>
              <a:t>修正与发展</a:t>
            </a:r>
          </a:p>
        </p:txBody>
      </p:sp>
      <p:sp>
        <p:nvSpPr>
          <p:cNvPr id="96" name="箭头: 左弧形 95">
            <a:extLst>
              <a:ext uri="{FF2B5EF4-FFF2-40B4-BE49-F238E27FC236}">
                <a16:creationId xmlns:a16="http://schemas.microsoft.com/office/drawing/2014/main" id="{7F0CA54F-FF89-9268-6E42-878036270669}"/>
              </a:ext>
            </a:extLst>
          </p:cNvPr>
          <p:cNvSpPr>
            <a:spLocks noGrp="1"/>
          </p:cNvSpPr>
          <p:nvPr/>
        </p:nvSpPr>
        <p:spPr>
          <a:xfrm>
            <a:off x="2461832" y="3656287"/>
            <a:ext cx="664027" cy="1220190"/>
          </a:xfrm>
          <a:prstGeom prst="curvedRightArrow">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98" name="对话气泡: 椭圆形 97">
            <a:extLst>
              <a:ext uri="{FF2B5EF4-FFF2-40B4-BE49-F238E27FC236}">
                <a16:creationId xmlns:a16="http://schemas.microsoft.com/office/drawing/2014/main" id="{5634D3ED-17CD-CB86-6BAC-5FF9F094CBEE}"/>
              </a:ext>
            </a:extLst>
          </p:cNvPr>
          <p:cNvSpPr>
            <a:spLocks noGrp="1"/>
          </p:cNvSpPr>
          <p:nvPr/>
        </p:nvSpPr>
        <p:spPr>
          <a:xfrm flipH="1">
            <a:off x="8093385" y="2197286"/>
            <a:ext cx="2135199" cy="865434"/>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b="1">
                <a:solidFill>
                  <a:srgbClr val="C00000"/>
                </a:solidFill>
                <a:latin typeface="华文仿宋"/>
                <a:ea typeface="华文仿宋"/>
                <a:cs typeface="华文仿宋"/>
              </a:rPr>
              <a:t>地转偏向力</a:t>
            </a:r>
            <a:r>
              <a:rPr sz="1600">
                <a:solidFill>
                  <a:srgbClr val="2A4982"/>
                </a:solidFill>
                <a:latin typeface="华文仿宋"/>
                <a:ea typeface="华文仿宋"/>
                <a:cs typeface="华文仿宋"/>
              </a:rPr>
              <a:t>影响大气环流</a:t>
            </a:r>
          </a:p>
        </p:txBody>
      </p:sp>
    </p:spTree>
    <p:extLst>
      <p:ext uri="{BB962C8B-B14F-4D97-AF65-F5344CB8AC3E}">
        <p14:creationId xmlns:p14="http://schemas.microsoft.com/office/powerpoint/2010/main" val="3351091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1820392A-6B4D-4541-AA99-006DBADB1B54}"/>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75"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2378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深化完善：地球物理学的发展与中纬环流圈的阐释</a:t>
            </a:r>
          </a:p>
        </p:txBody>
      </p:sp>
      <p:pic>
        <p:nvPicPr>
          <p:cNvPr id="177" name="图片 12"/>
          <p:cNvPicPr>
            <a:picLocks noChangeAspect="1"/>
          </p:cNvPicPr>
          <p:nvPr/>
        </p:nvPicPr>
        <p:blipFill rotWithShape="1">
          <a:blip r:embed="rId4"/>
          <a:srcRect r="6874"/>
          <a:stretch/>
        </p:blipFill>
        <p:spPr>
          <a:xfrm>
            <a:off x="9259086" y="2708852"/>
            <a:ext cx="2934727" cy="4148611"/>
          </a:xfrm>
          <a:prstGeom prst="rect">
            <a:avLst/>
          </a:prstGeom>
        </p:spPr>
      </p:pic>
      <p:sp>
        <p:nvSpPr>
          <p:cNvPr id="14" name="文本框 13">
            <a:extLst>
              <a:ext uri="{FF2B5EF4-FFF2-40B4-BE49-F238E27FC236}">
                <a16:creationId xmlns:a16="http://schemas.microsoft.com/office/drawing/2014/main" id="{FBAF4D4A-88AC-48B6-20E3-79132EA0D4F2}"/>
              </a:ext>
            </a:extLst>
          </p:cNvPr>
          <p:cNvSpPr>
            <a:spLocks noGrp="1"/>
          </p:cNvSpPr>
          <p:nvPr/>
        </p:nvSpPr>
        <p:spPr>
          <a:xfrm>
            <a:off x="11708903" y="3275493"/>
            <a:ext cx="457200" cy="1754326"/>
          </a:xfrm>
          <a:prstGeom prst="rect">
            <a:avLst/>
          </a:prstGeom>
          <a:noFill/>
        </p:spPr>
        <p:txBody>
          <a:bodyPr wrap="square">
            <a:spAutoFit/>
          </a:bodyPr>
          <a:lstStyle/>
          <a:p>
            <a:r>
              <a:rPr spc="100">
                <a:solidFill>
                  <a:srgbClr val="2A4982"/>
                </a:solidFill>
                <a:latin typeface="华文中宋"/>
                <a:ea typeface="华文中宋"/>
                <a:cs typeface="华文中宋"/>
              </a:rPr>
              <a:t>威廉·费雷尔</a:t>
            </a:r>
          </a:p>
        </p:txBody>
      </p:sp>
      <p:sp>
        <p:nvSpPr>
          <p:cNvPr id="17" name="文本框 16">
            <a:extLst>
              <a:ext uri="{FF2B5EF4-FFF2-40B4-BE49-F238E27FC236}">
                <a16:creationId xmlns:a16="http://schemas.microsoft.com/office/drawing/2014/main" id="{4AE57A3E-E9D8-281F-5DFB-3F826022B320}"/>
              </a:ext>
            </a:extLst>
          </p:cNvPr>
          <p:cNvSpPr>
            <a:spLocks noGrp="1"/>
          </p:cNvSpPr>
          <p:nvPr/>
        </p:nvSpPr>
        <p:spPr>
          <a:xfrm>
            <a:off x="11388903" y="4256722"/>
            <a:ext cx="615553" cy="759212"/>
          </a:xfrm>
          <a:prstGeom prst="rect">
            <a:avLst/>
          </a:prstGeom>
          <a:noFill/>
        </p:spPr>
        <p:txBody>
          <a:bodyPr vert="eaVert" wrap="square">
            <a:spAutoFit/>
          </a:bodyPr>
          <a:lstStyle/>
          <a:p>
            <a:endParaRPr sz="1400" spc="100">
              <a:solidFill>
                <a:srgbClr val="2A4982"/>
              </a:solidFill>
              <a:latin typeface="华文中宋"/>
              <a:ea typeface="华文中宋"/>
              <a:cs typeface="华文中宋"/>
            </a:endParaRPr>
          </a:p>
          <a:p>
            <a:r>
              <a:rPr sz="1400" spc="100">
                <a:solidFill>
                  <a:schemeClr val="tx2">
                    <a:lumMod val="40000"/>
                    <a:lumOff val="60000"/>
                  </a:schemeClr>
                </a:solidFill>
                <a:latin typeface="华文中宋"/>
                <a:ea typeface="华文中宋"/>
                <a:cs typeface="华文中宋"/>
              </a:rPr>
              <a:t>美国</a:t>
            </a:r>
          </a:p>
        </p:txBody>
      </p:sp>
      <p:pic>
        <p:nvPicPr>
          <p:cNvPr id="180" name="图片 22"/>
          <p:cNvPicPr>
            <a:picLocks noChangeAspect="1"/>
          </p:cNvPicPr>
          <p:nvPr/>
        </p:nvPicPr>
        <p:blipFill>
          <a:blip r:embed="rId5"/>
          <a:srcRect/>
          <a:stretch/>
        </p:blipFill>
        <p:spPr>
          <a:xfrm>
            <a:off x="2173193" y="3202889"/>
            <a:ext cx="7000162" cy="3402097"/>
          </a:xfrm>
          <a:prstGeom prst="rect">
            <a:avLst/>
          </a:prstGeom>
        </p:spPr>
      </p:pic>
      <p:sp>
        <p:nvSpPr>
          <p:cNvPr id="30" name="直接连接符 29">
            <a:extLst>
              <a:ext uri="{FF2B5EF4-FFF2-40B4-BE49-F238E27FC236}">
                <a16:creationId xmlns:a16="http://schemas.microsoft.com/office/drawing/2014/main" id="{6F7E5384-63C1-478F-9B5B-C9DD8B18F88A}"/>
              </a:ext>
            </a:extLst>
          </p:cNvPr>
          <p:cNvSpPr>
            <a:spLocks noGrp="1"/>
          </p:cNvSpPr>
          <p:nvPr/>
        </p:nvSpPr>
        <p:spPr>
          <a:xfrm>
            <a:off x="4430486" y="5986739"/>
            <a:ext cx="2481943" cy="16193"/>
          </a:xfrm>
          <a:prstGeom prst="line">
            <a:avLst/>
          </a:prstGeom>
          <a:ln w="381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2" name="文本框 31">
            <a:extLst>
              <a:ext uri="{FF2B5EF4-FFF2-40B4-BE49-F238E27FC236}">
                <a16:creationId xmlns:a16="http://schemas.microsoft.com/office/drawing/2014/main" id="{21E47A54-FD6C-A90F-6954-55E023BF26DE}"/>
              </a:ext>
            </a:extLst>
          </p:cNvPr>
          <p:cNvSpPr>
            <a:spLocks noGrp="1"/>
          </p:cNvSpPr>
          <p:nvPr/>
        </p:nvSpPr>
        <p:spPr>
          <a:xfrm>
            <a:off x="4723049" y="5809985"/>
            <a:ext cx="1926325" cy="369332"/>
          </a:xfrm>
          <a:prstGeom prst="rect">
            <a:avLst/>
          </a:prstGeom>
          <a:noFill/>
        </p:spPr>
        <p:txBody>
          <a:bodyPr wrap="square">
            <a:spAutoFit/>
          </a:bodyPr>
          <a:lstStyle/>
          <a:p>
            <a:r>
              <a:rPr spc="100">
                <a:solidFill>
                  <a:srgbClr val="C00000"/>
                </a:solidFill>
                <a:latin typeface="Times New Roman"/>
                <a:ea typeface="Times New Roman"/>
                <a:cs typeface="Times New Roman"/>
              </a:rPr>
              <a:t>副热带高气压带</a:t>
            </a:r>
            <a:endParaRPr>
              <a:solidFill>
                <a:srgbClr val="C00000"/>
              </a:solidFill>
              <a:latin typeface="Times New Roman"/>
              <a:ea typeface="Times New Roman"/>
              <a:cs typeface="Times New Roman"/>
            </a:endParaRPr>
          </a:p>
        </p:txBody>
      </p:sp>
      <p:cxnSp>
        <p:nvCxnSpPr>
          <p:cNvPr id="183" name="直接箭头连接符 56"/>
          <p:cNvCxnSpPr/>
          <p:nvPr/>
        </p:nvCxnSpPr>
        <p:spPr>
          <a:xfrm flipV="1">
            <a:off x="4126753" y="4483670"/>
            <a:ext cx="384070" cy="1120363"/>
          </a:xfrm>
          <a:prstGeom prst="straightConnector1">
            <a:avLst/>
          </a:prstGeom>
          <a:ln w="762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4" name="直接箭头连接符 62"/>
          <p:cNvCxnSpPr/>
          <p:nvPr/>
        </p:nvCxnSpPr>
        <p:spPr>
          <a:xfrm flipH="1" flipV="1">
            <a:off x="6813320" y="4483670"/>
            <a:ext cx="384070" cy="1120363"/>
          </a:xfrm>
          <a:prstGeom prst="straightConnector1">
            <a:avLst/>
          </a:prstGeom>
          <a:ln w="762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5" name="直接箭头连接符 63"/>
          <p:cNvCxnSpPr/>
          <p:nvPr/>
        </p:nvCxnSpPr>
        <p:spPr>
          <a:xfrm flipV="1">
            <a:off x="5656077" y="4526178"/>
            <a:ext cx="16600" cy="1090222"/>
          </a:xfrm>
          <a:prstGeom prst="straightConnector1">
            <a:avLst/>
          </a:prstGeom>
          <a:ln w="762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直接连接符 32">
            <a:extLst>
              <a:ext uri="{FF2B5EF4-FFF2-40B4-BE49-F238E27FC236}">
                <a16:creationId xmlns:a16="http://schemas.microsoft.com/office/drawing/2014/main" id="{FB884437-D3E3-40ED-98BD-93C274263060}"/>
              </a:ext>
            </a:extLst>
          </p:cNvPr>
          <p:cNvSpPr>
            <a:spLocks noGrp="1"/>
          </p:cNvSpPr>
          <p:nvPr/>
        </p:nvSpPr>
        <p:spPr>
          <a:xfrm>
            <a:off x="5021680" y="2988844"/>
            <a:ext cx="1341910"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4" name="文本框 33">
            <a:extLst>
              <a:ext uri="{FF2B5EF4-FFF2-40B4-BE49-F238E27FC236}">
                <a16:creationId xmlns:a16="http://schemas.microsoft.com/office/drawing/2014/main" id="{55B62114-0FDC-A4D5-F654-1686CAED6788}"/>
              </a:ext>
            </a:extLst>
          </p:cNvPr>
          <p:cNvSpPr>
            <a:spLocks noGrp="1"/>
          </p:cNvSpPr>
          <p:nvPr/>
        </p:nvSpPr>
        <p:spPr>
          <a:xfrm>
            <a:off x="4979950" y="3066479"/>
            <a:ext cx="1341910"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35" name="直接连接符 34">
            <a:extLst>
              <a:ext uri="{FF2B5EF4-FFF2-40B4-BE49-F238E27FC236}">
                <a16:creationId xmlns:a16="http://schemas.microsoft.com/office/drawing/2014/main" id="{2F16B798-84A4-4A2F-A958-55420ABE8972}"/>
              </a:ext>
            </a:extLst>
          </p:cNvPr>
          <p:cNvSpPr>
            <a:spLocks noGrp="1"/>
          </p:cNvSpPr>
          <p:nvPr/>
        </p:nvSpPr>
        <p:spPr>
          <a:xfrm>
            <a:off x="4626429" y="4461898"/>
            <a:ext cx="2122213" cy="0"/>
          </a:xfrm>
          <a:prstGeom prst="line">
            <a:avLst/>
          </a:prstGeom>
          <a:ln w="3175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6" name="文本框 35">
            <a:extLst>
              <a:ext uri="{FF2B5EF4-FFF2-40B4-BE49-F238E27FC236}">
                <a16:creationId xmlns:a16="http://schemas.microsoft.com/office/drawing/2014/main" id="{29D1E468-ACAB-3CA2-73F8-0C7B23D5E2C2}"/>
              </a:ext>
            </a:extLst>
          </p:cNvPr>
          <p:cNvSpPr>
            <a:spLocks noGrp="1"/>
          </p:cNvSpPr>
          <p:nvPr/>
        </p:nvSpPr>
        <p:spPr>
          <a:xfrm>
            <a:off x="4972126" y="4290847"/>
            <a:ext cx="1643483" cy="369332"/>
          </a:xfrm>
          <a:prstGeom prst="rect">
            <a:avLst/>
          </a:prstGeom>
          <a:noFill/>
        </p:spPr>
        <p:txBody>
          <a:bodyPr wrap="square">
            <a:spAutoFit/>
          </a:bodyPr>
          <a:lstStyle/>
          <a:p>
            <a:r>
              <a:rPr spc="100">
                <a:solidFill>
                  <a:schemeClr val="accent2">
                    <a:lumMod val="75000"/>
                  </a:schemeClr>
                </a:solidFill>
                <a:latin typeface="Times New Roman"/>
                <a:ea typeface="Times New Roman"/>
                <a:cs typeface="Times New Roman"/>
              </a:rPr>
              <a:t>盛行西风带</a:t>
            </a:r>
            <a:endParaRPr>
              <a:solidFill>
                <a:schemeClr val="accent2">
                  <a:lumMod val="75000"/>
                </a:schemeClr>
              </a:solidFill>
              <a:latin typeface="Times New Roman"/>
              <a:ea typeface="Times New Roman"/>
              <a:cs typeface="Times New Roman"/>
            </a:endParaRPr>
          </a:p>
        </p:txBody>
      </p:sp>
      <p:sp>
        <p:nvSpPr>
          <p:cNvPr id="43" name="直接连接符 42">
            <a:extLst>
              <a:ext uri="{FF2B5EF4-FFF2-40B4-BE49-F238E27FC236}">
                <a16:creationId xmlns:a16="http://schemas.microsoft.com/office/drawing/2014/main" id="{C60CABD4-C722-40B5-876D-70FC2CB153F3}"/>
              </a:ext>
            </a:extLst>
          </p:cNvPr>
          <p:cNvSpPr>
            <a:spLocks noGrp="1"/>
          </p:cNvSpPr>
          <p:nvPr/>
        </p:nvSpPr>
        <p:spPr>
          <a:xfrm>
            <a:off x="4800602" y="3923473"/>
            <a:ext cx="1848772"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44" name="文本框 43">
            <a:extLst>
              <a:ext uri="{FF2B5EF4-FFF2-40B4-BE49-F238E27FC236}">
                <a16:creationId xmlns:a16="http://schemas.microsoft.com/office/drawing/2014/main" id="{68C4D361-D0B2-A440-5B39-2DCF3193E693}"/>
              </a:ext>
            </a:extLst>
          </p:cNvPr>
          <p:cNvSpPr>
            <a:spLocks noGrp="1"/>
          </p:cNvSpPr>
          <p:nvPr/>
        </p:nvSpPr>
        <p:spPr>
          <a:xfrm>
            <a:off x="4886333" y="3746056"/>
            <a:ext cx="1719498" cy="338554"/>
          </a:xfrm>
          <a:prstGeom prst="rect">
            <a:avLst/>
          </a:prstGeom>
          <a:noFill/>
        </p:spPr>
        <p:txBody>
          <a:bodyPr wrap="square">
            <a:spAutoFit/>
          </a:bodyPr>
          <a:lstStyle/>
          <a:p>
            <a:r>
              <a:rPr sz="1600" spc="100">
                <a:solidFill>
                  <a:schemeClr val="accent2">
                    <a:lumMod val="75000"/>
                  </a:schemeClr>
                </a:solidFill>
                <a:latin typeface="Times New Roman"/>
                <a:ea typeface="Times New Roman"/>
                <a:cs typeface="Times New Roman"/>
              </a:rPr>
              <a:t>副极地低气压带</a:t>
            </a:r>
            <a:endParaRPr sz="1600">
              <a:solidFill>
                <a:schemeClr val="accent2">
                  <a:lumMod val="75000"/>
                </a:schemeClr>
              </a:solidFill>
              <a:latin typeface="Times New Roman"/>
              <a:ea typeface="Times New Roman"/>
              <a:cs typeface="Times New Roman"/>
            </a:endParaRPr>
          </a:p>
        </p:txBody>
      </p:sp>
      <p:cxnSp>
        <p:nvCxnSpPr>
          <p:cNvPr id="192" name="直接箭头连接符 83"/>
          <p:cNvCxnSpPr/>
          <p:nvPr/>
        </p:nvCxnSpPr>
        <p:spPr>
          <a:xfrm>
            <a:off x="5606769" y="3363370"/>
            <a:ext cx="0" cy="209557"/>
          </a:xfrm>
          <a:prstGeom prst="straightConnector1">
            <a:avLst/>
          </a:prstGeom>
          <a:ln w="38100">
            <a:solidFill>
              <a:schemeClr val="bg1"/>
            </a:solidFill>
            <a:prstDash val="sysDash"/>
            <a:tailEnd type="triangle" w="sm" len="sm"/>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9" name="文本框 88">
            <a:extLst>
              <a:ext uri="{FF2B5EF4-FFF2-40B4-BE49-F238E27FC236}">
                <a16:creationId xmlns:a16="http://schemas.microsoft.com/office/drawing/2014/main" id="{BD816C50-8220-3461-5990-35E91BC62DDD}"/>
              </a:ext>
            </a:extLst>
          </p:cNvPr>
          <p:cNvSpPr>
            <a:spLocks noGrp="1"/>
          </p:cNvSpPr>
          <p:nvPr/>
        </p:nvSpPr>
        <p:spPr>
          <a:xfrm>
            <a:off x="5621420" y="3285760"/>
            <a:ext cx="364202" cy="369332"/>
          </a:xfrm>
          <a:prstGeom prst="rect">
            <a:avLst/>
          </a:prstGeom>
          <a:noFill/>
        </p:spPr>
        <p:txBody>
          <a:bodyPr wrap="none">
            <a:spAutoFit/>
          </a:bodyPr>
          <a:lstStyle/>
          <a:p>
            <a:r>
              <a:rPr b="1">
                <a:solidFill>
                  <a:schemeClr val="bg1"/>
                </a:solidFill>
                <a:latin typeface="Times New Roman"/>
                <a:ea typeface="Times New Roman"/>
                <a:cs typeface="Times New Roman"/>
              </a:rPr>
              <a:t>G</a:t>
            </a:r>
          </a:p>
        </p:txBody>
      </p:sp>
      <p:sp>
        <p:nvSpPr>
          <p:cNvPr id="49" name="直接连接符 48">
            <a:extLst>
              <a:ext uri="{FF2B5EF4-FFF2-40B4-BE49-F238E27FC236}">
                <a16:creationId xmlns:a16="http://schemas.microsoft.com/office/drawing/2014/main" id="{D0B882EE-E4CE-4B9F-B010-CF660E471A2F}"/>
              </a:ext>
            </a:extLst>
          </p:cNvPr>
          <p:cNvSpPr>
            <a:spLocks noGrp="1"/>
          </p:cNvSpPr>
          <p:nvPr/>
        </p:nvSpPr>
        <p:spPr>
          <a:xfrm>
            <a:off x="5043452" y="3484816"/>
            <a:ext cx="1204950"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0" name="文本框 49">
            <a:extLst>
              <a:ext uri="{FF2B5EF4-FFF2-40B4-BE49-F238E27FC236}">
                <a16:creationId xmlns:a16="http://schemas.microsoft.com/office/drawing/2014/main" id="{3BA2712F-29D3-3BA5-9563-A683D5A96283}"/>
              </a:ext>
            </a:extLst>
          </p:cNvPr>
          <p:cNvSpPr>
            <a:spLocks noGrp="1"/>
          </p:cNvSpPr>
          <p:nvPr/>
        </p:nvSpPr>
        <p:spPr>
          <a:xfrm>
            <a:off x="5060533" y="3315538"/>
            <a:ext cx="1577989" cy="425635"/>
          </a:xfrm>
          <a:prstGeom prst="rect">
            <a:avLst/>
          </a:prstGeom>
          <a:noFill/>
        </p:spPr>
        <p:txBody>
          <a:bodyPr wrap="square">
            <a:spAutoFit/>
          </a:bodyPr>
          <a:lstStyle/>
          <a:p>
            <a:r>
              <a:rPr sz="1400" spc="100">
                <a:solidFill>
                  <a:srgbClr val="2A4982"/>
                </a:solidFill>
                <a:latin typeface="Times New Roman"/>
                <a:ea typeface="Times New Roman"/>
                <a:cs typeface="Times New Roman"/>
              </a:rPr>
              <a:t>极地东风带</a:t>
            </a:r>
            <a:endParaRPr sz="1400">
              <a:solidFill>
                <a:srgbClr val="2A4982"/>
              </a:solidFill>
              <a:latin typeface="Times New Roman"/>
              <a:ea typeface="Times New Roman"/>
              <a:cs typeface="Times New Roman"/>
            </a:endParaRPr>
          </a:p>
        </p:txBody>
      </p:sp>
      <p:sp>
        <p:nvSpPr>
          <p:cNvPr id="12" name="箭头: 五边形 11">
            <a:extLst>
              <a:ext uri="{FF2B5EF4-FFF2-40B4-BE49-F238E27FC236}">
                <a16:creationId xmlns:a16="http://schemas.microsoft.com/office/drawing/2014/main" id="{CBE5599C-CDF6-FA28-CC36-CE5E61A9C4EA}"/>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21" name="箭头: 五边形 20">
            <a:extLst>
              <a:ext uri="{FF2B5EF4-FFF2-40B4-BE49-F238E27FC236}">
                <a16:creationId xmlns:a16="http://schemas.microsoft.com/office/drawing/2014/main" id="{D8341174-3327-F47E-D170-CB4FA94C421D}"/>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5" name="箭头: 五边形 24">
            <a:extLst>
              <a:ext uri="{FF2B5EF4-FFF2-40B4-BE49-F238E27FC236}">
                <a16:creationId xmlns:a16="http://schemas.microsoft.com/office/drawing/2014/main" id="{03087416-6AFE-9075-73DA-1E7603798F26}"/>
              </a:ext>
            </a:extLst>
          </p:cNvPr>
          <p:cNvSpPr>
            <a:spLocks noGrp="1"/>
          </p:cNvSpPr>
          <p:nvPr/>
        </p:nvSpPr>
        <p:spPr>
          <a:xfrm>
            <a:off x="0" y="388692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6" name="箭头: 五边形 25">
            <a:extLst>
              <a:ext uri="{FF2B5EF4-FFF2-40B4-BE49-F238E27FC236}">
                <a16:creationId xmlns:a16="http://schemas.microsoft.com/office/drawing/2014/main" id="{4B6163E4-4B3E-AA4F-4DB7-6C677BE351DA}"/>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7" name="文本框 26">
            <a:extLst>
              <a:ext uri="{FF2B5EF4-FFF2-40B4-BE49-F238E27FC236}">
                <a16:creationId xmlns:a16="http://schemas.microsoft.com/office/drawing/2014/main" id="{AC8E6728-7C39-A8DC-0C33-C9B983DF621E}"/>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37" name="文本框 36">
            <a:extLst>
              <a:ext uri="{FF2B5EF4-FFF2-40B4-BE49-F238E27FC236}">
                <a16:creationId xmlns:a16="http://schemas.microsoft.com/office/drawing/2014/main" id="{38B02D2A-CDB9-6900-6491-8BCFE1E6E84B}"/>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38" name="文本框 37">
            <a:extLst>
              <a:ext uri="{FF2B5EF4-FFF2-40B4-BE49-F238E27FC236}">
                <a16:creationId xmlns:a16="http://schemas.microsoft.com/office/drawing/2014/main" id="{DC0E9D63-3090-C43E-2D18-32EACDD746DD}"/>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45" name="文本框 44">
            <a:extLst>
              <a:ext uri="{FF2B5EF4-FFF2-40B4-BE49-F238E27FC236}">
                <a16:creationId xmlns:a16="http://schemas.microsoft.com/office/drawing/2014/main" id="{4B473E9D-3079-2D6B-51E9-591342B2728C}"/>
              </a:ext>
            </a:extLst>
          </p:cNvPr>
          <p:cNvSpPr>
            <a:spLocks noGrp="1"/>
          </p:cNvSpPr>
          <p:nvPr/>
        </p:nvSpPr>
        <p:spPr>
          <a:xfrm>
            <a:off x="103007" y="3961653"/>
            <a:ext cx="1659429" cy="461665"/>
          </a:xfrm>
          <a:prstGeom prst="rect">
            <a:avLst/>
          </a:prstGeom>
          <a:noFill/>
        </p:spPr>
        <p:txBody>
          <a:bodyPr wrap="none">
            <a:spAutoFit/>
          </a:bodyPr>
          <a:lstStyle/>
          <a:p>
            <a:r>
              <a:rPr sz="2400" spc="100">
                <a:solidFill>
                  <a:srgbClr val="2A4982"/>
                </a:solidFill>
                <a:latin typeface="华文中宋"/>
                <a:ea typeface="华文中宋"/>
                <a:cs typeface="华文中宋"/>
              </a:rPr>
              <a:t>问题探究</a:t>
            </a:r>
            <a:r>
              <a:rPr sz="1400" spc="100">
                <a:solidFill>
                  <a:srgbClr val="2A4982"/>
                </a:solidFill>
                <a:latin typeface="华文中宋"/>
                <a:ea typeface="华文中宋"/>
                <a:cs typeface="华文中宋"/>
              </a:rPr>
              <a:t>②</a:t>
            </a:r>
            <a:endParaRPr sz="2400" spc="100">
              <a:solidFill>
                <a:srgbClr val="2A4982"/>
              </a:solidFill>
              <a:latin typeface="华文中宋"/>
              <a:ea typeface="华文中宋"/>
              <a:cs typeface="华文中宋"/>
            </a:endParaRPr>
          </a:p>
        </p:txBody>
      </p:sp>
      <p:sp>
        <p:nvSpPr>
          <p:cNvPr id="67" name="文本框 66">
            <a:extLst>
              <a:ext uri="{FF2B5EF4-FFF2-40B4-BE49-F238E27FC236}">
                <a16:creationId xmlns:a16="http://schemas.microsoft.com/office/drawing/2014/main" id="{0ECE8643-77DD-3B1B-FD5D-ED209CF12545}"/>
              </a:ext>
            </a:extLst>
          </p:cNvPr>
          <p:cNvSpPr>
            <a:spLocks noGrp="1"/>
          </p:cNvSpPr>
          <p:nvPr/>
        </p:nvSpPr>
        <p:spPr>
          <a:xfrm>
            <a:off x="5018316" y="4846555"/>
            <a:ext cx="543739" cy="646331"/>
          </a:xfrm>
          <a:prstGeom prst="rect">
            <a:avLst/>
          </a:prstGeom>
          <a:noFill/>
        </p:spPr>
        <p:txBody>
          <a:bodyPr wrap="none">
            <a:spAutoFit/>
          </a:bodyPr>
          <a:lstStyle/>
          <a:p>
            <a:r>
              <a:rPr sz="3600" b="1">
                <a:solidFill>
                  <a:srgbClr val="FF0000"/>
                </a:solidFill>
                <a:latin typeface="Times New Roman"/>
                <a:ea typeface="Times New Roman"/>
                <a:cs typeface="Times New Roman"/>
              </a:rPr>
              <a:t>G</a:t>
            </a:r>
          </a:p>
        </p:txBody>
      </p:sp>
      <p:cxnSp>
        <p:nvCxnSpPr>
          <p:cNvPr id="205" name="直接箭头连接符 67"/>
          <p:cNvCxnSpPr/>
          <p:nvPr/>
        </p:nvCxnSpPr>
        <p:spPr>
          <a:xfrm flipH="1">
            <a:off x="3756804" y="5986739"/>
            <a:ext cx="270189" cy="585284"/>
          </a:xfrm>
          <a:prstGeom prst="straightConnector1">
            <a:avLst/>
          </a:prstGeom>
          <a:ln w="762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6" name="直接箭头连接符 70"/>
          <p:cNvCxnSpPr/>
          <p:nvPr/>
        </p:nvCxnSpPr>
        <p:spPr>
          <a:xfrm>
            <a:off x="7369032" y="6002932"/>
            <a:ext cx="251572" cy="581088"/>
          </a:xfrm>
          <a:prstGeom prst="straightConnector1">
            <a:avLst/>
          </a:prstGeom>
          <a:ln w="762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7" name="直接箭头连接符 71"/>
          <p:cNvCxnSpPr/>
          <p:nvPr/>
        </p:nvCxnSpPr>
        <p:spPr>
          <a:xfrm>
            <a:off x="5650905" y="6195086"/>
            <a:ext cx="597" cy="432478"/>
          </a:xfrm>
          <a:prstGeom prst="straightConnector1">
            <a:avLst/>
          </a:prstGeom>
          <a:ln w="76200">
            <a:solidFill>
              <a:srgbClr val="FF0000"/>
            </a:solidFill>
            <a:prstDash val="sysDash"/>
            <a:tailEnd type="triangle" w="sm" len="sm"/>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DA2BD9DC-4C6A-FF09-8F0A-2A65783ECF53}"/>
              </a:ext>
            </a:extLst>
          </p:cNvPr>
          <p:cNvSpPr>
            <a:spLocks noGrp="1"/>
          </p:cNvSpPr>
          <p:nvPr/>
        </p:nvSpPr>
        <p:spPr>
          <a:xfrm>
            <a:off x="3746770" y="6445436"/>
            <a:ext cx="4208250" cy="468270"/>
          </a:xfrm>
          <a:prstGeom prst="rect">
            <a:avLst/>
          </a:prstGeom>
          <a:noFill/>
        </p:spPr>
        <p:txBody>
          <a:bodyPr wrap="square">
            <a:spAutoFit/>
          </a:bodyPr>
          <a:lstStyle/>
          <a:p>
            <a:pPr algn="ctr">
              <a:lnSpc>
                <a:spcPct val="150000"/>
              </a:lnSpc>
              <a:buNone/>
            </a:pPr>
            <a:r>
              <a:rPr sz="1600" spc="100">
                <a:solidFill>
                  <a:srgbClr val="2A4982"/>
                </a:solidFill>
                <a:latin typeface="华文楷体"/>
                <a:ea typeface="华文楷体"/>
                <a:cs typeface="华文楷体"/>
              </a:rPr>
              <a:t>图5 中纬环流圈又称费雷尔环流（北半球</a:t>
            </a:r>
            <a:r>
              <a:rPr spc="100">
                <a:solidFill>
                  <a:srgbClr val="2A4982"/>
                </a:solidFill>
                <a:latin typeface="华文楷体"/>
                <a:ea typeface="华文楷体"/>
                <a:cs typeface="华文楷体"/>
              </a:rPr>
              <a:t>）</a:t>
            </a:r>
          </a:p>
        </p:txBody>
      </p:sp>
      <p:cxnSp>
        <p:nvCxnSpPr>
          <p:cNvPr id="209" name="直接箭头连接符 104"/>
          <p:cNvCxnSpPr/>
          <p:nvPr/>
        </p:nvCxnSpPr>
        <p:spPr>
          <a:xfrm flipH="1" flipV="1">
            <a:off x="3694254" y="3096295"/>
            <a:ext cx="547799" cy="537542"/>
          </a:xfrm>
          <a:prstGeom prst="straightConnector1">
            <a:avLst/>
          </a:prstGeom>
          <a:ln w="76200">
            <a:solidFill>
              <a:srgbClr val="C0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9" name="文本框 108">
            <a:extLst>
              <a:ext uri="{FF2B5EF4-FFF2-40B4-BE49-F238E27FC236}">
                <a16:creationId xmlns:a16="http://schemas.microsoft.com/office/drawing/2014/main" id="{4018D661-1364-736A-E711-04B521AC158F}"/>
              </a:ext>
            </a:extLst>
          </p:cNvPr>
          <p:cNvSpPr>
            <a:spLocks noGrp="1"/>
          </p:cNvSpPr>
          <p:nvPr/>
        </p:nvSpPr>
        <p:spPr>
          <a:xfrm>
            <a:off x="2360872" y="1545534"/>
            <a:ext cx="2616638"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气流从高压带流出</a:t>
            </a:r>
          </a:p>
        </p:txBody>
      </p:sp>
      <p:sp>
        <p:nvSpPr>
          <p:cNvPr id="110" name="文本框 109">
            <a:extLst>
              <a:ext uri="{FF2B5EF4-FFF2-40B4-BE49-F238E27FC236}">
                <a16:creationId xmlns:a16="http://schemas.microsoft.com/office/drawing/2014/main" id="{50013AE4-3396-4A61-F53C-29254F6A1470}"/>
              </a:ext>
            </a:extLst>
          </p:cNvPr>
          <p:cNvSpPr>
            <a:spLocks noGrp="1"/>
          </p:cNvSpPr>
          <p:nvPr/>
        </p:nvSpPr>
        <p:spPr>
          <a:xfrm>
            <a:off x="5310615" y="1545534"/>
            <a:ext cx="6010554"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Times New Roman"/>
                <a:ea typeface="Times New Roman"/>
                <a:cs typeface="Times New Roman"/>
              </a:rPr>
              <a:t>60°N</a:t>
            </a:r>
            <a:r>
              <a:rPr sz="2000" spc="100">
                <a:solidFill>
                  <a:schemeClr val="accent1">
                    <a:lumMod val="75000"/>
                  </a:schemeClr>
                </a:solidFill>
                <a:latin typeface="华文中宋"/>
                <a:ea typeface="华文中宋"/>
                <a:cs typeface="华文中宋"/>
              </a:rPr>
              <a:t>附近</a:t>
            </a:r>
            <a:r>
              <a:rPr sz="2000" spc="100">
                <a:solidFill>
                  <a:srgbClr val="C00000"/>
                </a:solidFill>
                <a:latin typeface="华文中宋"/>
                <a:ea typeface="华文中宋"/>
                <a:cs typeface="华文中宋"/>
              </a:rPr>
              <a:t>南北气流交汇</a:t>
            </a:r>
            <a:r>
              <a:rPr sz="2000" spc="100">
                <a:solidFill>
                  <a:schemeClr val="accent1">
                    <a:lumMod val="75000"/>
                  </a:schemeClr>
                </a:solidFill>
                <a:latin typeface="华文中宋"/>
                <a:ea typeface="华文中宋"/>
                <a:cs typeface="华文中宋"/>
              </a:rPr>
              <a:t>形成锋面，暖气团</a:t>
            </a:r>
            <a:r>
              <a:rPr sz="2000" spc="100">
                <a:solidFill>
                  <a:srgbClr val="C00000"/>
                </a:solidFill>
                <a:latin typeface="华文中宋"/>
                <a:ea typeface="华文中宋"/>
                <a:cs typeface="华文中宋"/>
              </a:rPr>
              <a:t>抬升</a:t>
            </a:r>
          </a:p>
        </p:txBody>
      </p:sp>
      <p:sp>
        <p:nvSpPr>
          <p:cNvPr id="111" name="文本框 110">
            <a:extLst>
              <a:ext uri="{FF2B5EF4-FFF2-40B4-BE49-F238E27FC236}">
                <a16:creationId xmlns:a16="http://schemas.microsoft.com/office/drawing/2014/main" id="{91380B7D-BE70-326D-A70E-2ED4CBEA302F}"/>
              </a:ext>
            </a:extLst>
          </p:cNvPr>
          <p:cNvSpPr>
            <a:spLocks noGrp="1"/>
          </p:cNvSpPr>
          <p:nvPr/>
        </p:nvSpPr>
        <p:spPr>
          <a:xfrm>
            <a:off x="2893099" y="2247132"/>
            <a:ext cx="7100792" cy="499304"/>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Times New Roman"/>
                <a:ea typeface="Times New Roman"/>
                <a:cs typeface="Times New Roman"/>
              </a:rPr>
              <a:t>60°N</a:t>
            </a:r>
            <a:r>
              <a:rPr sz="2000" spc="100">
                <a:solidFill>
                  <a:schemeClr val="accent1">
                    <a:lumMod val="75000"/>
                  </a:schemeClr>
                </a:solidFill>
                <a:latin typeface="华文中宋"/>
                <a:ea typeface="华文中宋"/>
                <a:cs typeface="华文中宋"/>
              </a:rPr>
              <a:t>附近近地面形成低压带，高空气流流向副热带与极地</a:t>
            </a:r>
          </a:p>
        </p:txBody>
      </p:sp>
      <p:sp>
        <p:nvSpPr>
          <p:cNvPr id="114" name="半闭框 113">
            <a:extLst>
              <a:ext uri="{FF2B5EF4-FFF2-40B4-BE49-F238E27FC236}">
                <a16:creationId xmlns:a16="http://schemas.microsoft.com/office/drawing/2014/main" id="{33B71045-5462-D0E3-489A-E270F31595BB}"/>
              </a:ext>
            </a:extLst>
          </p:cNvPr>
          <p:cNvSpPr>
            <a:spLocks noGrp="1"/>
          </p:cNvSpPr>
          <p:nvPr/>
        </p:nvSpPr>
        <p:spPr>
          <a:xfrm rot="18887876">
            <a:off x="4631778" y="1748736"/>
            <a:ext cx="236359" cy="236359"/>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15" name="半闭框 114">
            <a:extLst>
              <a:ext uri="{FF2B5EF4-FFF2-40B4-BE49-F238E27FC236}">
                <a16:creationId xmlns:a16="http://schemas.microsoft.com/office/drawing/2014/main" id="{095D9768-D0D6-094D-94EB-432FF95FE2B6}"/>
              </a:ext>
            </a:extLst>
          </p:cNvPr>
          <p:cNvSpPr>
            <a:spLocks noGrp="1"/>
          </p:cNvSpPr>
          <p:nvPr/>
        </p:nvSpPr>
        <p:spPr>
          <a:xfrm rot="18887876">
            <a:off x="4868414" y="1758875"/>
            <a:ext cx="236359" cy="236359"/>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18" name="半闭框 117">
            <a:extLst>
              <a:ext uri="{FF2B5EF4-FFF2-40B4-BE49-F238E27FC236}">
                <a16:creationId xmlns:a16="http://schemas.microsoft.com/office/drawing/2014/main" id="{9419C572-9D90-3D41-6807-275DB15382CF}"/>
              </a:ext>
            </a:extLst>
          </p:cNvPr>
          <p:cNvSpPr>
            <a:spLocks noGrp="1"/>
          </p:cNvSpPr>
          <p:nvPr/>
        </p:nvSpPr>
        <p:spPr>
          <a:xfrm rot="18887876">
            <a:off x="2281561" y="2423993"/>
            <a:ext cx="216648" cy="216649"/>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19" name="半闭框 118">
            <a:extLst>
              <a:ext uri="{FF2B5EF4-FFF2-40B4-BE49-F238E27FC236}">
                <a16:creationId xmlns:a16="http://schemas.microsoft.com/office/drawing/2014/main" id="{711EBD66-B782-D353-FCDB-20BD5F86527D}"/>
              </a:ext>
            </a:extLst>
          </p:cNvPr>
          <p:cNvSpPr>
            <a:spLocks noGrp="1"/>
          </p:cNvSpPr>
          <p:nvPr/>
        </p:nvSpPr>
        <p:spPr>
          <a:xfrm rot="18887876">
            <a:off x="2498463" y="2433287"/>
            <a:ext cx="216648" cy="216649"/>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3" name="矩形 2">
            <a:extLst>
              <a:ext uri="{FF2B5EF4-FFF2-40B4-BE49-F238E27FC236}">
                <a16:creationId xmlns:a16="http://schemas.microsoft.com/office/drawing/2014/main" id="{DD89E1E5-99DD-CF47-5D5F-3388D7BCB5AA}"/>
              </a:ext>
            </a:extLst>
          </p:cNvPr>
          <p:cNvSpPr>
            <a:spLocks noGrp="1"/>
          </p:cNvSpPr>
          <p:nvPr/>
        </p:nvSpPr>
        <p:spPr>
          <a:xfrm>
            <a:off x="2360871" y="1626527"/>
            <a:ext cx="2301702" cy="428948"/>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 name="矩形 5">
            <a:extLst>
              <a:ext uri="{FF2B5EF4-FFF2-40B4-BE49-F238E27FC236}">
                <a16:creationId xmlns:a16="http://schemas.microsoft.com/office/drawing/2014/main" id="{9BB6D295-B048-7E9B-5AC7-A160EDEF7621}"/>
              </a:ext>
            </a:extLst>
          </p:cNvPr>
          <p:cNvSpPr>
            <a:spLocks noGrp="1"/>
          </p:cNvSpPr>
          <p:nvPr/>
        </p:nvSpPr>
        <p:spPr>
          <a:xfrm>
            <a:off x="5227726" y="1644570"/>
            <a:ext cx="5844723" cy="428948"/>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矩形 6">
            <a:extLst>
              <a:ext uri="{FF2B5EF4-FFF2-40B4-BE49-F238E27FC236}">
                <a16:creationId xmlns:a16="http://schemas.microsoft.com/office/drawing/2014/main" id="{7CE7A60B-A393-E813-49D1-C9A740A5E9FE}"/>
              </a:ext>
            </a:extLst>
          </p:cNvPr>
          <p:cNvSpPr>
            <a:spLocks noGrp="1"/>
          </p:cNvSpPr>
          <p:nvPr/>
        </p:nvSpPr>
        <p:spPr>
          <a:xfrm>
            <a:off x="2893099" y="2321284"/>
            <a:ext cx="7100792" cy="428948"/>
          </a:xfrm>
          <a:prstGeom prst="rect">
            <a:avLst/>
          </a:prstGeom>
          <a:noFill/>
          <a:ln>
            <a:solidFill>
              <a:schemeClr val="accent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文本框 4">
            <a:extLst>
              <a:ext uri="{FF2B5EF4-FFF2-40B4-BE49-F238E27FC236}">
                <a16:creationId xmlns:a16="http://schemas.microsoft.com/office/drawing/2014/main" id="{4B1F20C1-3BD5-5C18-F098-6F33F39F155C}"/>
              </a:ext>
            </a:extLst>
          </p:cNvPr>
          <p:cNvSpPr>
            <a:spLocks noGrp="1"/>
          </p:cNvSpPr>
          <p:nvPr/>
        </p:nvSpPr>
        <p:spPr>
          <a:xfrm>
            <a:off x="4052420" y="2981821"/>
            <a:ext cx="729817" cy="418063"/>
          </a:xfrm>
          <a:prstGeom prst="rect">
            <a:avLst/>
          </a:prstGeom>
          <a:noFill/>
        </p:spPr>
        <p:txBody>
          <a:bodyPr wrap="square">
            <a:spAutoFit/>
          </a:bodyPr>
          <a:lstStyle/>
          <a:p>
            <a:pPr algn="just">
              <a:lnSpc>
                <a:spcPct val="150000"/>
              </a:lnSpc>
              <a:buNone/>
            </a:pPr>
            <a:r>
              <a:rPr sz="1600" spc="100">
                <a:solidFill>
                  <a:schemeClr val="accent1">
                    <a:lumMod val="75000"/>
                  </a:schemeClr>
                </a:solidFill>
                <a:latin typeface="华文中宋"/>
                <a:ea typeface="华文中宋"/>
                <a:cs typeface="华文中宋"/>
              </a:rPr>
              <a:t>极锋</a:t>
            </a:r>
          </a:p>
        </p:txBody>
      </p:sp>
      <p:sp>
        <p:nvSpPr>
          <p:cNvPr id="8" name="文本框 7">
            <a:extLst>
              <a:ext uri="{FF2B5EF4-FFF2-40B4-BE49-F238E27FC236}">
                <a16:creationId xmlns:a16="http://schemas.microsoft.com/office/drawing/2014/main" id="{92426B58-6588-942D-9047-B135110B126D}"/>
              </a:ext>
            </a:extLst>
          </p:cNvPr>
          <p:cNvSpPr>
            <a:spLocks noGrp="1"/>
          </p:cNvSpPr>
          <p:nvPr/>
        </p:nvSpPr>
        <p:spPr>
          <a:xfrm>
            <a:off x="2268968" y="930463"/>
            <a:ext cx="9408608" cy="499496"/>
          </a:xfrm>
          <a:prstGeom prst="rect">
            <a:avLst/>
          </a:prstGeom>
          <a:noFill/>
        </p:spPr>
        <p:txBody>
          <a:bodyPr wrap="square">
            <a:spAutoFit/>
          </a:bodyPr>
          <a:lstStyle/>
          <a:p>
            <a:pPr algn="just">
              <a:lnSpc>
                <a:spcPct val="150000"/>
              </a:lnSpc>
              <a:buNone/>
            </a:pPr>
            <a:r>
              <a:rPr sz="2000" spc="100">
                <a:solidFill>
                  <a:schemeClr val="accent1">
                    <a:lumMod val="75000"/>
                  </a:schemeClr>
                </a:solidFill>
                <a:latin typeface="华文中宋"/>
                <a:ea typeface="华文中宋"/>
                <a:cs typeface="华文中宋"/>
              </a:rPr>
              <a:t>19世纪中期，费雷尔应用地球物理方法，解释了中纬环流圈的形成过程——</a:t>
            </a:r>
          </a:p>
        </p:txBody>
      </p:sp>
    </p:spTree>
    <p:extLst>
      <p:ext uri="{BB962C8B-B14F-4D97-AF65-F5344CB8AC3E}">
        <p14:creationId xmlns:p14="http://schemas.microsoft.com/office/powerpoint/2010/main" val="635011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53A00302-ED5B-4A1C-A851-FE8977F24DD1}"/>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122"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691727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阶段性成熟：高纬环流圈的证实与三圈环流模型</a:t>
            </a:r>
          </a:p>
        </p:txBody>
      </p:sp>
      <p:pic>
        <p:nvPicPr>
          <p:cNvPr id="124" name="图片 20"/>
          <p:cNvPicPr>
            <a:picLocks noChangeAspect="1"/>
          </p:cNvPicPr>
          <p:nvPr/>
        </p:nvPicPr>
        <p:blipFill>
          <a:blip r:embed="rId4"/>
          <a:srcRect/>
          <a:stretch/>
        </p:blipFill>
        <p:spPr>
          <a:xfrm>
            <a:off x="7374687" y="1069143"/>
            <a:ext cx="4736495" cy="1672574"/>
          </a:xfrm>
          <a:prstGeom prst="rect">
            <a:avLst/>
          </a:prstGeom>
        </p:spPr>
      </p:pic>
      <p:pic>
        <p:nvPicPr>
          <p:cNvPr id="125" name="图片 21"/>
          <p:cNvPicPr>
            <a:picLocks noChangeAspect="1"/>
          </p:cNvPicPr>
          <p:nvPr/>
        </p:nvPicPr>
        <p:blipFill>
          <a:blip r:embed="rId5"/>
          <a:srcRect/>
          <a:stretch/>
        </p:blipFill>
        <p:spPr>
          <a:xfrm>
            <a:off x="7374687" y="1069143"/>
            <a:ext cx="4736495" cy="1672573"/>
          </a:xfrm>
          <a:prstGeom prst="rect">
            <a:avLst/>
          </a:prstGeom>
          <a:ln w="12700">
            <a:solidFill>
              <a:schemeClr val="bg1"/>
            </a:solidFill>
          </a:ln>
        </p:spPr>
      </p:pic>
      <p:sp>
        <p:nvSpPr>
          <p:cNvPr id="25" name="文本框 24">
            <a:extLst>
              <a:ext uri="{FF2B5EF4-FFF2-40B4-BE49-F238E27FC236}">
                <a16:creationId xmlns:a16="http://schemas.microsoft.com/office/drawing/2014/main" id="{0B92DEFE-5F64-8EF0-501C-05FAF0346213}"/>
              </a:ext>
            </a:extLst>
          </p:cNvPr>
          <p:cNvSpPr>
            <a:spLocks noGrp="1"/>
          </p:cNvSpPr>
          <p:nvPr/>
        </p:nvSpPr>
        <p:spPr>
          <a:xfrm>
            <a:off x="2340988" y="1019219"/>
            <a:ext cx="5547772" cy="1930465"/>
          </a:xfrm>
          <a:prstGeom prst="rect">
            <a:avLst/>
          </a:prstGeom>
          <a:noFill/>
        </p:spPr>
        <p:txBody>
          <a:bodyPr wrap="square">
            <a:spAutoFit/>
          </a:bodyPr>
          <a:lstStyle/>
          <a:p>
            <a:pPr>
              <a:lnSpc>
                <a:spcPct val="150000"/>
              </a:lnSpc>
              <a:buNone/>
            </a:pPr>
            <a:r>
              <a:rPr sz="2000" spc="100">
                <a:solidFill>
                  <a:schemeClr val="accent1">
                    <a:lumMod val="75000"/>
                  </a:schemeClr>
                </a:solidFill>
                <a:latin typeface="Times New Roman"/>
                <a:ea typeface="Times New Roman"/>
                <a:cs typeface="Times New Roman"/>
              </a:rPr>
              <a:t>南北纬60°附近高空气流流向</a:t>
            </a:r>
            <a:r>
              <a:rPr sz="2000" spc="100">
                <a:solidFill>
                  <a:srgbClr val="C00000"/>
                </a:solidFill>
                <a:latin typeface="Times New Roman"/>
                <a:ea typeface="Times New Roman"/>
                <a:cs typeface="Times New Roman"/>
              </a:rPr>
              <a:t>副热带</a:t>
            </a:r>
            <a:r>
              <a:rPr sz="2000" spc="100">
                <a:solidFill>
                  <a:schemeClr val="accent1">
                    <a:lumMod val="75000"/>
                  </a:schemeClr>
                </a:solidFill>
                <a:latin typeface="Times New Roman"/>
                <a:ea typeface="Times New Roman"/>
                <a:cs typeface="Times New Roman"/>
              </a:rPr>
              <a:t>和</a:t>
            </a:r>
            <a:r>
              <a:rPr sz="2000" spc="100">
                <a:solidFill>
                  <a:schemeClr val="accent1">
                    <a:lumMod val="50000"/>
                  </a:schemeClr>
                </a:solidFill>
                <a:latin typeface="Times New Roman"/>
                <a:ea typeface="Times New Roman"/>
                <a:cs typeface="Times New Roman"/>
              </a:rPr>
              <a:t>极地</a:t>
            </a:r>
            <a:r>
              <a:rPr sz="2000" spc="100">
                <a:solidFill>
                  <a:schemeClr val="accent1">
                    <a:lumMod val="75000"/>
                  </a:schemeClr>
                </a:solidFill>
                <a:latin typeface="Times New Roman"/>
                <a:ea typeface="Times New Roman"/>
                <a:cs typeface="Times New Roman"/>
              </a:rPr>
              <a:t>，</a:t>
            </a:r>
          </a:p>
          <a:p>
            <a:pPr>
              <a:lnSpc>
                <a:spcPct val="150000"/>
              </a:lnSpc>
              <a:buNone/>
            </a:pPr>
            <a:r>
              <a:rPr sz="2000" spc="100">
                <a:solidFill>
                  <a:schemeClr val="accent1">
                    <a:lumMod val="75000"/>
                  </a:schemeClr>
                </a:solidFill>
                <a:latin typeface="Times New Roman"/>
                <a:ea typeface="Times New Roman"/>
                <a:cs typeface="Times New Roman"/>
              </a:rPr>
              <a:t>引发了极圈也存在环流圈的猜想。</a:t>
            </a:r>
          </a:p>
          <a:p>
            <a:pPr>
              <a:lnSpc>
                <a:spcPct val="150000"/>
              </a:lnSpc>
              <a:buNone/>
            </a:pPr>
            <a:r>
              <a:rPr sz="2000" spc="100">
                <a:solidFill>
                  <a:schemeClr val="accent1">
                    <a:lumMod val="75000"/>
                  </a:schemeClr>
                </a:solidFill>
                <a:latin typeface="Times New Roman"/>
                <a:ea typeface="Times New Roman"/>
                <a:cs typeface="Times New Roman"/>
              </a:rPr>
              <a:t>20世纪初，随着两极探险的不断发展，</a:t>
            </a:r>
          </a:p>
          <a:p>
            <a:pPr>
              <a:lnSpc>
                <a:spcPct val="170000"/>
              </a:lnSpc>
              <a:buNone/>
            </a:pPr>
            <a:r>
              <a:rPr sz="2000" spc="100">
                <a:solidFill>
                  <a:schemeClr val="accent1">
                    <a:lumMod val="75000"/>
                  </a:schemeClr>
                </a:solidFill>
                <a:latin typeface="Times New Roman"/>
                <a:ea typeface="Times New Roman"/>
                <a:cs typeface="Times New Roman"/>
              </a:rPr>
              <a:t>高纬环流圈的存在才被证实。</a:t>
            </a:r>
          </a:p>
        </p:txBody>
      </p:sp>
      <p:pic>
        <p:nvPicPr>
          <p:cNvPr id="127" name="图片 26"/>
          <p:cNvPicPr>
            <a:picLocks noChangeAspect="1"/>
          </p:cNvPicPr>
          <p:nvPr/>
        </p:nvPicPr>
        <p:blipFill>
          <a:blip r:embed="rId6"/>
          <a:stretch>
            <a:fillRect/>
          </a:stretch>
        </p:blipFill>
        <p:spPr>
          <a:xfrm>
            <a:off x="1999326" y="3236571"/>
            <a:ext cx="6708989" cy="5678867"/>
          </a:xfrm>
          <a:prstGeom prst="rect">
            <a:avLst/>
          </a:prstGeom>
        </p:spPr>
      </p:pic>
      <p:sp>
        <p:nvSpPr>
          <p:cNvPr id="29" name="矩形 28">
            <a:extLst>
              <a:ext uri="{FF2B5EF4-FFF2-40B4-BE49-F238E27FC236}">
                <a16:creationId xmlns:a16="http://schemas.microsoft.com/office/drawing/2014/main" id="{604CCC85-3C70-F262-D4B9-14AAA563E67C}"/>
              </a:ext>
            </a:extLst>
          </p:cNvPr>
          <p:cNvSpPr>
            <a:spLocks noGrp="1"/>
          </p:cNvSpPr>
          <p:nvPr/>
        </p:nvSpPr>
        <p:spPr>
          <a:xfrm>
            <a:off x="2015170" y="6075137"/>
            <a:ext cx="6693144" cy="29260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cxnSp>
        <p:nvCxnSpPr>
          <p:cNvPr id="129" name="直接连接符 29"/>
          <p:cNvCxnSpPr>
            <a:stCxn id="32" idx="1"/>
          </p:cNvCxnSpPr>
          <p:nvPr/>
        </p:nvCxnSpPr>
        <p:spPr>
          <a:xfrm>
            <a:off x="9081358" y="1466418"/>
            <a:ext cx="1297720" cy="10382"/>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0963AF7A-EF8F-19E1-5C85-B8D7D1681954}"/>
              </a:ext>
            </a:extLst>
          </p:cNvPr>
          <p:cNvSpPr>
            <a:spLocks noGrp="1"/>
          </p:cNvSpPr>
          <p:nvPr/>
        </p:nvSpPr>
        <p:spPr>
          <a:xfrm>
            <a:off x="9081358" y="1312529"/>
            <a:ext cx="1439885"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33" name="直接连接符 32">
            <a:extLst>
              <a:ext uri="{FF2B5EF4-FFF2-40B4-BE49-F238E27FC236}">
                <a16:creationId xmlns:a16="http://schemas.microsoft.com/office/drawing/2014/main" id="{6974EF6F-4958-4342-891E-903E33F12DAB}"/>
              </a:ext>
            </a:extLst>
          </p:cNvPr>
          <p:cNvSpPr>
            <a:spLocks noGrp="1"/>
          </p:cNvSpPr>
          <p:nvPr/>
        </p:nvSpPr>
        <p:spPr>
          <a:xfrm>
            <a:off x="8904713" y="2267940"/>
            <a:ext cx="1845666"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34" name="文本框 33">
            <a:extLst>
              <a:ext uri="{FF2B5EF4-FFF2-40B4-BE49-F238E27FC236}">
                <a16:creationId xmlns:a16="http://schemas.microsoft.com/office/drawing/2014/main" id="{977E4620-E6F2-1887-BBB9-66AAFB4F52DE}"/>
              </a:ext>
            </a:extLst>
          </p:cNvPr>
          <p:cNvSpPr>
            <a:spLocks noGrp="1"/>
          </p:cNvSpPr>
          <p:nvPr/>
        </p:nvSpPr>
        <p:spPr>
          <a:xfrm>
            <a:off x="8997311" y="2109775"/>
            <a:ext cx="1842070" cy="338554"/>
          </a:xfrm>
          <a:prstGeom prst="rect">
            <a:avLst/>
          </a:prstGeom>
          <a:noFill/>
        </p:spPr>
        <p:txBody>
          <a:bodyPr wrap="square">
            <a:spAutoFit/>
          </a:bodyPr>
          <a:lstStyle/>
          <a:p>
            <a:r>
              <a:rPr sz="1600" spc="100">
                <a:solidFill>
                  <a:schemeClr val="accent2">
                    <a:lumMod val="75000"/>
                  </a:schemeClr>
                </a:solidFill>
                <a:latin typeface="Times New Roman"/>
                <a:ea typeface="Times New Roman"/>
                <a:cs typeface="Times New Roman"/>
              </a:rPr>
              <a:t>副极地低气压带</a:t>
            </a:r>
            <a:endParaRPr sz="1600">
              <a:solidFill>
                <a:schemeClr val="accent2">
                  <a:lumMod val="75000"/>
                </a:schemeClr>
              </a:solidFill>
              <a:latin typeface="Times New Roman"/>
              <a:ea typeface="Times New Roman"/>
              <a:cs typeface="Times New Roman"/>
            </a:endParaRPr>
          </a:p>
        </p:txBody>
      </p:sp>
      <p:cxnSp>
        <p:nvCxnSpPr>
          <p:cNvPr id="133" name="直接连接符 34"/>
          <p:cNvCxnSpPr>
            <a:stCxn id="36" idx="1"/>
            <a:endCxn id="36" idx="3"/>
          </p:cNvCxnSpPr>
          <p:nvPr/>
        </p:nvCxnSpPr>
        <p:spPr>
          <a:xfrm>
            <a:off x="9238033" y="1839704"/>
            <a:ext cx="1141045"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F8B8C85-404A-8A75-7EAD-FB14D501E26E}"/>
              </a:ext>
            </a:extLst>
          </p:cNvPr>
          <p:cNvSpPr>
            <a:spLocks noGrp="1"/>
          </p:cNvSpPr>
          <p:nvPr/>
        </p:nvSpPr>
        <p:spPr>
          <a:xfrm>
            <a:off x="9238033" y="1685815"/>
            <a:ext cx="1141045"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极地东风带</a:t>
            </a:r>
            <a:endParaRPr sz="1400">
              <a:solidFill>
                <a:srgbClr val="2A4982"/>
              </a:solidFill>
              <a:latin typeface="Times New Roman"/>
              <a:ea typeface="Times New Roman"/>
              <a:cs typeface="Times New Roman"/>
            </a:endParaRPr>
          </a:p>
        </p:txBody>
      </p:sp>
      <p:sp>
        <p:nvSpPr>
          <p:cNvPr id="43" name="文本框 42">
            <a:extLst>
              <a:ext uri="{FF2B5EF4-FFF2-40B4-BE49-F238E27FC236}">
                <a16:creationId xmlns:a16="http://schemas.microsoft.com/office/drawing/2014/main" id="{1D4A8B3B-504F-20FE-C98B-D4718FBDA637}"/>
              </a:ext>
            </a:extLst>
          </p:cNvPr>
          <p:cNvSpPr>
            <a:spLocks noGrp="1"/>
          </p:cNvSpPr>
          <p:nvPr/>
        </p:nvSpPr>
        <p:spPr>
          <a:xfrm>
            <a:off x="3856589" y="6077619"/>
            <a:ext cx="3139806"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图7 三圈环流模型（北半球）</a:t>
            </a:r>
          </a:p>
        </p:txBody>
      </p:sp>
      <p:sp>
        <p:nvSpPr>
          <p:cNvPr id="44" name="文本框 43">
            <a:extLst>
              <a:ext uri="{FF2B5EF4-FFF2-40B4-BE49-F238E27FC236}">
                <a16:creationId xmlns:a16="http://schemas.microsoft.com/office/drawing/2014/main" id="{D49D56E3-2FA1-5B9F-85E9-37C292E05BC0}"/>
              </a:ext>
            </a:extLst>
          </p:cNvPr>
          <p:cNvSpPr>
            <a:spLocks noGrp="1"/>
          </p:cNvSpPr>
          <p:nvPr/>
        </p:nvSpPr>
        <p:spPr>
          <a:xfrm>
            <a:off x="8568485" y="2649715"/>
            <a:ext cx="3139806"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图6 高纬环流圈（北半球）</a:t>
            </a:r>
          </a:p>
        </p:txBody>
      </p:sp>
      <p:sp>
        <p:nvSpPr>
          <p:cNvPr id="45" name="直接连接符 44">
            <a:extLst>
              <a:ext uri="{FF2B5EF4-FFF2-40B4-BE49-F238E27FC236}">
                <a16:creationId xmlns:a16="http://schemas.microsoft.com/office/drawing/2014/main" id="{DDCF3015-0C99-48C0-922E-20CD7F3C25D2}"/>
              </a:ext>
            </a:extLst>
          </p:cNvPr>
          <p:cNvSpPr>
            <a:spLocks noGrp="1"/>
          </p:cNvSpPr>
          <p:nvPr/>
        </p:nvSpPr>
        <p:spPr>
          <a:xfrm>
            <a:off x="3442043" y="5018707"/>
            <a:ext cx="3565003"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46" name="文本框 45">
            <a:extLst>
              <a:ext uri="{FF2B5EF4-FFF2-40B4-BE49-F238E27FC236}">
                <a16:creationId xmlns:a16="http://schemas.microsoft.com/office/drawing/2014/main" id="{58CC5EC4-B771-27D3-7BA6-31FACBF51A10}"/>
              </a:ext>
            </a:extLst>
          </p:cNvPr>
          <p:cNvSpPr>
            <a:spLocks noGrp="1"/>
          </p:cNvSpPr>
          <p:nvPr/>
        </p:nvSpPr>
        <p:spPr>
          <a:xfrm>
            <a:off x="4427543" y="4835795"/>
            <a:ext cx="1780040" cy="338554"/>
          </a:xfrm>
          <a:prstGeom prst="rect">
            <a:avLst/>
          </a:prstGeom>
          <a:noFill/>
        </p:spPr>
        <p:txBody>
          <a:bodyPr wrap="square">
            <a:spAutoFit/>
          </a:bodyPr>
          <a:lstStyle/>
          <a:p>
            <a:r>
              <a:rPr sz="1600" spc="100">
                <a:solidFill>
                  <a:srgbClr val="C00000"/>
                </a:solidFill>
                <a:latin typeface="Times New Roman"/>
                <a:ea typeface="Times New Roman"/>
                <a:cs typeface="Times New Roman"/>
              </a:rPr>
              <a:t>副热带高气压带</a:t>
            </a:r>
            <a:endParaRPr sz="1600">
              <a:solidFill>
                <a:srgbClr val="C00000"/>
              </a:solidFill>
              <a:latin typeface="Times New Roman"/>
              <a:ea typeface="Times New Roman"/>
              <a:cs typeface="Times New Roman"/>
            </a:endParaRPr>
          </a:p>
        </p:txBody>
      </p:sp>
      <p:sp>
        <p:nvSpPr>
          <p:cNvPr id="47" name="直接连接符 46">
            <a:extLst>
              <a:ext uri="{FF2B5EF4-FFF2-40B4-BE49-F238E27FC236}">
                <a16:creationId xmlns:a16="http://schemas.microsoft.com/office/drawing/2014/main" id="{BBAA013F-F577-41A9-87C2-8BD3B9608F4A}"/>
              </a:ext>
            </a:extLst>
          </p:cNvPr>
          <p:cNvSpPr>
            <a:spLocks noGrp="1"/>
          </p:cNvSpPr>
          <p:nvPr/>
        </p:nvSpPr>
        <p:spPr>
          <a:xfrm>
            <a:off x="4689664" y="3366050"/>
            <a:ext cx="1228892"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48" name="文本框 47">
            <a:extLst>
              <a:ext uri="{FF2B5EF4-FFF2-40B4-BE49-F238E27FC236}">
                <a16:creationId xmlns:a16="http://schemas.microsoft.com/office/drawing/2014/main" id="{69835247-29FE-5664-4113-B4466C10CCF8}"/>
              </a:ext>
            </a:extLst>
          </p:cNvPr>
          <p:cNvSpPr>
            <a:spLocks noGrp="1"/>
          </p:cNvSpPr>
          <p:nvPr/>
        </p:nvSpPr>
        <p:spPr>
          <a:xfrm>
            <a:off x="4667086" y="3212161"/>
            <a:ext cx="1428914"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极地高气压带</a:t>
            </a:r>
            <a:endParaRPr sz="1400">
              <a:solidFill>
                <a:srgbClr val="2A4982"/>
              </a:solidFill>
              <a:latin typeface="Times New Roman"/>
              <a:ea typeface="Times New Roman"/>
              <a:cs typeface="Times New Roman"/>
            </a:endParaRPr>
          </a:p>
        </p:txBody>
      </p:sp>
      <p:sp>
        <p:nvSpPr>
          <p:cNvPr id="49" name="直接连接符 48">
            <a:extLst>
              <a:ext uri="{FF2B5EF4-FFF2-40B4-BE49-F238E27FC236}">
                <a16:creationId xmlns:a16="http://schemas.microsoft.com/office/drawing/2014/main" id="{4B3BA859-0789-4DF5-9D0E-9B3BA0AF114D}"/>
              </a:ext>
            </a:extLst>
          </p:cNvPr>
          <p:cNvSpPr>
            <a:spLocks noGrp="1"/>
          </p:cNvSpPr>
          <p:nvPr/>
        </p:nvSpPr>
        <p:spPr>
          <a:xfrm>
            <a:off x="4114800" y="4432265"/>
            <a:ext cx="2510790"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0" name="文本框 49">
            <a:extLst>
              <a:ext uri="{FF2B5EF4-FFF2-40B4-BE49-F238E27FC236}">
                <a16:creationId xmlns:a16="http://schemas.microsoft.com/office/drawing/2014/main" id="{E37871E8-D7B9-6175-C908-EA2A804ABDCA}"/>
              </a:ext>
            </a:extLst>
          </p:cNvPr>
          <p:cNvSpPr>
            <a:spLocks noGrp="1"/>
          </p:cNvSpPr>
          <p:nvPr/>
        </p:nvSpPr>
        <p:spPr>
          <a:xfrm>
            <a:off x="4667086" y="4246829"/>
            <a:ext cx="1592256" cy="338554"/>
          </a:xfrm>
          <a:prstGeom prst="rect">
            <a:avLst/>
          </a:prstGeom>
          <a:noFill/>
        </p:spPr>
        <p:txBody>
          <a:bodyPr wrap="square">
            <a:spAutoFit/>
          </a:bodyPr>
          <a:lstStyle/>
          <a:p>
            <a:r>
              <a:rPr sz="1600" spc="100">
                <a:solidFill>
                  <a:schemeClr val="accent2">
                    <a:lumMod val="75000"/>
                  </a:schemeClr>
                </a:solidFill>
                <a:latin typeface="Times New Roman"/>
                <a:ea typeface="Times New Roman"/>
                <a:cs typeface="Times New Roman"/>
              </a:rPr>
              <a:t>盛行西风带</a:t>
            </a:r>
            <a:endParaRPr sz="1600">
              <a:solidFill>
                <a:schemeClr val="accent2">
                  <a:lumMod val="75000"/>
                </a:schemeClr>
              </a:solidFill>
              <a:latin typeface="Times New Roman"/>
              <a:ea typeface="Times New Roman"/>
              <a:cs typeface="Times New Roman"/>
            </a:endParaRPr>
          </a:p>
        </p:txBody>
      </p:sp>
      <p:sp>
        <p:nvSpPr>
          <p:cNvPr id="51" name="直接连接符 50">
            <a:extLst>
              <a:ext uri="{FF2B5EF4-FFF2-40B4-BE49-F238E27FC236}">
                <a16:creationId xmlns:a16="http://schemas.microsoft.com/office/drawing/2014/main" id="{965B438A-25F2-4A51-8C4F-841189AE5E37}"/>
              </a:ext>
            </a:extLst>
          </p:cNvPr>
          <p:cNvSpPr>
            <a:spLocks noGrp="1"/>
          </p:cNvSpPr>
          <p:nvPr/>
        </p:nvSpPr>
        <p:spPr>
          <a:xfrm>
            <a:off x="4374516" y="3940455"/>
            <a:ext cx="1845666"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2" name="文本框 51">
            <a:extLst>
              <a:ext uri="{FF2B5EF4-FFF2-40B4-BE49-F238E27FC236}">
                <a16:creationId xmlns:a16="http://schemas.microsoft.com/office/drawing/2014/main" id="{0A090197-B2CC-292D-5165-24C7B82C10B2}"/>
              </a:ext>
            </a:extLst>
          </p:cNvPr>
          <p:cNvSpPr>
            <a:spLocks noGrp="1"/>
          </p:cNvSpPr>
          <p:nvPr/>
        </p:nvSpPr>
        <p:spPr>
          <a:xfrm>
            <a:off x="4441714" y="3782290"/>
            <a:ext cx="1842070" cy="338554"/>
          </a:xfrm>
          <a:prstGeom prst="rect">
            <a:avLst/>
          </a:prstGeom>
          <a:noFill/>
        </p:spPr>
        <p:txBody>
          <a:bodyPr wrap="square">
            <a:spAutoFit/>
          </a:bodyPr>
          <a:lstStyle/>
          <a:p>
            <a:r>
              <a:rPr sz="1600" spc="100">
                <a:solidFill>
                  <a:schemeClr val="accent2">
                    <a:lumMod val="75000"/>
                  </a:schemeClr>
                </a:solidFill>
                <a:latin typeface="Times New Roman"/>
                <a:ea typeface="Times New Roman"/>
                <a:cs typeface="Times New Roman"/>
              </a:rPr>
              <a:t>副极地低气压带</a:t>
            </a:r>
            <a:endParaRPr sz="1600">
              <a:solidFill>
                <a:schemeClr val="accent2">
                  <a:lumMod val="75000"/>
                </a:schemeClr>
              </a:solidFill>
              <a:latin typeface="Times New Roman"/>
              <a:ea typeface="Times New Roman"/>
              <a:cs typeface="Times New Roman"/>
            </a:endParaRPr>
          </a:p>
        </p:txBody>
      </p:sp>
      <p:sp>
        <p:nvSpPr>
          <p:cNvPr id="53" name="直接连接符 52">
            <a:extLst>
              <a:ext uri="{FF2B5EF4-FFF2-40B4-BE49-F238E27FC236}">
                <a16:creationId xmlns:a16="http://schemas.microsoft.com/office/drawing/2014/main" id="{58E9EC58-1599-459A-B261-93C9503C0495}"/>
              </a:ext>
            </a:extLst>
          </p:cNvPr>
          <p:cNvSpPr>
            <a:spLocks noGrp="1"/>
          </p:cNvSpPr>
          <p:nvPr/>
        </p:nvSpPr>
        <p:spPr>
          <a:xfrm flipV="1">
            <a:off x="2984445" y="5968759"/>
            <a:ext cx="4620687" cy="12224"/>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4" name="文本框 53">
            <a:extLst>
              <a:ext uri="{FF2B5EF4-FFF2-40B4-BE49-F238E27FC236}">
                <a16:creationId xmlns:a16="http://schemas.microsoft.com/office/drawing/2014/main" id="{FEF274B1-20FD-31E8-5D35-4D6113625AC5}"/>
              </a:ext>
            </a:extLst>
          </p:cNvPr>
          <p:cNvSpPr>
            <a:spLocks noGrp="1"/>
          </p:cNvSpPr>
          <p:nvPr/>
        </p:nvSpPr>
        <p:spPr>
          <a:xfrm>
            <a:off x="4538133" y="5812088"/>
            <a:ext cx="1717492" cy="338554"/>
          </a:xfrm>
          <a:prstGeom prst="rect">
            <a:avLst/>
          </a:prstGeom>
          <a:noFill/>
        </p:spPr>
        <p:txBody>
          <a:bodyPr wrap="square">
            <a:spAutoFit/>
          </a:bodyPr>
          <a:lstStyle/>
          <a:p>
            <a:r>
              <a:rPr sz="1600" spc="100">
                <a:solidFill>
                  <a:srgbClr val="FF0000"/>
                </a:solidFill>
                <a:latin typeface="Times New Roman"/>
                <a:ea typeface="Times New Roman"/>
                <a:cs typeface="Times New Roman"/>
              </a:rPr>
              <a:t>赤道低气压带</a:t>
            </a:r>
            <a:endParaRPr sz="1600">
              <a:solidFill>
                <a:srgbClr val="FF0000"/>
              </a:solidFill>
              <a:latin typeface="Times New Roman"/>
              <a:ea typeface="Times New Roman"/>
              <a:cs typeface="Times New Roman"/>
            </a:endParaRPr>
          </a:p>
        </p:txBody>
      </p:sp>
      <p:sp>
        <p:nvSpPr>
          <p:cNvPr id="55" name="直接连接符 54">
            <a:extLst>
              <a:ext uri="{FF2B5EF4-FFF2-40B4-BE49-F238E27FC236}">
                <a16:creationId xmlns:a16="http://schemas.microsoft.com/office/drawing/2014/main" id="{73E5491B-A66B-43A1-8893-A380035203E4}"/>
              </a:ext>
            </a:extLst>
          </p:cNvPr>
          <p:cNvSpPr>
            <a:spLocks noGrp="1"/>
          </p:cNvSpPr>
          <p:nvPr/>
        </p:nvSpPr>
        <p:spPr>
          <a:xfrm>
            <a:off x="3250465" y="5495307"/>
            <a:ext cx="4125695"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sp>
      <p:sp>
        <p:nvSpPr>
          <p:cNvPr id="56" name="文本框 55">
            <a:extLst>
              <a:ext uri="{FF2B5EF4-FFF2-40B4-BE49-F238E27FC236}">
                <a16:creationId xmlns:a16="http://schemas.microsoft.com/office/drawing/2014/main" id="{BE8E77CC-9E06-2931-843B-05B35E80663B}"/>
              </a:ext>
            </a:extLst>
          </p:cNvPr>
          <p:cNvSpPr>
            <a:spLocks noGrp="1"/>
          </p:cNvSpPr>
          <p:nvPr/>
        </p:nvSpPr>
        <p:spPr>
          <a:xfrm>
            <a:off x="4642692" y="5318506"/>
            <a:ext cx="1308969" cy="338554"/>
          </a:xfrm>
          <a:prstGeom prst="rect">
            <a:avLst/>
          </a:prstGeom>
          <a:noFill/>
        </p:spPr>
        <p:txBody>
          <a:bodyPr wrap="square">
            <a:spAutoFit/>
          </a:bodyPr>
          <a:lstStyle/>
          <a:p>
            <a:r>
              <a:rPr sz="1600" spc="100">
                <a:solidFill>
                  <a:srgbClr val="C00000"/>
                </a:solidFill>
                <a:latin typeface="Times New Roman"/>
                <a:ea typeface="Times New Roman"/>
                <a:cs typeface="Times New Roman"/>
              </a:rPr>
              <a:t>东北信风带</a:t>
            </a:r>
            <a:endParaRPr sz="1600">
              <a:solidFill>
                <a:srgbClr val="C00000"/>
              </a:solidFill>
              <a:latin typeface="Times New Roman"/>
              <a:ea typeface="Times New Roman"/>
              <a:cs typeface="Times New Roman"/>
            </a:endParaRPr>
          </a:p>
        </p:txBody>
      </p:sp>
      <p:sp>
        <p:nvSpPr>
          <p:cNvPr id="68" name="文本框 67">
            <a:extLst>
              <a:ext uri="{FF2B5EF4-FFF2-40B4-BE49-F238E27FC236}">
                <a16:creationId xmlns:a16="http://schemas.microsoft.com/office/drawing/2014/main" id="{DA0A03F8-2981-D09F-3766-5F89C23D1F77}"/>
              </a:ext>
            </a:extLst>
          </p:cNvPr>
          <p:cNvSpPr>
            <a:spLocks noGrp="1"/>
          </p:cNvSpPr>
          <p:nvPr/>
        </p:nvSpPr>
        <p:spPr>
          <a:xfrm>
            <a:off x="7338916" y="3032883"/>
            <a:ext cx="4728901" cy="1884298"/>
          </a:xfrm>
          <a:prstGeom prst="rect">
            <a:avLst/>
          </a:prstGeom>
          <a:noFill/>
        </p:spPr>
        <p:txBody>
          <a:bodyPr wrap="square">
            <a:spAutoFit/>
          </a:bodyPr>
          <a:lstStyle/>
          <a:p>
            <a:pPr algn="r">
              <a:lnSpc>
                <a:spcPct val="150000"/>
              </a:lnSpc>
              <a:buNone/>
            </a:pPr>
            <a:r>
              <a:rPr sz="2000" spc="100">
                <a:solidFill>
                  <a:schemeClr val="accent1">
                    <a:lumMod val="75000"/>
                  </a:schemeClr>
                </a:solidFill>
                <a:latin typeface="华文中宋"/>
                <a:ea typeface="华文中宋"/>
                <a:cs typeface="华文中宋"/>
              </a:rPr>
              <a:t>与北半球形成原因和分布特征类似，</a:t>
            </a:r>
          </a:p>
          <a:p>
            <a:pPr algn="r">
              <a:lnSpc>
                <a:spcPct val="150000"/>
              </a:lnSpc>
              <a:buNone/>
            </a:pPr>
            <a:r>
              <a:rPr sz="2000" spc="100">
                <a:solidFill>
                  <a:schemeClr val="accent1">
                    <a:lumMod val="75000"/>
                  </a:schemeClr>
                </a:solidFill>
                <a:latin typeface="华文中宋"/>
                <a:ea typeface="华文中宋"/>
                <a:cs typeface="华文中宋"/>
              </a:rPr>
              <a:t>南半球也同时存在三个环流圈，</a:t>
            </a:r>
          </a:p>
          <a:p>
            <a:pPr algn="r">
              <a:lnSpc>
                <a:spcPct val="150000"/>
              </a:lnSpc>
              <a:buNone/>
            </a:pPr>
            <a:r>
              <a:rPr sz="2000" spc="100">
                <a:solidFill>
                  <a:schemeClr val="accent1">
                    <a:lumMod val="75000"/>
                  </a:schemeClr>
                </a:solidFill>
                <a:latin typeface="Times New Roman"/>
                <a:ea typeface="Times New Roman"/>
                <a:cs typeface="Times New Roman"/>
              </a:rPr>
              <a:t>全球共</a:t>
            </a:r>
            <a:r>
              <a:rPr sz="2000" spc="100">
                <a:solidFill>
                  <a:srgbClr val="C00000"/>
                </a:solidFill>
                <a:latin typeface="Times New Roman"/>
                <a:ea typeface="Times New Roman"/>
                <a:cs typeface="Times New Roman"/>
              </a:rPr>
              <a:t>七个气压带和六个风带</a:t>
            </a:r>
            <a:r>
              <a:rPr sz="2000" spc="100">
                <a:solidFill>
                  <a:schemeClr val="accent1">
                    <a:lumMod val="75000"/>
                  </a:schemeClr>
                </a:solidFill>
                <a:latin typeface="Times New Roman"/>
                <a:ea typeface="Times New Roman"/>
                <a:cs typeface="Times New Roman"/>
              </a:rPr>
              <a:t>，</a:t>
            </a:r>
          </a:p>
          <a:p>
            <a:pPr algn="r">
              <a:lnSpc>
                <a:spcPct val="150000"/>
              </a:lnSpc>
              <a:buNone/>
            </a:pPr>
            <a:r>
              <a:rPr sz="2000" spc="100">
                <a:solidFill>
                  <a:schemeClr val="accent1">
                    <a:lumMod val="75000"/>
                  </a:schemeClr>
                </a:solidFill>
                <a:latin typeface="Times New Roman"/>
                <a:ea typeface="Times New Roman"/>
                <a:cs typeface="Times New Roman"/>
              </a:rPr>
              <a:t>构成全球尺度上的大气环流。</a:t>
            </a:r>
          </a:p>
        </p:txBody>
      </p:sp>
      <p:cxnSp>
        <p:nvCxnSpPr>
          <p:cNvPr id="150" name="直接连接符 68"/>
          <p:cNvCxnSpPr>
            <a:stCxn id="70" idx="1"/>
            <a:endCxn id="70" idx="3"/>
          </p:cNvCxnSpPr>
          <p:nvPr/>
        </p:nvCxnSpPr>
        <p:spPr>
          <a:xfrm>
            <a:off x="4754933" y="3670310"/>
            <a:ext cx="1141045" cy="0"/>
          </a:xfrm>
          <a:prstGeom prst="line">
            <a:avLst/>
          </a:prstGeom>
          <a:ln w="2540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BF6224A3-F582-6A80-FE46-F9F98E026E6F}"/>
              </a:ext>
            </a:extLst>
          </p:cNvPr>
          <p:cNvSpPr>
            <a:spLocks noGrp="1"/>
          </p:cNvSpPr>
          <p:nvPr/>
        </p:nvSpPr>
        <p:spPr>
          <a:xfrm>
            <a:off x="4754933" y="3516421"/>
            <a:ext cx="1141045" cy="307777"/>
          </a:xfrm>
          <a:prstGeom prst="rect">
            <a:avLst/>
          </a:prstGeom>
          <a:noFill/>
        </p:spPr>
        <p:txBody>
          <a:bodyPr wrap="square">
            <a:spAutoFit/>
          </a:bodyPr>
          <a:lstStyle/>
          <a:p>
            <a:r>
              <a:rPr sz="1400" spc="100">
                <a:solidFill>
                  <a:srgbClr val="2A4982"/>
                </a:solidFill>
                <a:latin typeface="Times New Roman"/>
                <a:ea typeface="Times New Roman"/>
                <a:cs typeface="Times New Roman"/>
              </a:rPr>
              <a:t>极地东风带</a:t>
            </a:r>
            <a:endParaRPr sz="1400">
              <a:solidFill>
                <a:srgbClr val="2A4982"/>
              </a:solidFill>
              <a:latin typeface="Times New Roman"/>
              <a:ea typeface="Times New Roman"/>
              <a:cs typeface="Times New Roman"/>
            </a:endParaRPr>
          </a:p>
        </p:txBody>
      </p:sp>
      <p:sp>
        <p:nvSpPr>
          <p:cNvPr id="12" name="文本框 11">
            <a:extLst>
              <a:ext uri="{FF2B5EF4-FFF2-40B4-BE49-F238E27FC236}">
                <a16:creationId xmlns:a16="http://schemas.microsoft.com/office/drawing/2014/main" id="{093B0614-ECB8-18FC-717E-EC3940334A67}"/>
              </a:ext>
            </a:extLst>
          </p:cNvPr>
          <p:cNvSpPr>
            <a:spLocks noGrp="1"/>
          </p:cNvSpPr>
          <p:nvPr/>
        </p:nvSpPr>
        <p:spPr>
          <a:xfrm>
            <a:off x="8730546" y="4921265"/>
            <a:ext cx="3275407" cy="1422825"/>
          </a:xfrm>
          <a:prstGeom prst="rect">
            <a:avLst/>
          </a:prstGeom>
          <a:noFill/>
        </p:spPr>
        <p:txBody>
          <a:bodyPr wrap="square">
            <a:spAutoFit/>
          </a:bodyPr>
          <a:lstStyle/>
          <a:p>
            <a:pPr algn="just">
              <a:lnSpc>
                <a:spcPct val="150000"/>
              </a:lnSpc>
              <a:buNone/>
            </a:pPr>
            <a:r>
              <a:rPr sz="2000" b="1" spc="100">
                <a:solidFill>
                  <a:schemeClr val="accent2">
                    <a:lumMod val="50000"/>
                  </a:schemeClr>
                </a:solidFill>
                <a:latin typeface="华文中宋"/>
                <a:ea typeface="华文中宋"/>
                <a:cs typeface="华文中宋"/>
              </a:rPr>
              <a:t>课后问题5：</a:t>
            </a:r>
            <a:r>
              <a:rPr sz="2000" spc="100">
                <a:solidFill>
                  <a:schemeClr val="accent2">
                    <a:lumMod val="50000"/>
                  </a:schemeClr>
                </a:solidFill>
                <a:latin typeface="华文中宋"/>
                <a:ea typeface="华文中宋"/>
                <a:cs typeface="华文中宋"/>
              </a:rPr>
              <a:t>请独立绘制南半球的三圈环流模型，并归纳其与北半球的异同。</a:t>
            </a:r>
          </a:p>
        </p:txBody>
      </p:sp>
      <p:sp>
        <p:nvSpPr>
          <p:cNvPr id="13" name="文本框 12">
            <a:extLst>
              <a:ext uri="{FF2B5EF4-FFF2-40B4-BE49-F238E27FC236}">
                <a16:creationId xmlns:a16="http://schemas.microsoft.com/office/drawing/2014/main" id="{DA0469ED-5DAC-EBAC-E3EB-821D696D26FB}"/>
              </a:ext>
            </a:extLst>
          </p:cNvPr>
          <p:cNvSpPr>
            <a:spLocks noGrp="1"/>
          </p:cNvSpPr>
          <p:nvPr/>
        </p:nvSpPr>
        <p:spPr>
          <a:xfrm>
            <a:off x="9070472" y="6351498"/>
            <a:ext cx="2694918" cy="377347"/>
          </a:xfrm>
          <a:prstGeom prst="rect">
            <a:avLst/>
          </a:prstGeom>
          <a:noFill/>
        </p:spPr>
        <p:txBody>
          <a:bodyPr wrap="square">
            <a:spAutoFit/>
          </a:bodyPr>
          <a:lstStyle/>
          <a:p>
            <a:pPr algn="just">
              <a:lnSpc>
                <a:spcPct val="150000"/>
              </a:lnSpc>
              <a:buNone/>
            </a:pPr>
            <a:r>
              <a:rPr sz="1400" spc="100">
                <a:solidFill>
                  <a:schemeClr val="accent2">
                    <a:lumMod val="50000"/>
                  </a:schemeClr>
                </a:solidFill>
                <a:latin typeface="华文中宋"/>
                <a:ea typeface="华文中宋"/>
                <a:cs typeface="华文中宋"/>
              </a:rPr>
              <a:t>提示：关注地转偏向力的差异</a:t>
            </a:r>
          </a:p>
        </p:txBody>
      </p:sp>
      <p:sp>
        <p:nvSpPr>
          <p:cNvPr id="14" name="箭头: 五边形 13">
            <a:extLst>
              <a:ext uri="{FF2B5EF4-FFF2-40B4-BE49-F238E27FC236}">
                <a16:creationId xmlns:a16="http://schemas.microsoft.com/office/drawing/2014/main" id="{2B39717F-E6BD-939B-0E3C-4FDE86E8C6EA}"/>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6" name="箭头: 五边形 15">
            <a:extLst>
              <a:ext uri="{FF2B5EF4-FFF2-40B4-BE49-F238E27FC236}">
                <a16:creationId xmlns:a16="http://schemas.microsoft.com/office/drawing/2014/main" id="{60F0EFB0-D6D2-4222-08A6-765C66445C40}"/>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箭头: 五边形 16">
            <a:extLst>
              <a:ext uri="{FF2B5EF4-FFF2-40B4-BE49-F238E27FC236}">
                <a16:creationId xmlns:a16="http://schemas.microsoft.com/office/drawing/2014/main" id="{7A1039AE-1EAC-3E88-361D-95C334FDFAF2}"/>
              </a:ext>
            </a:extLst>
          </p:cNvPr>
          <p:cNvSpPr>
            <a:spLocks noGrp="1"/>
          </p:cNvSpPr>
          <p:nvPr/>
        </p:nvSpPr>
        <p:spPr>
          <a:xfrm>
            <a:off x="0" y="388692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箭头: 五边形 17">
            <a:extLst>
              <a:ext uri="{FF2B5EF4-FFF2-40B4-BE49-F238E27FC236}">
                <a16:creationId xmlns:a16="http://schemas.microsoft.com/office/drawing/2014/main" id="{613F534F-36C4-38C3-E535-C881CF4BA356}"/>
              </a:ext>
            </a:extLst>
          </p:cNvPr>
          <p:cNvSpPr>
            <a:spLocks noGrp="1"/>
          </p:cNvSpPr>
          <p:nvPr/>
        </p:nvSpPr>
        <p:spPr>
          <a:xfrm>
            <a:off x="0" y="5024848"/>
            <a:ext cx="1894114" cy="624840"/>
          </a:xfrm>
          <a:prstGeom prst="homePlat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文本框 18">
            <a:extLst>
              <a:ext uri="{FF2B5EF4-FFF2-40B4-BE49-F238E27FC236}">
                <a16:creationId xmlns:a16="http://schemas.microsoft.com/office/drawing/2014/main" id="{675DA4B9-B0A8-84BB-C15E-81FAE8310AFF}"/>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37" name="文本框 36">
            <a:extLst>
              <a:ext uri="{FF2B5EF4-FFF2-40B4-BE49-F238E27FC236}">
                <a16:creationId xmlns:a16="http://schemas.microsoft.com/office/drawing/2014/main" id="{BFFCF910-B150-1DD4-5FE7-0EE6F4CDF1A1}"/>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38" name="文本框 37">
            <a:extLst>
              <a:ext uri="{FF2B5EF4-FFF2-40B4-BE49-F238E27FC236}">
                <a16:creationId xmlns:a16="http://schemas.microsoft.com/office/drawing/2014/main" id="{D285DCB2-6E46-1847-5E20-EE0925A096F6}"/>
              </a:ext>
            </a:extLst>
          </p:cNvPr>
          <p:cNvSpPr>
            <a:spLocks noGrp="1"/>
          </p:cNvSpPr>
          <p:nvPr/>
        </p:nvSpPr>
        <p:spPr>
          <a:xfrm>
            <a:off x="84706" y="510643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知识应用</a:t>
            </a:r>
          </a:p>
        </p:txBody>
      </p:sp>
      <p:sp>
        <p:nvSpPr>
          <p:cNvPr id="57" name="文本框 56">
            <a:extLst>
              <a:ext uri="{FF2B5EF4-FFF2-40B4-BE49-F238E27FC236}">
                <a16:creationId xmlns:a16="http://schemas.microsoft.com/office/drawing/2014/main" id="{28E5694D-6E07-9080-CE0F-7D3E0C255D18}"/>
              </a:ext>
            </a:extLst>
          </p:cNvPr>
          <p:cNvSpPr>
            <a:spLocks noGrp="1"/>
          </p:cNvSpPr>
          <p:nvPr/>
        </p:nvSpPr>
        <p:spPr>
          <a:xfrm>
            <a:off x="103007" y="3961653"/>
            <a:ext cx="1659429" cy="461665"/>
          </a:xfrm>
          <a:prstGeom prst="rect">
            <a:avLst/>
          </a:prstGeom>
          <a:noFill/>
        </p:spPr>
        <p:txBody>
          <a:bodyPr wrap="none">
            <a:spAutoFit/>
          </a:bodyPr>
          <a:lstStyle/>
          <a:p>
            <a:r>
              <a:rPr sz="2400" spc="100">
                <a:solidFill>
                  <a:srgbClr val="2A4982"/>
                </a:solidFill>
                <a:latin typeface="华文中宋"/>
                <a:ea typeface="华文中宋"/>
                <a:cs typeface="华文中宋"/>
              </a:rPr>
              <a:t>问题探究</a:t>
            </a:r>
            <a:r>
              <a:rPr sz="1400" spc="100">
                <a:solidFill>
                  <a:srgbClr val="2A4982"/>
                </a:solidFill>
                <a:latin typeface="华文中宋"/>
                <a:ea typeface="华文中宋"/>
                <a:cs typeface="华文中宋"/>
              </a:rPr>
              <a:t>②</a:t>
            </a:r>
            <a:endParaRPr sz="2400" spc="100">
              <a:solidFill>
                <a:srgbClr val="2A4982"/>
              </a:solidFill>
              <a:latin typeface="华文中宋"/>
              <a:ea typeface="华文中宋"/>
              <a:cs typeface="华文中宋"/>
            </a:endParaRPr>
          </a:p>
        </p:txBody>
      </p:sp>
    </p:spTree>
    <p:extLst>
      <p:ext uri="{BB962C8B-B14F-4D97-AF65-F5344CB8AC3E}">
        <p14:creationId xmlns:p14="http://schemas.microsoft.com/office/powerpoint/2010/main" val="1068830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A4CD354E-ECDE-4E75-9186-2E85D0DE3CE2}"/>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51"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7558479"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情境应用：运用三圈环流分析麦哲伦的环球航海路线</a:t>
            </a:r>
          </a:p>
        </p:txBody>
      </p:sp>
      <p:sp>
        <p:nvSpPr>
          <p:cNvPr id="13" name="箭头: 五边形 12">
            <a:extLst>
              <a:ext uri="{FF2B5EF4-FFF2-40B4-BE49-F238E27FC236}">
                <a16:creationId xmlns:a16="http://schemas.microsoft.com/office/drawing/2014/main" id="{893B25E2-CE43-DE0E-BEAE-0536A846C1F2}"/>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4" name="箭头: 五边形 13">
            <a:extLst>
              <a:ext uri="{FF2B5EF4-FFF2-40B4-BE49-F238E27FC236}">
                <a16:creationId xmlns:a16="http://schemas.microsoft.com/office/drawing/2014/main" id="{FBB90D8E-6F8E-FAF0-D5AD-135083B6938D}"/>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箭头: 五边形 15">
            <a:extLst>
              <a:ext uri="{FF2B5EF4-FFF2-40B4-BE49-F238E27FC236}">
                <a16:creationId xmlns:a16="http://schemas.microsoft.com/office/drawing/2014/main" id="{A2439AE4-7A14-E7C9-F9A3-86929669BE8B}"/>
              </a:ext>
            </a:extLst>
          </p:cNvPr>
          <p:cNvSpPr>
            <a:spLocks noGrp="1"/>
          </p:cNvSpPr>
          <p:nvPr/>
        </p:nvSpPr>
        <p:spPr>
          <a:xfrm>
            <a:off x="0" y="3886928"/>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箭头: 五边形 16">
            <a:extLst>
              <a:ext uri="{FF2B5EF4-FFF2-40B4-BE49-F238E27FC236}">
                <a16:creationId xmlns:a16="http://schemas.microsoft.com/office/drawing/2014/main" id="{80E61D92-A9C3-BA80-4C98-240C738F825E}"/>
              </a:ext>
            </a:extLst>
          </p:cNvPr>
          <p:cNvSpPr>
            <a:spLocks noGrp="1"/>
          </p:cNvSpPr>
          <p:nvPr/>
        </p:nvSpPr>
        <p:spPr>
          <a:xfrm>
            <a:off x="0" y="502484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文本框 17">
            <a:extLst>
              <a:ext uri="{FF2B5EF4-FFF2-40B4-BE49-F238E27FC236}">
                <a16:creationId xmlns:a16="http://schemas.microsoft.com/office/drawing/2014/main" id="{53BD9AEC-4261-8415-9617-00CA5AD5BF6B}"/>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19" name="文本框 18">
            <a:extLst>
              <a:ext uri="{FF2B5EF4-FFF2-40B4-BE49-F238E27FC236}">
                <a16:creationId xmlns:a16="http://schemas.microsoft.com/office/drawing/2014/main" id="{3641707F-2BAD-D38F-4EE0-B10194DF9FC6}"/>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21" name="文本框 20">
            <a:extLst>
              <a:ext uri="{FF2B5EF4-FFF2-40B4-BE49-F238E27FC236}">
                <a16:creationId xmlns:a16="http://schemas.microsoft.com/office/drawing/2014/main" id="{951DC3DE-F4C3-E721-2C94-1A16ABE056D1}"/>
              </a:ext>
            </a:extLst>
          </p:cNvPr>
          <p:cNvSpPr>
            <a:spLocks noGrp="1"/>
          </p:cNvSpPr>
          <p:nvPr/>
        </p:nvSpPr>
        <p:spPr>
          <a:xfrm>
            <a:off x="84706" y="5106435"/>
            <a:ext cx="1467068" cy="461665"/>
          </a:xfrm>
          <a:prstGeom prst="rect">
            <a:avLst/>
          </a:prstGeom>
          <a:noFill/>
        </p:spPr>
        <p:txBody>
          <a:bodyPr wrap="none">
            <a:spAutoFit/>
          </a:bodyPr>
          <a:lstStyle/>
          <a:p>
            <a:r>
              <a:rPr sz="2400" spc="100">
                <a:solidFill>
                  <a:srgbClr val="2A4982"/>
                </a:solidFill>
                <a:latin typeface="华文中宋"/>
                <a:ea typeface="华文中宋"/>
                <a:cs typeface="华文中宋"/>
              </a:rPr>
              <a:t>知识应用</a:t>
            </a:r>
          </a:p>
        </p:txBody>
      </p:sp>
      <p:sp>
        <p:nvSpPr>
          <p:cNvPr id="25" name="文本框 24">
            <a:extLst>
              <a:ext uri="{FF2B5EF4-FFF2-40B4-BE49-F238E27FC236}">
                <a16:creationId xmlns:a16="http://schemas.microsoft.com/office/drawing/2014/main" id="{3C850293-32DB-50EC-B19F-9C65C8986E2F}"/>
              </a:ext>
            </a:extLst>
          </p:cNvPr>
          <p:cNvSpPr>
            <a:spLocks noGrp="1"/>
          </p:cNvSpPr>
          <p:nvPr/>
        </p:nvSpPr>
        <p:spPr>
          <a:xfrm>
            <a:off x="103007" y="3961653"/>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②</a:t>
            </a:r>
            <a:endParaRPr sz="2400" spc="100">
              <a:solidFill>
                <a:schemeClr val="tx2">
                  <a:lumMod val="20000"/>
                  <a:lumOff val="80000"/>
                </a:schemeClr>
              </a:solidFill>
              <a:latin typeface="华文中宋"/>
              <a:ea typeface="华文中宋"/>
              <a:cs typeface="华文中宋"/>
            </a:endParaRPr>
          </a:p>
        </p:txBody>
      </p:sp>
      <p:pic>
        <p:nvPicPr>
          <p:cNvPr id="61" name="图片 32"/>
          <p:cNvPicPr>
            <a:picLocks noChangeAspect="1"/>
          </p:cNvPicPr>
          <p:nvPr/>
        </p:nvPicPr>
        <p:blipFill rotWithShape="1">
          <a:blip r:embed="rId4"/>
          <a:srcRect b="640"/>
          <a:stretch/>
        </p:blipFill>
        <p:spPr>
          <a:xfrm>
            <a:off x="2639382" y="1891623"/>
            <a:ext cx="8713284" cy="4569206"/>
          </a:xfrm>
          <a:prstGeom prst="rect">
            <a:avLst/>
          </a:prstGeom>
        </p:spPr>
      </p:pic>
      <p:sp>
        <p:nvSpPr>
          <p:cNvPr id="37" name="文本框 36">
            <a:extLst>
              <a:ext uri="{FF2B5EF4-FFF2-40B4-BE49-F238E27FC236}">
                <a16:creationId xmlns:a16="http://schemas.microsoft.com/office/drawing/2014/main" id="{88A78800-1A63-A5CF-A29E-D2A9CB5ACC46}"/>
              </a:ext>
            </a:extLst>
          </p:cNvPr>
          <p:cNvSpPr>
            <a:spLocks noGrp="1"/>
          </p:cNvSpPr>
          <p:nvPr/>
        </p:nvSpPr>
        <p:spPr>
          <a:xfrm>
            <a:off x="2268967" y="930462"/>
            <a:ext cx="9083699" cy="961161"/>
          </a:xfrm>
          <a:prstGeom prst="rect">
            <a:avLst/>
          </a:prstGeom>
          <a:noFill/>
        </p:spPr>
        <p:txBody>
          <a:bodyPr wrap="square">
            <a:spAutoFit/>
          </a:bodyPr>
          <a:lstStyle/>
          <a:p>
            <a:pPr algn="just">
              <a:lnSpc>
                <a:spcPct val="150000"/>
              </a:lnSpc>
              <a:buNone/>
            </a:pPr>
            <a:r>
              <a:rPr sz="2000" b="1" spc="100">
                <a:solidFill>
                  <a:schemeClr val="accent2">
                    <a:lumMod val="50000"/>
                  </a:schemeClr>
                </a:solidFill>
                <a:latin typeface="华文中宋"/>
                <a:ea typeface="华文中宋"/>
                <a:cs typeface="华文中宋"/>
              </a:rPr>
              <a:t>课后问题6：</a:t>
            </a:r>
            <a:r>
              <a:rPr sz="2000" spc="100">
                <a:solidFill>
                  <a:schemeClr val="accent2">
                    <a:lumMod val="50000"/>
                  </a:schemeClr>
                </a:solidFill>
                <a:latin typeface="华文中宋"/>
                <a:ea typeface="华文中宋"/>
                <a:cs typeface="华文中宋"/>
              </a:rPr>
              <a:t>阅读下图，尝试从气压带和风带的角度指出麦哲伦环球航行中最为轻松和最为艰难的航程，并说明你的理由。</a:t>
            </a:r>
          </a:p>
        </p:txBody>
      </p:sp>
      <p:sp>
        <p:nvSpPr>
          <p:cNvPr id="38" name="文本框 37">
            <a:extLst>
              <a:ext uri="{FF2B5EF4-FFF2-40B4-BE49-F238E27FC236}">
                <a16:creationId xmlns:a16="http://schemas.microsoft.com/office/drawing/2014/main" id="{4FE52E59-46F9-6EC6-AF0B-D28C690B2F93}"/>
              </a:ext>
            </a:extLst>
          </p:cNvPr>
          <p:cNvSpPr>
            <a:spLocks noGrp="1"/>
          </p:cNvSpPr>
          <p:nvPr/>
        </p:nvSpPr>
        <p:spPr>
          <a:xfrm>
            <a:off x="5540421" y="6418837"/>
            <a:ext cx="3139806" cy="426463"/>
          </a:xfrm>
          <a:prstGeom prst="rect">
            <a:avLst/>
          </a:prstGeom>
          <a:noFill/>
        </p:spPr>
        <p:txBody>
          <a:bodyPr wrap="square">
            <a:spAutoFit/>
          </a:bodyPr>
          <a:lstStyle/>
          <a:p>
            <a:pPr algn="just">
              <a:lnSpc>
                <a:spcPct val="150000"/>
              </a:lnSpc>
              <a:buNone/>
            </a:pPr>
            <a:r>
              <a:rPr sz="1600" spc="100">
                <a:solidFill>
                  <a:srgbClr val="2A4982"/>
                </a:solidFill>
                <a:latin typeface="华文楷体"/>
                <a:ea typeface="华文楷体"/>
                <a:cs typeface="华文楷体"/>
              </a:rPr>
              <a:t>图8 麦哲伦环球航行路线示意</a:t>
            </a:r>
          </a:p>
        </p:txBody>
      </p:sp>
    </p:spTree>
    <p:extLst>
      <p:ext uri="{BB962C8B-B14F-4D97-AF65-F5344CB8AC3E}">
        <p14:creationId xmlns:p14="http://schemas.microsoft.com/office/powerpoint/2010/main" val="3962725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9FB5511-1F58-CA69-4E96-D74F671FDDB7}"/>
              </a:ext>
            </a:extLst>
          </p:cNvPr>
          <p:cNvSpPr>
            <a:spLocks noGrp="1"/>
          </p:cNvSpPr>
          <p:nvPr/>
        </p:nvSpPr>
        <p:spPr>
          <a:xfrm>
            <a:off x="0" y="0"/>
            <a:ext cx="1894114" cy="6858000"/>
          </a:xfrm>
          <a:prstGeom prst="rect">
            <a:avLst/>
          </a:prstGeom>
          <a:solidFill>
            <a:srgbClr val="2A4982"/>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文本框 19">
            <a:extLst>
              <a:ext uri="{FF2B5EF4-FFF2-40B4-BE49-F238E27FC236}">
                <a16:creationId xmlns:a16="http://schemas.microsoft.com/office/drawing/2014/main" id="{EEA9E383-3809-E2B4-48D5-D14EACC4DD53}"/>
              </a:ext>
            </a:extLst>
          </p:cNvPr>
          <p:cNvSpPr>
            <a:spLocks noGrp="1"/>
          </p:cNvSpPr>
          <p:nvPr/>
        </p:nvSpPr>
        <p:spPr>
          <a:xfrm>
            <a:off x="374154" y="48875"/>
            <a:ext cx="1415772" cy="461665"/>
          </a:xfrm>
          <a:prstGeom prst="rect">
            <a:avLst/>
          </a:prstGeom>
          <a:noFill/>
        </p:spPr>
        <p:txBody>
          <a:bodyPr wrap="none">
            <a:spAutoFit/>
          </a:bodyPr>
          <a:lstStyle/>
          <a:p>
            <a:r>
              <a:rPr sz="2400" b="1">
                <a:solidFill>
                  <a:schemeClr val="accent1">
                    <a:lumMod val="75000"/>
                  </a:schemeClr>
                </a:solidFill>
                <a:latin typeface="微软雅黑"/>
                <a:ea typeface="微软雅黑"/>
                <a:cs typeface="微软雅黑"/>
              </a:rPr>
              <a:t>课程安排</a:t>
            </a:r>
          </a:p>
        </p:txBody>
      </p:sp>
      <p:sp>
        <p:nvSpPr>
          <p:cNvPr id="24" name="箭头: 五边形 23">
            <a:extLst>
              <a:ext uri="{FF2B5EF4-FFF2-40B4-BE49-F238E27FC236}">
                <a16:creationId xmlns:a16="http://schemas.microsoft.com/office/drawing/2014/main" id="{F6406218-896A-05A8-C069-BABCEE62DE15}"/>
              </a:ext>
            </a:extLst>
          </p:cNvPr>
          <p:cNvSpPr>
            <a:spLocks noGrp="1"/>
          </p:cNvSpPr>
          <p:nvPr/>
        </p:nvSpPr>
        <p:spPr>
          <a:xfrm rot="5400000">
            <a:off x="326571" y="-326572"/>
            <a:ext cx="1240971" cy="1894114"/>
          </a:xfrm>
          <a:prstGeom prst="homePlat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直接连接符 30">
            <a:extLst>
              <a:ext uri="{FF2B5EF4-FFF2-40B4-BE49-F238E27FC236}">
                <a16:creationId xmlns:a16="http://schemas.microsoft.com/office/drawing/2014/main" id="{7DDFE5ED-524B-4E01-A376-FEBF211C4C65}"/>
              </a:ext>
            </a:extLst>
          </p:cNvPr>
          <p:cNvSpPr>
            <a:spLocks noGrp="1"/>
          </p:cNvSpPr>
          <p:nvPr/>
        </p:nvSpPr>
        <p:spPr>
          <a:xfrm>
            <a:off x="2076871" y="914397"/>
            <a:ext cx="9664873" cy="0"/>
          </a:xfrm>
          <a:prstGeom prst="line">
            <a:avLst/>
          </a:prstGeom>
          <a:ln w="12700">
            <a:solidFill>
              <a:schemeClr val="accent1">
                <a:lumMod val="50000"/>
              </a:schemeClr>
            </a:solidFill>
            <a:prstDash val="lgDashDot"/>
          </a:ln>
        </p:spPr>
        <p:style>
          <a:lnRef idx="1">
            <a:schemeClr val="accent1"/>
          </a:lnRef>
          <a:fillRef idx="0">
            <a:schemeClr val="accent1"/>
          </a:fillRef>
          <a:effectRef idx="0">
            <a:schemeClr val="accent1"/>
          </a:effectRef>
          <a:fontRef idx="minor">
            <a:schemeClr val="tx1"/>
          </a:fontRef>
        </p:style>
      </p:sp>
      <p:sp>
        <p:nvSpPr>
          <p:cNvPr id="39" name="半闭框 38">
            <a:extLst>
              <a:ext uri="{FF2B5EF4-FFF2-40B4-BE49-F238E27FC236}">
                <a16:creationId xmlns:a16="http://schemas.microsoft.com/office/drawing/2014/main" id="{C7AB5669-4DED-712F-619C-65AE5FB8BAC0}"/>
              </a:ext>
            </a:extLst>
          </p:cNvPr>
          <p:cNvSpPr>
            <a:spLocks noGrp="1"/>
          </p:cNvSpPr>
          <p:nvPr/>
        </p:nvSpPr>
        <p:spPr>
          <a:xfrm rot="18887876">
            <a:off x="10361020" y="282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0" name="半闭框 39">
            <a:extLst>
              <a:ext uri="{FF2B5EF4-FFF2-40B4-BE49-F238E27FC236}">
                <a16:creationId xmlns:a16="http://schemas.microsoft.com/office/drawing/2014/main" id="{165436D5-A660-E769-A070-EA9E289F5425}"/>
              </a:ext>
            </a:extLst>
          </p:cNvPr>
          <p:cNvSpPr>
            <a:spLocks noGrp="1"/>
          </p:cNvSpPr>
          <p:nvPr/>
        </p:nvSpPr>
        <p:spPr>
          <a:xfrm rot="18887876">
            <a:off x="10757771"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41" name="半闭框 40">
            <a:extLst>
              <a:ext uri="{FF2B5EF4-FFF2-40B4-BE49-F238E27FC236}">
                <a16:creationId xmlns:a16="http://schemas.microsoft.com/office/drawing/2014/main" id="{61D72F1E-CB04-8673-D229-3B8BB567D101}"/>
              </a:ext>
            </a:extLst>
          </p:cNvPr>
          <p:cNvSpPr>
            <a:spLocks noGrp="1"/>
          </p:cNvSpPr>
          <p:nvPr/>
        </p:nvSpPr>
        <p:spPr>
          <a:xfrm rot="18887876">
            <a:off x="11154523" y="299126"/>
            <a:ext cx="396287" cy="396288"/>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pic>
        <p:nvPicPr>
          <p:cNvPr id="50" name="图片 3"/>
          <p:cNvPicPr>
            <a:picLocks noChangeAspect="1"/>
          </p:cNvPicPr>
          <p:nvPr/>
        </p:nvPicPr>
        <p:blipFill>
          <a:blip r:embed="rId3"/>
          <a:stretch>
            <a:fillRect/>
          </a:stretch>
        </p:blipFill>
        <p:spPr>
          <a:xfrm>
            <a:off x="482914" y="5331"/>
            <a:ext cx="964887" cy="1058239"/>
          </a:xfrm>
          <a:prstGeom prst="rect">
            <a:avLst/>
          </a:prstGeom>
        </p:spPr>
      </p:pic>
      <p:sp>
        <p:nvSpPr>
          <p:cNvPr id="11" name="文本框 10">
            <a:extLst>
              <a:ext uri="{FF2B5EF4-FFF2-40B4-BE49-F238E27FC236}">
                <a16:creationId xmlns:a16="http://schemas.microsoft.com/office/drawing/2014/main" id="{047D5D1E-C20F-9B44-AE9A-771CBD0E9647}"/>
              </a:ext>
            </a:extLst>
          </p:cNvPr>
          <p:cNvSpPr>
            <a:spLocks noGrp="1"/>
          </p:cNvSpPr>
          <p:nvPr/>
        </p:nvSpPr>
        <p:spPr>
          <a:xfrm>
            <a:off x="2164080" y="261392"/>
            <a:ext cx="6917278" cy="461665"/>
          </a:xfrm>
          <a:prstGeom prst="rect">
            <a:avLst/>
          </a:prstGeom>
          <a:noFill/>
        </p:spPr>
        <p:txBody>
          <a:bodyPr wrap="none">
            <a:spAutoFit/>
          </a:bodyPr>
          <a:lstStyle/>
          <a:p>
            <a:r>
              <a:rPr sz="2400" spc="100">
                <a:solidFill>
                  <a:schemeClr val="accent1">
                    <a:lumMod val="75000"/>
                  </a:schemeClr>
                </a:solidFill>
                <a:latin typeface="华文中宋"/>
                <a:ea typeface="华文中宋"/>
                <a:cs typeface="华文中宋"/>
              </a:rPr>
              <a:t>矛盾与发展：无风的“马纬度”为何迎来奇风？</a:t>
            </a:r>
          </a:p>
        </p:txBody>
      </p:sp>
      <p:sp>
        <p:nvSpPr>
          <p:cNvPr id="13" name="箭头: 五边形 12">
            <a:extLst>
              <a:ext uri="{FF2B5EF4-FFF2-40B4-BE49-F238E27FC236}">
                <a16:creationId xmlns:a16="http://schemas.microsoft.com/office/drawing/2014/main" id="{893B25E2-CE43-DE0E-BEAE-0536A846C1F2}"/>
              </a:ext>
            </a:extLst>
          </p:cNvPr>
          <p:cNvSpPr>
            <a:spLocks noGrp="1"/>
          </p:cNvSpPr>
          <p:nvPr/>
        </p:nvSpPr>
        <p:spPr>
          <a:xfrm>
            <a:off x="0" y="1611090"/>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spc="200">
              <a:solidFill>
                <a:schemeClr val="accent1">
                  <a:lumMod val="75000"/>
                </a:schemeClr>
              </a:solidFill>
              <a:latin typeface="华文中宋"/>
              <a:ea typeface="华文中宋"/>
              <a:cs typeface="华文中宋"/>
            </a:endParaRPr>
          </a:p>
        </p:txBody>
      </p:sp>
      <p:sp>
        <p:nvSpPr>
          <p:cNvPr id="14" name="箭头: 五边形 13">
            <a:extLst>
              <a:ext uri="{FF2B5EF4-FFF2-40B4-BE49-F238E27FC236}">
                <a16:creationId xmlns:a16="http://schemas.microsoft.com/office/drawing/2014/main" id="{FBB90D8E-6F8E-FAF0-D5AD-135083B6938D}"/>
              </a:ext>
            </a:extLst>
          </p:cNvPr>
          <p:cNvSpPr>
            <a:spLocks noGrp="1"/>
          </p:cNvSpPr>
          <p:nvPr/>
        </p:nvSpPr>
        <p:spPr>
          <a:xfrm>
            <a:off x="0" y="2749009"/>
            <a:ext cx="1894114" cy="624840"/>
          </a:xfrm>
          <a:prstGeom prst="homePlate">
            <a:avLst/>
          </a:prstGeom>
          <a:solidFill>
            <a:srgbClr val="2A498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箭头: 五边形 15">
            <a:extLst>
              <a:ext uri="{FF2B5EF4-FFF2-40B4-BE49-F238E27FC236}">
                <a16:creationId xmlns:a16="http://schemas.microsoft.com/office/drawing/2014/main" id="{A2439AE4-7A14-E7C9-F9A3-86929669BE8B}"/>
              </a:ext>
            </a:extLst>
          </p:cNvPr>
          <p:cNvSpPr>
            <a:spLocks noGrp="1"/>
          </p:cNvSpPr>
          <p:nvPr/>
        </p:nvSpPr>
        <p:spPr>
          <a:xfrm>
            <a:off x="0" y="3886928"/>
            <a:ext cx="1894114" cy="624840"/>
          </a:xfrm>
          <a:prstGeom prst="homePlate">
            <a:avLst/>
          </a:prstGeom>
          <a:solidFill>
            <a:srgbClr val="2A49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箭头: 五边形 16">
            <a:extLst>
              <a:ext uri="{FF2B5EF4-FFF2-40B4-BE49-F238E27FC236}">
                <a16:creationId xmlns:a16="http://schemas.microsoft.com/office/drawing/2014/main" id="{80E61D92-A9C3-BA80-4C98-240C738F825E}"/>
              </a:ext>
            </a:extLst>
          </p:cNvPr>
          <p:cNvSpPr>
            <a:spLocks noGrp="1"/>
          </p:cNvSpPr>
          <p:nvPr/>
        </p:nvSpPr>
        <p:spPr>
          <a:xfrm>
            <a:off x="0" y="5024848"/>
            <a:ext cx="1894114" cy="624840"/>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文本框 17">
            <a:extLst>
              <a:ext uri="{FF2B5EF4-FFF2-40B4-BE49-F238E27FC236}">
                <a16:creationId xmlns:a16="http://schemas.microsoft.com/office/drawing/2014/main" id="{53BD9AEC-4261-8415-9617-00CA5AD5BF6B}"/>
              </a:ext>
            </a:extLst>
          </p:cNvPr>
          <p:cNvSpPr>
            <a:spLocks noGrp="1"/>
          </p:cNvSpPr>
          <p:nvPr/>
        </p:nvSpPr>
        <p:spPr>
          <a:xfrm>
            <a:off x="84706" y="1685815"/>
            <a:ext cx="1467068"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情境导入</a:t>
            </a:r>
          </a:p>
        </p:txBody>
      </p:sp>
      <p:sp>
        <p:nvSpPr>
          <p:cNvPr id="19" name="文本框 18">
            <a:extLst>
              <a:ext uri="{FF2B5EF4-FFF2-40B4-BE49-F238E27FC236}">
                <a16:creationId xmlns:a16="http://schemas.microsoft.com/office/drawing/2014/main" id="{3641707F-2BAD-D38F-4EE0-B10194DF9FC6}"/>
              </a:ext>
            </a:extLst>
          </p:cNvPr>
          <p:cNvSpPr>
            <a:spLocks noGrp="1"/>
          </p:cNvSpPr>
          <p:nvPr/>
        </p:nvSpPr>
        <p:spPr>
          <a:xfrm>
            <a:off x="84706" y="2823734"/>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①</a:t>
            </a:r>
            <a:endParaRPr sz="2400" spc="100">
              <a:solidFill>
                <a:schemeClr val="tx2">
                  <a:lumMod val="20000"/>
                  <a:lumOff val="80000"/>
                </a:schemeClr>
              </a:solidFill>
              <a:latin typeface="华文中宋"/>
              <a:ea typeface="华文中宋"/>
              <a:cs typeface="华文中宋"/>
            </a:endParaRPr>
          </a:p>
        </p:txBody>
      </p:sp>
      <p:sp>
        <p:nvSpPr>
          <p:cNvPr id="21" name="文本框 20">
            <a:extLst>
              <a:ext uri="{FF2B5EF4-FFF2-40B4-BE49-F238E27FC236}">
                <a16:creationId xmlns:a16="http://schemas.microsoft.com/office/drawing/2014/main" id="{951DC3DE-F4C3-E721-2C94-1A16ABE056D1}"/>
              </a:ext>
            </a:extLst>
          </p:cNvPr>
          <p:cNvSpPr>
            <a:spLocks noGrp="1"/>
          </p:cNvSpPr>
          <p:nvPr/>
        </p:nvSpPr>
        <p:spPr>
          <a:xfrm>
            <a:off x="84706" y="5106435"/>
            <a:ext cx="1467068" cy="461665"/>
          </a:xfrm>
          <a:prstGeom prst="rect">
            <a:avLst/>
          </a:prstGeom>
          <a:noFill/>
        </p:spPr>
        <p:txBody>
          <a:bodyPr wrap="none">
            <a:spAutoFit/>
          </a:bodyPr>
          <a:lstStyle/>
          <a:p>
            <a:r>
              <a:rPr sz="2400" spc="100">
                <a:solidFill>
                  <a:srgbClr val="2A4982"/>
                </a:solidFill>
                <a:latin typeface="华文中宋"/>
                <a:ea typeface="华文中宋"/>
                <a:cs typeface="华文中宋"/>
              </a:rPr>
              <a:t>知识应用</a:t>
            </a:r>
          </a:p>
        </p:txBody>
      </p:sp>
      <p:sp>
        <p:nvSpPr>
          <p:cNvPr id="25" name="文本框 24">
            <a:extLst>
              <a:ext uri="{FF2B5EF4-FFF2-40B4-BE49-F238E27FC236}">
                <a16:creationId xmlns:a16="http://schemas.microsoft.com/office/drawing/2014/main" id="{3C850293-32DB-50EC-B19F-9C65C8986E2F}"/>
              </a:ext>
            </a:extLst>
          </p:cNvPr>
          <p:cNvSpPr>
            <a:spLocks noGrp="1"/>
          </p:cNvSpPr>
          <p:nvPr/>
        </p:nvSpPr>
        <p:spPr>
          <a:xfrm>
            <a:off x="103007" y="3961653"/>
            <a:ext cx="1710725" cy="461665"/>
          </a:xfrm>
          <a:prstGeom prst="rect">
            <a:avLst/>
          </a:prstGeom>
          <a:noFill/>
        </p:spPr>
        <p:txBody>
          <a:bodyPr wrap="none">
            <a:spAutoFit/>
          </a:bodyPr>
          <a:lstStyle/>
          <a:p>
            <a:r>
              <a:rPr sz="2400" spc="100">
                <a:solidFill>
                  <a:schemeClr val="tx2">
                    <a:lumMod val="20000"/>
                    <a:lumOff val="80000"/>
                  </a:schemeClr>
                </a:solidFill>
                <a:latin typeface="华文中宋"/>
                <a:ea typeface="华文中宋"/>
                <a:cs typeface="华文中宋"/>
              </a:rPr>
              <a:t>问题探究</a:t>
            </a:r>
            <a:r>
              <a:rPr sz="1400" spc="100">
                <a:solidFill>
                  <a:schemeClr val="tx2">
                    <a:lumMod val="20000"/>
                    <a:lumOff val="80000"/>
                  </a:schemeClr>
                </a:solidFill>
                <a:latin typeface="华文中宋"/>
                <a:ea typeface="华文中宋"/>
                <a:cs typeface="华文中宋"/>
              </a:rPr>
              <a:t>②</a:t>
            </a:r>
            <a:endParaRPr sz="2400" spc="100">
              <a:solidFill>
                <a:schemeClr val="tx2">
                  <a:lumMod val="20000"/>
                  <a:lumOff val="80000"/>
                </a:schemeClr>
              </a:solidFill>
              <a:latin typeface="华文中宋"/>
              <a:ea typeface="华文中宋"/>
              <a:cs typeface="华文中宋"/>
            </a:endParaRPr>
          </a:p>
        </p:txBody>
      </p:sp>
      <p:sp>
        <p:nvSpPr>
          <p:cNvPr id="37" name="文本框 36">
            <a:extLst>
              <a:ext uri="{FF2B5EF4-FFF2-40B4-BE49-F238E27FC236}">
                <a16:creationId xmlns:a16="http://schemas.microsoft.com/office/drawing/2014/main" id="{88A78800-1A63-A5CF-A29E-D2A9CB5ACC46}"/>
              </a:ext>
            </a:extLst>
          </p:cNvPr>
          <p:cNvSpPr>
            <a:spLocks noGrp="1"/>
          </p:cNvSpPr>
          <p:nvPr/>
        </p:nvSpPr>
        <p:spPr>
          <a:xfrm>
            <a:off x="2268968" y="942517"/>
            <a:ext cx="9083699" cy="961161"/>
          </a:xfrm>
          <a:prstGeom prst="rect">
            <a:avLst/>
          </a:prstGeom>
          <a:noFill/>
        </p:spPr>
        <p:txBody>
          <a:bodyPr wrap="square">
            <a:spAutoFit/>
          </a:bodyPr>
          <a:lstStyle/>
          <a:p>
            <a:pPr algn="just">
              <a:lnSpc>
                <a:spcPct val="150000"/>
              </a:lnSpc>
              <a:buNone/>
            </a:pPr>
            <a:r>
              <a:rPr sz="2000" b="1" spc="100">
                <a:solidFill>
                  <a:schemeClr val="accent2">
                    <a:lumMod val="50000"/>
                  </a:schemeClr>
                </a:solidFill>
                <a:latin typeface="华文中宋"/>
                <a:ea typeface="华文中宋"/>
                <a:cs typeface="华文中宋"/>
              </a:rPr>
              <a:t>课后问题7：</a:t>
            </a:r>
            <a:r>
              <a:rPr sz="2000" spc="100">
                <a:solidFill>
                  <a:schemeClr val="accent2">
                    <a:lumMod val="50000"/>
                  </a:schemeClr>
                </a:solidFill>
                <a:latin typeface="华文中宋"/>
                <a:ea typeface="华文中宋"/>
                <a:cs typeface="华文中宋"/>
              </a:rPr>
              <a:t>阅读材料，结合所学知识与材料，预习下节知识内容，猜测“奇风”的形成原因。</a:t>
            </a:r>
          </a:p>
        </p:txBody>
      </p:sp>
      <p:sp>
        <p:nvSpPr>
          <p:cNvPr id="3" name="文本框 2">
            <a:extLst>
              <a:ext uri="{FF2B5EF4-FFF2-40B4-BE49-F238E27FC236}">
                <a16:creationId xmlns:a16="http://schemas.microsoft.com/office/drawing/2014/main" id="{9E0C47D0-5B59-246E-8613-907CE4438376}"/>
              </a:ext>
            </a:extLst>
          </p:cNvPr>
          <p:cNvSpPr>
            <a:spLocks noGrp="1"/>
          </p:cNvSpPr>
          <p:nvPr/>
        </p:nvSpPr>
        <p:spPr>
          <a:xfrm>
            <a:off x="2385501" y="2057363"/>
            <a:ext cx="8850631" cy="3161763"/>
          </a:xfrm>
          <a:prstGeom prst="rect">
            <a:avLst/>
          </a:prstGeom>
          <a:noFill/>
        </p:spPr>
        <p:txBody>
          <a:bodyPr wrap="square">
            <a:spAutoFit/>
          </a:bodyPr>
          <a:lstStyle/>
          <a:p>
            <a:pPr algn="just">
              <a:lnSpc>
                <a:spcPct val="170000"/>
              </a:lnSpc>
              <a:buNone/>
            </a:pPr>
            <a:r>
              <a:rPr sz="2000" spc="100">
                <a:solidFill>
                  <a:schemeClr val="accent1">
                    <a:lumMod val="75000"/>
                  </a:schemeClr>
                </a:solidFill>
                <a:latin typeface="华文中宋"/>
                <a:ea typeface="华文中宋"/>
                <a:cs typeface="华文中宋"/>
              </a:rPr>
              <a:t>三圈环流模型仍然无法解释部分自然现象——</a:t>
            </a:r>
          </a:p>
          <a:p>
            <a:pPr algn="just">
              <a:lnSpc>
                <a:spcPct val="170000"/>
              </a:lnSpc>
              <a:buNone/>
            </a:pPr>
            <a:r>
              <a:rPr sz="2000" spc="100">
                <a:solidFill>
                  <a:schemeClr val="accent1">
                    <a:lumMod val="75000"/>
                  </a:schemeClr>
                </a:solidFill>
                <a:latin typeface="华文中宋"/>
                <a:ea typeface="华文中宋"/>
                <a:cs typeface="华文中宋"/>
              </a:rPr>
              <a:t>      当误入</a:t>
            </a:r>
            <a:r>
              <a:rPr sz="2000" spc="100">
                <a:solidFill>
                  <a:srgbClr val="C00000"/>
                </a:solidFill>
                <a:latin typeface="华文中宋"/>
                <a:ea typeface="华文中宋"/>
                <a:cs typeface="华文中宋"/>
              </a:rPr>
              <a:t>无风</a:t>
            </a:r>
            <a:r>
              <a:rPr sz="2000" spc="100">
                <a:solidFill>
                  <a:schemeClr val="accent1">
                    <a:lumMod val="75000"/>
                  </a:schemeClr>
                </a:solidFill>
                <a:latin typeface="华文中宋"/>
                <a:ea typeface="华文中宋"/>
                <a:cs typeface="华文中宋"/>
              </a:rPr>
              <a:t>的“马纬度”海区（副热带高压控制下的海区），未能准备充足物资的船只常会因为风力不足，导致船只行使缓慢，严重的甚至会在海面上饥饿而亡。然而，在</a:t>
            </a:r>
            <a:r>
              <a:rPr sz="2000" spc="100">
                <a:solidFill>
                  <a:schemeClr val="accent6">
                    <a:lumMod val="75000"/>
                  </a:schemeClr>
                </a:solidFill>
                <a:latin typeface="华文中宋"/>
                <a:ea typeface="华文中宋"/>
                <a:cs typeface="华文中宋"/>
              </a:rPr>
              <a:t>春夏之交</a:t>
            </a:r>
            <a:r>
              <a:rPr sz="2000" spc="100">
                <a:solidFill>
                  <a:schemeClr val="accent1">
                    <a:lumMod val="75000"/>
                  </a:schemeClr>
                </a:solidFill>
                <a:latin typeface="华文中宋"/>
                <a:ea typeface="华文中宋"/>
                <a:cs typeface="华文中宋"/>
              </a:rPr>
              <a:t>，误入“马纬度”的船只总是有机会等到</a:t>
            </a:r>
            <a:r>
              <a:rPr sz="2000" spc="100">
                <a:solidFill>
                  <a:schemeClr val="accent2">
                    <a:lumMod val="75000"/>
                  </a:schemeClr>
                </a:solidFill>
                <a:latin typeface="华文中宋"/>
                <a:ea typeface="华文中宋"/>
                <a:cs typeface="华文中宋"/>
              </a:rPr>
              <a:t>一股神奇的东风</a:t>
            </a:r>
            <a:r>
              <a:rPr sz="2000" spc="100">
                <a:solidFill>
                  <a:schemeClr val="accent1">
                    <a:lumMod val="75000"/>
                  </a:schemeClr>
                </a:solidFill>
                <a:latin typeface="华文中宋"/>
                <a:ea typeface="华文中宋"/>
                <a:cs typeface="华文中宋"/>
              </a:rPr>
              <a:t>助力他们继续前行，就好像上帝帮助他们驶回了</a:t>
            </a:r>
          </a:p>
          <a:p>
            <a:pPr algn="just">
              <a:lnSpc>
                <a:spcPct val="170000"/>
              </a:lnSpc>
              <a:buNone/>
            </a:pPr>
            <a:r>
              <a:rPr sz="2000" spc="100">
                <a:solidFill>
                  <a:schemeClr val="accent2">
                    <a:lumMod val="75000"/>
                  </a:schemeClr>
                </a:solidFill>
                <a:latin typeface="华文中宋"/>
                <a:ea typeface="华文中宋"/>
                <a:cs typeface="华文中宋"/>
              </a:rPr>
              <a:t>低纬的贸易风（信风）海域</a:t>
            </a:r>
            <a:r>
              <a:rPr sz="2000" spc="100">
                <a:solidFill>
                  <a:schemeClr val="accent1">
                    <a:lumMod val="75000"/>
                  </a:schemeClr>
                </a:solidFill>
                <a:latin typeface="华文中宋"/>
                <a:ea typeface="华文中宋"/>
                <a:cs typeface="华文中宋"/>
              </a:rPr>
              <a:t>。</a:t>
            </a:r>
          </a:p>
        </p:txBody>
      </p:sp>
      <p:sp>
        <p:nvSpPr>
          <p:cNvPr id="5" name="文本框 4">
            <a:extLst>
              <a:ext uri="{FF2B5EF4-FFF2-40B4-BE49-F238E27FC236}">
                <a16:creationId xmlns:a16="http://schemas.microsoft.com/office/drawing/2014/main" id="{DB35743E-5242-F18C-9E34-4C21F6B5E459}"/>
              </a:ext>
            </a:extLst>
          </p:cNvPr>
          <p:cNvSpPr>
            <a:spLocks noGrp="1"/>
          </p:cNvSpPr>
          <p:nvPr/>
        </p:nvSpPr>
        <p:spPr>
          <a:xfrm>
            <a:off x="5622719" y="5417130"/>
            <a:ext cx="6242746" cy="646331"/>
          </a:xfrm>
          <a:prstGeom prst="rect">
            <a:avLst/>
          </a:prstGeom>
          <a:noFill/>
          <a:effectLst>
            <a:reflection blurRad="6350" stA="50000" endA="300" endPos="55000" dir="5400000" sy="-100000" algn="bl" rotWithShape="0"/>
          </a:effectLst>
        </p:spPr>
        <p:txBody>
          <a:bodyPr wrap="square">
            <a:spAutoFit/>
          </a:bodyPr>
          <a:lstStyle/>
          <a:p>
            <a:r>
              <a:rPr sz="3600" b="1" spc="300">
                <a:solidFill>
                  <a:srgbClr val="2A4982"/>
                </a:solidFill>
                <a:latin typeface="华文中宋"/>
                <a:ea typeface="华文中宋"/>
                <a:cs typeface="华文中宋"/>
              </a:rPr>
              <a:t>气压带和风带的季节性移动</a:t>
            </a:r>
          </a:p>
        </p:txBody>
      </p:sp>
      <p:sp>
        <p:nvSpPr>
          <p:cNvPr id="7" name="半闭框 6">
            <a:extLst>
              <a:ext uri="{FF2B5EF4-FFF2-40B4-BE49-F238E27FC236}">
                <a16:creationId xmlns:a16="http://schemas.microsoft.com/office/drawing/2014/main" id="{6EC7BCA0-F828-F5D8-7297-1FC0E8C978F6}"/>
              </a:ext>
            </a:extLst>
          </p:cNvPr>
          <p:cNvSpPr>
            <a:spLocks noGrp="1"/>
          </p:cNvSpPr>
          <p:nvPr/>
        </p:nvSpPr>
        <p:spPr>
          <a:xfrm rot="18887876">
            <a:off x="4198682" y="5568100"/>
            <a:ext cx="396287" cy="396288"/>
          </a:xfrm>
          <a:prstGeom prst="halfFrame">
            <a:avLst/>
          </a:prstGeom>
          <a:solidFill>
            <a:srgbClr val="2A498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8" name="半闭框 7">
            <a:extLst>
              <a:ext uri="{FF2B5EF4-FFF2-40B4-BE49-F238E27FC236}">
                <a16:creationId xmlns:a16="http://schemas.microsoft.com/office/drawing/2014/main" id="{C05C34C7-3F08-EFEE-21C5-11B539DCD70F}"/>
              </a:ext>
            </a:extLst>
          </p:cNvPr>
          <p:cNvSpPr>
            <a:spLocks noGrp="1"/>
          </p:cNvSpPr>
          <p:nvPr/>
        </p:nvSpPr>
        <p:spPr>
          <a:xfrm rot="18887876">
            <a:off x="4595433" y="5585100"/>
            <a:ext cx="396287" cy="396288"/>
          </a:xfrm>
          <a:prstGeom prst="halfFrame">
            <a:avLst/>
          </a:prstGeom>
          <a:solidFill>
            <a:srgbClr val="2A498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9" name="半闭框 8">
            <a:extLst>
              <a:ext uri="{FF2B5EF4-FFF2-40B4-BE49-F238E27FC236}">
                <a16:creationId xmlns:a16="http://schemas.microsoft.com/office/drawing/2014/main" id="{BB431C79-B74E-E9B7-D5CE-1486B8A5B27E}"/>
              </a:ext>
            </a:extLst>
          </p:cNvPr>
          <p:cNvSpPr>
            <a:spLocks noGrp="1"/>
          </p:cNvSpPr>
          <p:nvPr/>
        </p:nvSpPr>
        <p:spPr>
          <a:xfrm rot="18887876">
            <a:off x="4992185" y="5585100"/>
            <a:ext cx="396287" cy="396288"/>
          </a:xfrm>
          <a:prstGeom prst="halfFrame">
            <a:avLst/>
          </a:prstGeom>
          <a:solidFill>
            <a:srgbClr val="2A498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Tree>
    <p:extLst>
      <p:ext uri="{BB962C8B-B14F-4D97-AF65-F5344CB8AC3E}">
        <p14:creationId xmlns:p14="http://schemas.microsoft.com/office/powerpoint/2010/main" val="2335362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8FD077A2-0A5A-174B-B257-9269A42951E2}"/>
              </a:ext>
            </a:extLst>
          </p:cNvPr>
          <p:cNvSpPr>
            <a:spLocks noGrp="1"/>
          </p:cNvSpPr>
          <p:nvPr/>
        </p:nvSpPr>
        <p:spPr>
          <a:xfrm>
            <a:off x="1301448" y="3234266"/>
            <a:ext cx="6186309" cy="769441"/>
          </a:xfrm>
          <a:prstGeom prst="rect">
            <a:avLst/>
          </a:prstGeom>
          <a:noFill/>
        </p:spPr>
        <p:txBody>
          <a:bodyPr wrap="none">
            <a:spAutoFit/>
          </a:bodyPr>
          <a:lstStyle/>
          <a:p>
            <a:r>
              <a:rPr sz="4400" b="1" spc="800">
                <a:solidFill>
                  <a:schemeClr val="bg1"/>
                </a:solidFill>
                <a:latin typeface="华文宋体"/>
                <a:ea typeface="华文宋体"/>
                <a:cs typeface="华文宋体"/>
              </a:rPr>
              <a:t>气压带和风带的形成</a:t>
            </a:r>
          </a:p>
        </p:txBody>
      </p:sp>
      <p:sp>
        <p:nvSpPr>
          <p:cNvPr id="12" name="矩形 11">
            <a:extLst>
              <a:ext uri="{FF2B5EF4-FFF2-40B4-BE49-F238E27FC236}">
                <a16:creationId xmlns:a16="http://schemas.microsoft.com/office/drawing/2014/main" id="{DDF97214-C8E6-272D-24EF-C9CB8B2D52C0}"/>
              </a:ext>
            </a:extLst>
          </p:cNvPr>
          <p:cNvSpPr>
            <a:spLocks noGrp="1"/>
          </p:cNvSpPr>
          <p:nvPr/>
        </p:nvSpPr>
        <p:spPr>
          <a:xfrm>
            <a:off x="-304800" y="-6452"/>
            <a:ext cx="906940" cy="7199731"/>
          </a:xfrm>
          <a:prstGeom prst="rect">
            <a:avLst/>
          </a:prstGeom>
          <a:solidFill>
            <a:srgbClr val="040307"/>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37" name="图片 7"/>
          <p:cNvPicPr>
            <a:picLocks noChangeAspect="1"/>
          </p:cNvPicPr>
          <p:nvPr/>
        </p:nvPicPr>
        <p:blipFill rotWithShape="1">
          <a:blip r:embed="rId3"/>
          <a:srcRect t="442" r="5145"/>
          <a:stretch/>
        </p:blipFill>
        <p:spPr>
          <a:xfrm>
            <a:off x="383223" y="-6452"/>
            <a:ext cx="11920403" cy="7199730"/>
          </a:xfrm>
          <a:prstGeom prst="rect">
            <a:avLst/>
          </a:prstGeom>
        </p:spPr>
      </p:pic>
      <p:sp>
        <p:nvSpPr>
          <p:cNvPr id="25" name="矩形: 圆角 24">
            <a:extLst>
              <a:ext uri="{FF2B5EF4-FFF2-40B4-BE49-F238E27FC236}">
                <a16:creationId xmlns:a16="http://schemas.microsoft.com/office/drawing/2014/main" id="{44DF6248-81D9-78E9-0096-A9DFD1DBDB5A}"/>
              </a:ext>
            </a:extLst>
          </p:cNvPr>
          <p:cNvSpPr>
            <a:spLocks noGrp="1"/>
          </p:cNvSpPr>
          <p:nvPr/>
        </p:nvSpPr>
        <p:spPr>
          <a:xfrm>
            <a:off x="396240" y="2392680"/>
            <a:ext cx="5958840" cy="2453638"/>
          </a:xfrm>
          <a:prstGeom prst="roundRect">
            <a:avLst/>
          </a:prstGeom>
          <a:solidFill>
            <a:schemeClr val="accent1">
              <a:lumMod val="20000"/>
              <a:lumOff val="80000"/>
              <a:alpha val="15000"/>
            </a:schemeClr>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文本框 9">
            <a:extLst>
              <a:ext uri="{FF2B5EF4-FFF2-40B4-BE49-F238E27FC236}">
                <a16:creationId xmlns:a16="http://schemas.microsoft.com/office/drawing/2014/main" id="{8AAA84BE-EE07-1DE7-9CB0-FDFA14BC6283}"/>
              </a:ext>
            </a:extLst>
          </p:cNvPr>
          <p:cNvSpPr>
            <a:spLocks noGrp="1"/>
          </p:cNvSpPr>
          <p:nvPr/>
        </p:nvSpPr>
        <p:spPr>
          <a:xfrm>
            <a:off x="502083" y="3298946"/>
            <a:ext cx="5609228" cy="769441"/>
          </a:xfrm>
          <a:prstGeom prst="rect">
            <a:avLst/>
          </a:prstGeom>
          <a:noFill/>
          <a:effectLst>
            <a:reflection blurRad="6350" stA="50000" endA="300" endPos="55000" dir="5400000" sy="-100000" algn="bl" rotWithShape="0"/>
          </a:effectLst>
        </p:spPr>
        <p:txBody>
          <a:bodyPr wrap="none">
            <a:spAutoFit/>
          </a:bodyPr>
          <a:lstStyle/>
          <a:p>
            <a:r>
              <a:rPr sz="4400" b="1" spc="300">
                <a:solidFill>
                  <a:schemeClr val="bg1"/>
                </a:solidFill>
                <a:latin typeface="华文中宋"/>
                <a:ea typeface="华文中宋"/>
                <a:cs typeface="华文中宋"/>
              </a:rPr>
              <a:t>授课结束，谢谢大家</a:t>
            </a:r>
          </a:p>
        </p:txBody>
      </p:sp>
      <p:sp>
        <p:nvSpPr>
          <p:cNvPr id="11" name="文本框 10">
            <a:extLst>
              <a:ext uri="{FF2B5EF4-FFF2-40B4-BE49-F238E27FC236}">
                <a16:creationId xmlns:a16="http://schemas.microsoft.com/office/drawing/2014/main" id="{69FF26AD-B500-7649-268D-DACAF8267ECA}"/>
              </a:ext>
            </a:extLst>
          </p:cNvPr>
          <p:cNvSpPr>
            <a:spLocks noGrp="1"/>
          </p:cNvSpPr>
          <p:nvPr/>
        </p:nvSpPr>
        <p:spPr>
          <a:xfrm>
            <a:off x="0" y="936518"/>
            <a:ext cx="3070071" cy="400110"/>
          </a:xfrm>
          <a:prstGeom prst="rect">
            <a:avLst/>
          </a:prstGeom>
          <a:noFill/>
        </p:spPr>
        <p:txBody>
          <a:bodyPr wrap="none">
            <a:spAutoFit/>
          </a:bodyPr>
          <a:lstStyle/>
          <a:p>
            <a:r>
              <a:rPr sz="2000" b="1" spc="300">
                <a:solidFill>
                  <a:schemeClr val="bg1"/>
                </a:solidFill>
                <a:latin typeface="微软雅黑"/>
                <a:ea typeface="微软雅黑"/>
                <a:cs typeface="微软雅黑"/>
              </a:rPr>
              <a:t>人教版  选择性必修一</a:t>
            </a:r>
          </a:p>
        </p:txBody>
      </p:sp>
      <p:sp>
        <p:nvSpPr>
          <p:cNvPr id="14" name="文本框 13">
            <a:extLst>
              <a:ext uri="{FF2B5EF4-FFF2-40B4-BE49-F238E27FC236}">
                <a16:creationId xmlns:a16="http://schemas.microsoft.com/office/drawing/2014/main" id="{1B230E43-937A-7991-AB1B-4F8B59F70E63}"/>
              </a:ext>
            </a:extLst>
          </p:cNvPr>
          <p:cNvSpPr>
            <a:spLocks noGrp="1"/>
          </p:cNvSpPr>
          <p:nvPr/>
        </p:nvSpPr>
        <p:spPr>
          <a:xfrm>
            <a:off x="502083" y="2643246"/>
            <a:ext cx="3365024" cy="400110"/>
          </a:xfrm>
          <a:prstGeom prst="rect">
            <a:avLst/>
          </a:prstGeom>
          <a:noFill/>
        </p:spPr>
        <p:txBody>
          <a:bodyPr wrap="square">
            <a:spAutoFit/>
          </a:bodyPr>
          <a:lstStyle/>
          <a:p>
            <a:r>
              <a:rPr sz="2000" b="1" spc="300">
                <a:solidFill>
                  <a:schemeClr val="accent1">
                    <a:lumMod val="40000"/>
                    <a:lumOff val="60000"/>
                  </a:schemeClr>
                </a:solidFill>
                <a:latin typeface="微软雅黑"/>
                <a:ea typeface="微软雅黑"/>
                <a:cs typeface="微软雅黑"/>
              </a:rPr>
              <a:t>气压带和风带的形成</a:t>
            </a:r>
          </a:p>
        </p:txBody>
      </p:sp>
      <p:sp>
        <p:nvSpPr>
          <p:cNvPr id="26" name="矩形: 圆角 25">
            <a:extLst>
              <a:ext uri="{FF2B5EF4-FFF2-40B4-BE49-F238E27FC236}">
                <a16:creationId xmlns:a16="http://schemas.microsoft.com/office/drawing/2014/main" id="{464BC10B-6F2B-808B-F93B-8595844C7052}"/>
              </a:ext>
            </a:extLst>
          </p:cNvPr>
          <p:cNvSpPr>
            <a:spLocks noGrp="1"/>
          </p:cNvSpPr>
          <p:nvPr/>
        </p:nvSpPr>
        <p:spPr>
          <a:xfrm>
            <a:off x="289560" y="2316480"/>
            <a:ext cx="5958840" cy="2453638"/>
          </a:xfrm>
          <a:prstGeom prst="roundRect">
            <a:avLst/>
          </a:prstGeom>
          <a:noFill/>
          <a:ln>
            <a:solidFill>
              <a:schemeClr val="accent1">
                <a:lumMod val="20000"/>
                <a:lumOff val="8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直接连接符 28">
            <a:extLst>
              <a:ext uri="{FF2B5EF4-FFF2-40B4-BE49-F238E27FC236}">
                <a16:creationId xmlns:a16="http://schemas.microsoft.com/office/drawing/2014/main" id="{2BF2F245-64DB-46EC-AB76-C77D5B665130}"/>
              </a:ext>
            </a:extLst>
          </p:cNvPr>
          <p:cNvSpPr>
            <a:spLocks noGrp="1"/>
          </p:cNvSpPr>
          <p:nvPr/>
        </p:nvSpPr>
        <p:spPr>
          <a:xfrm>
            <a:off x="-274320" y="1443308"/>
            <a:ext cx="3359631"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33" name="直接连接符 32">
            <a:extLst>
              <a:ext uri="{FF2B5EF4-FFF2-40B4-BE49-F238E27FC236}">
                <a16:creationId xmlns:a16="http://schemas.microsoft.com/office/drawing/2014/main" id="{5E2059B7-10B4-4F82-B5AF-E6FA599DE450}"/>
              </a:ext>
            </a:extLst>
          </p:cNvPr>
          <p:cNvSpPr>
            <a:spLocks noGrp="1"/>
          </p:cNvSpPr>
          <p:nvPr/>
        </p:nvSpPr>
        <p:spPr>
          <a:xfrm>
            <a:off x="-358929" y="772748"/>
            <a:ext cx="3444240" cy="0"/>
          </a:xfrm>
          <a:prstGeom prst="line">
            <a:avLst/>
          </a:prstGeom>
          <a:ln>
            <a:solidFill>
              <a:schemeClr val="accent1">
                <a:lumMod val="20000"/>
                <a:lumOff val="80000"/>
              </a:schemeClr>
            </a:solidFill>
            <a:prstDash val="dashDot"/>
          </a:ln>
        </p:spPr>
        <p:style>
          <a:lnRef idx="1">
            <a:schemeClr val="accent1"/>
          </a:lnRef>
          <a:fillRef idx="0">
            <a:schemeClr val="accent1"/>
          </a:fillRef>
          <a:effectRef idx="0">
            <a:schemeClr val="accent1"/>
          </a:effectRef>
          <a:fontRef idx="minor">
            <a:schemeClr val="tx1"/>
          </a:fontRef>
        </p:style>
      </p:sp>
      <p:sp>
        <p:nvSpPr>
          <p:cNvPr id="2" name="文本框 1">
            <a:extLst>
              <a:ext uri="{FF2B5EF4-FFF2-40B4-BE49-F238E27FC236}">
                <a16:creationId xmlns:a16="http://schemas.microsoft.com/office/drawing/2014/main" id="{5C97BA1B-68D8-B6AD-ABC5-289F335B4F04}"/>
              </a:ext>
            </a:extLst>
          </p:cNvPr>
          <p:cNvSpPr>
            <a:spLocks noGrp="1"/>
          </p:cNvSpPr>
          <p:nvPr/>
        </p:nvSpPr>
        <p:spPr>
          <a:xfrm>
            <a:off x="4655223" y="5749946"/>
            <a:ext cx="3365024" cy="400110"/>
          </a:xfrm>
          <a:prstGeom prst="rect">
            <a:avLst/>
          </a:prstGeom>
          <a:noFill/>
        </p:spPr>
        <p:txBody>
          <a:bodyPr wrap="square">
            <a:spAutoFit/>
          </a:bodyPr>
          <a:lstStyle/>
          <a:p>
            <a:r>
              <a:rPr sz="2000" b="1" spc="300">
                <a:solidFill>
                  <a:schemeClr val="accent1">
                    <a:lumMod val="40000"/>
                    <a:lumOff val="60000"/>
                  </a:schemeClr>
                </a:solidFill>
                <a:latin typeface="华文中宋"/>
                <a:ea typeface="华文中宋"/>
                <a:cs typeface="华文中宋"/>
              </a:rPr>
              <a:t>授课教师 | </a:t>
            </a:r>
            <a:r>
              <a:rPr sz="2000" b="1" spc="300">
                <a:solidFill>
                  <a:schemeClr val="bg1"/>
                </a:solidFill>
                <a:latin typeface="华文中宋"/>
                <a:ea typeface="华文中宋"/>
                <a:cs typeface="华文中宋"/>
              </a:rPr>
              <a:t>蒋沁怡</a:t>
            </a:r>
          </a:p>
        </p:txBody>
      </p:sp>
      <p:sp>
        <p:nvSpPr>
          <p:cNvPr id="4" name="文本框 3">
            <a:extLst>
              <a:ext uri="{FF2B5EF4-FFF2-40B4-BE49-F238E27FC236}">
                <a16:creationId xmlns:a16="http://schemas.microsoft.com/office/drawing/2014/main" id="{8F8453F3-C796-8F6C-E591-DD24F91E0270}"/>
              </a:ext>
            </a:extLst>
          </p:cNvPr>
          <p:cNvSpPr>
            <a:spLocks noGrp="1"/>
          </p:cNvSpPr>
          <p:nvPr/>
        </p:nvSpPr>
        <p:spPr>
          <a:xfrm>
            <a:off x="5034646" y="6259083"/>
            <a:ext cx="2171700" cy="369332"/>
          </a:xfrm>
          <a:prstGeom prst="rect">
            <a:avLst/>
          </a:prstGeom>
          <a:noFill/>
        </p:spPr>
        <p:txBody>
          <a:bodyPr wrap="square">
            <a:spAutoFit/>
          </a:bodyPr>
          <a:lstStyle/>
          <a:p>
            <a:r>
              <a:rPr b="1" spc="300">
                <a:solidFill>
                  <a:schemeClr val="bg1"/>
                </a:solidFill>
                <a:latin typeface="Times New Roman"/>
                <a:ea typeface="Times New Roman"/>
                <a:cs typeface="Times New Roman"/>
              </a:rPr>
              <a:t>2024年4月7日</a:t>
            </a:r>
          </a:p>
        </p:txBody>
      </p:sp>
    </p:spTree>
    <p:extLst>
      <p:ext uri="{BB962C8B-B14F-4D97-AF65-F5344CB8AC3E}">
        <p14:creationId xmlns:p14="http://schemas.microsoft.com/office/powerpoint/2010/main" val="183068075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856</Words>
  <Application>Microsoft Office PowerPoint</Application>
  <DocSecurity>0</DocSecurity>
  <PresentationFormat>宽屏</PresentationFormat>
  <Paragraphs>309</Paragraphs>
  <Slides>18</Slides>
  <Notes>18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等线</vt:lpstr>
      <vt:lpstr>Times New Roman</vt:lpstr>
      <vt:lpstr>Arial</vt:lpstr>
      <vt:lpstr>华文宋体</vt:lpstr>
      <vt:lpstr>等线 Light</vt:lpstr>
      <vt:lpstr>华文中宋</vt:lpstr>
      <vt:lpstr>微软雅黑</vt:lpstr>
      <vt:lpstr>华文仿宋</vt:lpstr>
      <vt:lpstr>华文楷体</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蒋沁怡</cp:lastModifiedBy>
  <cp:revision>1</cp:revision>
  <dcterms:created xsi:type="dcterms:W3CDTF">2026-08-17T14:24:37Z</dcterms:created>
  <dcterms:modified xsi:type="dcterms:W3CDTF">2026-08-17T14:26:08Z</dcterms:modified>
</cp:coreProperties>
</file>